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24" r:id="rId4"/>
    <p:sldMasterId id="2147484838" r:id="rId5"/>
    <p:sldMasterId id="2147484852" r:id="rId6"/>
    <p:sldMasterId id="2147484866" r:id="rId7"/>
    <p:sldMasterId id="2147484879" r:id="rId8"/>
    <p:sldMasterId id="2147484893" r:id="rId9"/>
  </p:sldMasterIdLst>
  <p:notesMasterIdLst>
    <p:notesMasterId r:id="rId167"/>
  </p:notesMasterIdLst>
  <p:handoutMasterIdLst>
    <p:handoutMasterId r:id="rId168"/>
  </p:handoutMasterIdLst>
  <p:sldIdLst>
    <p:sldId id="1041" r:id="rId10"/>
    <p:sldId id="1042" r:id="rId11"/>
    <p:sldId id="1527" r:id="rId12"/>
    <p:sldId id="1528" r:id="rId13"/>
    <p:sldId id="1529" r:id="rId14"/>
    <p:sldId id="1542" r:id="rId15"/>
    <p:sldId id="1543" r:id="rId16"/>
    <p:sldId id="1500" r:id="rId17"/>
    <p:sldId id="1501" r:id="rId18"/>
    <p:sldId id="1502" r:id="rId19"/>
    <p:sldId id="1503" r:id="rId20"/>
    <p:sldId id="1504" r:id="rId21"/>
    <p:sldId id="1505" r:id="rId22"/>
    <p:sldId id="1506" r:id="rId23"/>
    <p:sldId id="1507" r:id="rId24"/>
    <p:sldId id="1508" r:id="rId25"/>
    <p:sldId id="1509" r:id="rId26"/>
    <p:sldId id="1510" r:id="rId27"/>
    <p:sldId id="1511" r:id="rId28"/>
    <p:sldId id="1512" r:id="rId29"/>
    <p:sldId id="1530" r:id="rId30"/>
    <p:sldId id="1531" r:id="rId31"/>
    <p:sldId id="1314" r:id="rId32"/>
    <p:sldId id="1315" r:id="rId33"/>
    <p:sldId id="1316" r:id="rId34"/>
    <p:sldId id="1317" r:id="rId35"/>
    <p:sldId id="1318" r:id="rId36"/>
    <p:sldId id="1525" r:id="rId37"/>
    <p:sldId id="1319" r:id="rId38"/>
    <p:sldId id="1320" r:id="rId39"/>
    <p:sldId id="1523" r:id="rId40"/>
    <p:sldId id="1524" r:id="rId41"/>
    <p:sldId id="1321" r:id="rId42"/>
    <p:sldId id="1322" r:id="rId43"/>
    <p:sldId id="1323" r:id="rId44"/>
    <p:sldId id="1324" r:id="rId45"/>
    <p:sldId id="1373" r:id="rId46"/>
    <p:sldId id="1326" r:id="rId47"/>
    <p:sldId id="1327" r:id="rId48"/>
    <p:sldId id="1328" r:id="rId49"/>
    <p:sldId id="1329" r:id="rId50"/>
    <p:sldId id="1330" r:id="rId51"/>
    <p:sldId id="1522" r:id="rId52"/>
    <p:sldId id="1332" r:id="rId53"/>
    <p:sldId id="1333" r:id="rId54"/>
    <p:sldId id="1334" r:id="rId55"/>
    <p:sldId id="1335" r:id="rId56"/>
    <p:sldId id="1336" r:id="rId57"/>
    <p:sldId id="1532" r:id="rId58"/>
    <p:sldId id="1534" r:id="rId59"/>
    <p:sldId id="1205" r:id="rId60"/>
    <p:sldId id="1458" r:id="rId61"/>
    <p:sldId id="1459" r:id="rId62"/>
    <p:sldId id="1460" r:id="rId63"/>
    <p:sldId id="1461" r:id="rId64"/>
    <p:sldId id="1462" r:id="rId65"/>
    <p:sldId id="1463" r:id="rId66"/>
    <p:sldId id="1464" r:id="rId67"/>
    <p:sldId id="1465" r:id="rId68"/>
    <p:sldId id="1466" r:id="rId69"/>
    <p:sldId id="1467" r:id="rId70"/>
    <p:sldId id="1468" r:id="rId71"/>
    <p:sldId id="1469" r:id="rId72"/>
    <p:sldId id="1470" r:id="rId73"/>
    <p:sldId id="1471" r:id="rId74"/>
    <p:sldId id="1472" r:id="rId75"/>
    <p:sldId id="1473" r:id="rId76"/>
    <p:sldId id="1474" r:id="rId77"/>
    <p:sldId id="1475" r:id="rId78"/>
    <p:sldId id="1476" r:id="rId79"/>
    <p:sldId id="1477" r:id="rId80"/>
    <p:sldId id="1478" r:id="rId81"/>
    <p:sldId id="1479" r:id="rId82"/>
    <p:sldId id="1480" r:id="rId83"/>
    <p:sldId id="1481" r:id="rId84"/>
    <p:sldId id="1482" r:id="rId85"/>
    <p:sldId id="1533" r:id="rId86"/>
    <p:sldId id="1347" r:id="rId87"/>
    <p:sldId id="1348" r:id="rId88"/>
    <p:sldId id="1349" r:id="rId89"/>
    <p:sldId id="1394" r:id="rId90"/>
    <p:sldId id="1351" r:id="rId91"/>
    <p:sldId id="1395" r:id="rId92"/>
    <p:sldId id="1353" r:id="rId93"/>
    <p:sldId id="1354" r:id="rId94"/>
    <p:sldId id="1355" r:id="rId95"/>
    <p:sldId id="1356" r:id="rId96"/>
    <p:sldId id="1357" r:id="rId97"/>
    <p:sldId id="1396" r:id="rId98"/>
    <p:sldId id="1397" r:id="rId99"/>
    <p:sldId id="1398" r:id="rId100"/>
    <p:sldId id="1399" r:id="rId101"/>
    <p:sldId id="1400" r:id="rId102"/>
    <p:sldId id="1363" r:id="rId103"/>
    <p:sldId id="1364" r:id="rId104"/>
    <p:sldId id="1365" r:id="rId105"/>
    <p:sldId id="1366" r:id="rId106"/>
    <p:sldId id="1367" r:id="rId107"/>
    <p:sldId id="1368" r:id="rId108"/>
    <p:sldId id="1369" r:id="rId109"/>
    <p:sldId id="1370" r:id="rId110"/>
    <p:sldId id="1371" r:id="rId111"/>
    <p:sldId id="1372" r:id="rId112"/>
    <p:sldId id="1535" r:id="rId113"/>
    <p:sldId id="1251" r:id="rId114"/>
    <p:sldId id="1483" r:id="rId115"/>
    <p:sldId id="1484" r:id="rId116"/>
    <p:sldId id="1485" r:id="rId117"/>
    <p:sldId id="1486" r:id="rId118"/>
    <p:sldId id="1487" r:id="rId119"/>
    <p:sldId id="1488" r:id="rId120"/>
    <p:sldId id="1489" r:id="rId121"/>
    <p:sldId id="1490" r:id="rId122"/>
    <p:sldId id="1491" r:id="rId123"/>
    <p:sldId id="1492" r:id="rId124"/>
    <p:sldId id="1521" r:id="rId125"/>
    <p:sldId id="1493" r:id="rId126"/>
    <p:sldId id="1494" r:id="rId127"/>
    <p:sldId id="1495" r:id="rId128"/>
    <p:sldId id="1496" r:id="rId129"/>
    <p:sldId id="1497" r:id="rId130"/>
    <p:sldId id="1498" r:id="rId131"/>
    <p:sldId id="1499" r:id="rId132"/>
    <p:sldId id="1536" r:id="rId133"/>
    <p:sldId id="1537" r:id="rId134"/>
    <p:sldId id="1374" r:id="rId135"/>
    <p:sldId id="1375" r:id="rId136"/>
    <p:sldId id="1376" r:id="rId137"/>
    <p:sldId id="1377" r:id="rId138"/>
    <p:sldId id="1378" r:id="rId139"/>
    <p:sldId id="1379" r:id="rId140"/>
    <p:sldId id="1380" r:id="rId141"/>
    <p:sldId id="1381" r:id="rId142"/>
    <p:sldId id="1382" r:id="rId143"/>
    <p:sldId id="1383" r:id="rId144"/>
    <p:sldId id="1384" r:id="rId145"/>
    <p:sldId id="1385" r:id="rId146"/>
    <p:sldId id="1386" r:id="rId147"/>
    <p:sldId id="1387" r:id="rId148"/>
    <p:sldId id="1388" r:id="rId149"/>
    <p:sldId id="1389" r:id="rId150"/>
    <p:sldId id="1390" r:id="rId151"/>
    <p:sldId id="1391" r:id="rId152"/>
    <p:sldId id="1392" r:id="rId153"/>
    <p:sldId id="1393" r:id="rId154"/>
    <p:sldId id="1538" r:id="rId155"/>
    <p:sldId id="1513" r:id="rId156"/>
    <p:sldId id="1514" r:id="rId157"/>
    <p:sldId id="1515" r:id="rId158"/>
    <p:sldId id="1516" r:id="rId159"/>
    <p:sldId id="1517" r:id="rId160"/>
    <p:sldId id="1518" r:id="rId161"/>
    <p:sldId id="1520" r:id="rId162"/>
    <p:sldId id="1519" r:id="rId163"/>
    <p:sldId id="1539" r:id="rId164"/>
    <p:sldId id="1540" r:id="rId165"/>
    <p:sldId id="1541" r:id="rId166"/>
  </p:sldIdLst>
  <p:sldSz cx="9144000" cy="6858000" type="screen4x3"/>
  <p:notesSz cx="7315200" cy="9601200"/>
  <p:defaultTextStyle>
    <a:defPPr>
      <a:defRPr lang="en-US"/>
    </a:defPPr>
    <a:lvl1pPr algn="l" rtl="0" fontAlgn="base">
      <a:spcBef>
        <a:spcPct val="0"/>
      </a:spcBef>
      <a:spcAft>
        <a:spcPct val="0"/>
      </a:spcAft>
      <a:defRPr b="1" kern="1200">
        <a:solidFill>
          <a:srgbClr val="032643"/>
        </a:solidFill>
        <a:latin typeface="Times New Roman" pitchFamily="18" charset="0"/>
        <a:ea typeface="+mn-ea"/>
        <a:cs typeface="Arial" charset="0"/>
      </a:defRPr>
    </a:lvl1pPr>
    <a:lvl2pPr marL="457200" algn="l" rtl="0" fontAlgn="base">
      <a:spcBef>
        <a:spcPct val="0"/>
      </a:spcBef>
      <a:spcAft>
        <a:spcPct val="0"/>
      </a:spcAft>
      <a:defRPr b="1" kern="1200">
        <a:solidFill>
          <a:srgbClr val="032643"/>
        </a:solidFill>
        <a:latin typeface="Times New Roman" pitchFamily="18" charset="0"/>
        <a:ea typeface="+mn-ea"/>
        <a:cs typeface="Arial" charset="0"/>
      </a:defRPr>
    </a:lvl2pPr>
    <a:lvl3pPr marL="914400" algn="l" rtl="0" fontAlgn="base">
      <a:spcBef>
        <a:spcPct val="0"/>
      </a:spcBef>
      <a:spcAft>
        <a:spcPct val="0"/>
      </a:spcAft>
      <a:defRPr b="1" kern="1200">
        <a:solidFill>
          <a:srgbClr val="032643"/>
        </a:solidFill>
        <a:latin typeface="Times New Roman" pitchFamily="18" charset="0"/>
        <a:ea typeface="+mn-ea"/>
        <a:cs typeface="Arial" charset="0"/>
      </a:defRPr>
    </a:lvl3pPr>
    <a:lvl4pPr marL="1371600" algn="l" rtl="0" fontAlgn="base">
      <a:spcBef>
        <a:spcPct val="0"/>
      </a:spcBef>
      <a:spcAft>
        <a:spcPct val="0"/>
      </a:spcAft>
      <a:defRPr b="1" kern="1200">
        <a:solidFill>
          <a:srgbClr val="032643"/>
        </a:solidFill>
        <a:latin typeface="Times New Roman" pitchFamily="18" charset="0"/>
        <a:ea typeface="+mn-ea"/>
        <a:cs typeface="Arial" charset="0"/>
      </a:defRPr>
    </a:lvl4pPr>
    <a:lvl5pPr marL="1828800" algn="l" rtl="0" fontAlgn="base">
      <a:spcBef>
        <a:spcPct val="0"/>
      </a:spcBef>
      <a:spcAft>
        <a:spcPct val="0"/>
      </a:spcAft>
      <a:defRPr b="1" kern="1200">
        <a:solidFill>
          <a:srgbClr val="032643"/>
        </a:solidFill>
        <a:latin typeface="Times New Roman" pitchFamily="18" charset="0"/>
        <a:ea typeface="+mn-ea"/>
        <a:cs typeface="Arial" charset="0"/>
      </a:defRPr>
    </a:lvl5pPr>
    <a:lvl6pPr marL="2286000" algn="l" defTabSz="914400" rtl="0" eaLnBrk="1" latinLnBrk="0" hangingPunct="1">
      <a:defRPr b="1" kern="1200">
        <a:solidFill>
          <a:srgbClr val="032643"/>
        </a:solidFill>
        <a:latin typeface="Times New Roman" pitchFamily="18" charset="0"/>
        <a:ea typeface="+mn-ea"/>
        <a:cs typeface="Arial" charset="0"/>
      </a:defRPr>
    </a:lvl6pPr>
    <a:lvl7pPr marL="2743200" algn="l" defTabSz="914400" rtl="0" eaLnBrk="1" latinLnBrk="0" hangingPunct="1">
      <a:defRPr b="1" kern="1200">
        <a:solidFill>
          <a:srgbClr val="032643"/>
        </a:solidFill>
        <a:latin typeface="Times New Roman" pitchFamily="18" charset="0"/>
        <a:ea typeface="+mn-ea"/>
        <a:cs typeface="Arial" charset="0"/>
      </a:defRPr>
    </a:lvl7pPr>
    <a:lvl8pPr marL="3200400" algn="l" defTabSz="914400" rtl="0" eaLnBrk="1" latinLnBrk="0" hangingPunct="1">
      <a:defRPr b="1" kern="1200">
        <a:solidFill>
          <a:srgbClr val="032643"/>
        </a:solidFill>
        <a:latin typeface="Times New Roman" pitchFamily="18" charset="0"/>
        <a:ea typeface="+mn-ea"/>
        <a:cs typeface="Arial" charset="0"/>
      </a:defRPr>
    </a:lvl8pPr>
    <a:lvl9pPr marL="3657600" algn="l" defTabSz="914400" rtl="0" eaLnBrk="1" latinLnBrk="0" hangingPunct="1">
      <a:defRPr b="1" kern="1200">
        <a:solidFill>
          <a:srgbClr val="032643"/>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600"/>
    <a:srgbClr val="000000"/>
    <a:srgbClr val="06487E"/>
    <a:srgbClr val="565656"/>
    <a:srgbClr val="FA331E"/>
    <a:srgbClr val="63012D"/>
    <a:srgbClr val="F1593B"/>
    <a:srgbClr val="277B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0" autoAdjust="0"/>
    <p:restoredTop sz="85766" autoAdjust="0"/>
  </p:normalViewPr>
  <p:slideViewPr>
    <p:cSldViewPr snapToGrid="0">
      <p:cViewPr>
        <p:scale>
          <a:sx n="50" d="100"/>
          <a:sy n="50" d="100"/>
        </p:scale>
        <p:origin x="-1170" y="-330"/>
      </p:cViewPr>
      <p:guideLst>
        <p:guide orient="horz" pos="479"/>
        <p:guide pos="5189"/>
      </p:guideLst>
    </p:cSldViewPr>
  </p:slideViewPr>
  <p:notesTextViewPr>
    <p:cViewPr>
      <p:scale>
        <a:sx n="100" d="100"/>
        <a:sy n="100" d="100"/>
      </p:scale>
      <p:origin x="0" y="0"/>
    </p:cViewPr>
  </p:notesTextViewPr>
  <p:sorterViewPr>
    <p:cViewPr>
      <p:scale>
        <a:sx n="90" d="100"/>
        <a:sy n="90" d="100"/>
      </p:scale>
      <p:origin x="0" y="25282"/>
    </p:cViewPr>
  </p:sorterViewPr>
  <p:notesViewPr>
    <p:cSldViewPr snapToGrid="0">
      <p:cViewPr varScale="1">
        <p:scale>
          <a:sx n="78" d="100"/>
          <a:sy n="78" d="100"/>
        </p:scale>
        <p:origin x="-2070"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0"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slide" Target="slides/slide147.xml"/><Relationship Id="rId164" Type="http://schemas.openxmlformats.org/officeDocument/2006/relationships/slide" Target="slides/slide155.xml"/><Relationship Id="rId16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72" Type="http://schemas.openxmlformats.org/officeDocument/2006/relationships/tableStyles" Target="tableStyle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s>
</file>

<file path=ppt/charts/_rels/chart1.xml.rels><?xml version="1.0" encoding="UTF-8" standalone="yes"?>
<Relationships xmlns="http://schemas.openxmlformats.org/package/2006/relationships"><Relationship Id="rId1" Type="http://schemas.openxmlformats.org/officeDocument/2006/relationships/oleObject" Target="file:///C:\XZhou\FromCVS\xzhou\Research\ILC\Projects\SMC\20101209_SMC_SCC_Symposium_CH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XZhou\FromCVS\xzhou\Research\ILC\Projects\SMC\20101209_SMC_SCC_Symposium_CHN.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XZhou\FromCVS\myo_data\SoftwareManagedCoherent\20100122_32cor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705859616954556"/>
          <c:y val="2.3170474595249596E-2"/>
          <c:w val="0.87290008382429063"/>
          <c:h val="0.77261113065122811"/>
        </c:manualLayout>
      </c:layout>
      <c:lineChart>
        <c:grouping val="standard"/>
        <c:ser>
          <c:idx val="1"/>
          <c:order val="0"/>
          <c:tx>
            <c:v>BlackScholes - DSM (TCP)</c:v>
          </c:tx>
          <c:cat>
            <c:numRef>
              <c:f>BS!$D$8:$D$14</c:f>
              <c:numCache>
                <c:formatCode>General</c:formatCode>
                <c:ptCount val="7"/>
                <c:pt idx="0">
                  <c:v>1</c:v>
                </c:pt>
                <c:pt idx="1">
                  <c:v>2</c:v>
                </c:pt>
                <c:pt idx="2">
                  <c:v>4</c:v>
                </c:pt>
                <c:pt idx="3">
                  <c:v>8</c:v>
                </c:pt>
                <c:pt idx="4">
                  <c:v>16</c:v>
                </c:pt>
                <c:pt idx="5">
                  <c:v>32</c:v>
                </c:pt>
                <c:pt idx="6">
                  <c:v>48</c:v>
                </c:pt>
              </c:numCache>
            </c:numRef>
          </c:cat>
          <c:val>
            <c:numRef>
              <c:f>BS!$L$16:$L$22</c:f>
              <c:numCache>
                <c:formatCode>General</c:formatCode>
                <c:ptCount val="7"/>
                <c:pt idx="0">
                  <c:v>1</c:v>
                </c:pt>
                <c:pt idx="1">
                  <c:v>1.9500000000000022</c:v>
                </c:pt>
                <c:pt idx="2">
                  <c:v>3.3398572131954629</c:v>
                </c:pt>
                <c:pt idx="3">
                  <c:v>4.2749330392311329</c:v>
                </c:pt>
                <c:pt idx="4">
                  <c:v>5.3599999999999985</c:v>
                </c:pt>
                <c:pt idx="5">
                  <c:v>7.14</c:v>
                </c:pt>
                <c:pt idx="6">
                  <c:v>8</c:v>
                </c:pt>
              </c:numCache>
            </c:numRef>
          </c:val>
        </c:ser>
        <c:ser>
          <c:idx val="3"/>
          <c:order val="1"/>
          <c:tx>
            <c:v>BlackScholes - DSM (SHM)</c:v>
          </c:tx>
          <c:cat>
            <c:numRef>
              <c:f>BS!$D$8:$D$14</c:f>
              <c:numCache>
                <c:formatCode>General</c:formatCode>
                <c:ptCount val="7"/>
                <c:pt idx="0">
                  <c:v>1</c:v>
                </c:pt>
                <c:pt idx="1">
                  <c:v>2</c:v>
                </c:pt>
                <c:pt idx="2">
                  <c:v>4</c:v>
                </c:pt>
                <c:pt idx="3">
                  <c:v>8</c:v>
                </c:pt>
                <c:pt idx="4">
                  <c:v>16</c:v>
                </c:pt>
                <c:pt idx="5">
                  <c:v>32</c:v>
                </c:pt>
                <c:pt idx="6">
                  <c:v>48</c:v>
                </c:pt>
              </c:numCache>
            </c:numRef>
          </c:cat>
          <c:val>
            <c:numRef>
              <c:f>BS!$L$24:$L$30</c:f>
              <c:numCache>
                <c:formatCode>General</c:formatCode>
                <c:ptCount val="7"/>
                <c:pt idx="0">
                  <c:v>1</c:v>
                </c:pt>
                <c:pt idx="1">
                  <c:v>1.9800000000000024</c:v>
                </c:pt>
                <c:pt idx="2">
                  <c:v>3.92</c:v>
                </c:pt>
                <c:pt idx="3">
                  <c:v>7.76</c:v>
                </c:pt>
                <c:pt idx="4">
                  <c:v>14.48</c:v>
                </c:pt>
                <c:pt idx="5">
                  <c:v>20.010000000000005</c:v>
                </c:pt>
                <c:pt idx="6">
                  <c:v>30</c:v>
                </c:pt>
              </c:numCache>
            </c:numRef>
          </c:val>
        </c:ser>
        <c:ser>
          <c:idx val="0"/>
          <c:order val="2"/>
          <c:tx>
            <c:v>BlackSholes - SMCC</c:v>
          </c:tx>
          <c:cat>
            <c:numRef>
              <c:f>BS!$D$8:$D$14</c:f>
              <c:numCache>
                <c:formatCode>General</c:formatCode>
                <c:ptCount val="7"/>
                <c:pt idx="0">
                  <c:v>1</c:v>
                </c:pt>
                <c:pt idx="1">
                  <c:v>2</c:v>
                </c:pt>
                <c:pt idx="2">
                  <c:v>4</c:v>
                </c:pt>
                <c:pt idx="3">
                  <c:v>8</c:v>
                </c:pt>
                <c:pt idx="4">
                  <c:v>16</c:v>
                </c:pt>
                <c:pt idx="5">
                  <c:v>32</c:v>
                </c:pt>
                <c:pt idx="6">
                  <c:v>48</c:v>
                </c:pt>
              </c:numCache>
            </c:numRef>
          </c:cat>
          <c:val>
            <c:numRef>
              <c:f>BS!$L$8:$L$14</c:f>
              <c:numCache>
                <c:formatCode>General</c:formatCode>
                <c:ptCount val="7"/>
                <c:pt idx="0">
                  <c:v>1</c:v>
                </c:pt>
                <c:pt idx="1">
                  <c:v>1.9949070906514299</c:v>
                </c:pt>
                <c:pt idx="2">
                  <c:v>3.9896836632493948</c:v>
                </c:pt>
                <c:pt idx="3">
                  <c:v>7.8804070132073454</c:v>
                </c:pt>
                <c:pt idx="4">
                  <c:v>15.749854262210617</c:v>
                </c:pt>
                <c:pt idx="5">
                  <c:v>31.289209802647132</c:v>
                </c:pt>
                <c:pt idx="6">
                  <c:v>46.895716481536759</c:v>
                </c:pt>
              </c:numCache>
            </c:numRef>
          </c:val>
        </c:ser>
        <c:marker val="1"/>
        <c:axId val="122441728"/>
        <c:axId val="122443648"/>
      </c:lineChart>
      <c:catAx>
        <c:axId val="122441728"/>
        <c:scaling>
          <c:orientation val="minMax"/>
        </c:scaling>
        <c:axPos val="b"/>
        <c:title>
          <c:tx>
            <c:rich>
              <a:bodyPr/>
              <a:lstStyle/>
              <a:p>
                <a:pPr>
                  <a:defRPr sz="1400"/>
                </a:pPr>
                <a:r>
                  <a:rPr lang="en-US" sz="1400"/>
                  <a:t>Number of Cores</a:t>
                </a:r>
              </a:p>
            </c:rich>
          </c:tx>
        </c:title>
        <c:numFmt formatCode="General" sourceLinked="1"/>
        <c:tickLblPos val="nextTo"/>
        <c:txPr>
          <a:bodyPr/>
          <a:lstStyle/>
          <a:p>
            <a:pPr>
              <a:defRPr sz="1400"/>
            </a:pPr>
            <a:endParaRPr lang="en-US"/>
          </a:p>
        </c:txPr>
        <c:crossAx val="122443648"/>
        <c:crosses val="autoZero"/>
        <c:auto val="1"/>
        <c:lblAlgn val="ctr"/>
        <c:lblOffset val="100"/>
      </c:catAx>
      <c:valAx>
        <c:axId val="122443648"/>
        <c:scaling>
          <c:orientation val="minMax"/>
        </c:scaling>
        <c:axPos val="l"/>
        <c:majorGridlines/>
        <c:title>
          <c:tx>
            <c:rich>
              <a:bodyPr rot="-5400000" vert="horz"/>
              <a:lstStyle/>
              <a:p>
                <a:pPr>
                  <a:defRPr sz="1400"/>
                </a:pPr>
                <a:r>
                  <a:rPr lang="en-US" sz="1400"/>
                  <a:t>Speedup</a:t>
                </a:r>
              </a:p>
            </c:rich>
          </c:tx>
        </c:title>
        <c:numFmt formatCode="General" sourceLinked="1"/>
        <c:tickLblPos val="nextTo"/>
        <c:txPr>
          <a:bodyPr/>
          <a:lstStyle/>
          <a:p>
            <a:pPr>
              <a:defRPr sz="1400"/>
            </a:pPr>
            <a:endParaRPr lang="en-US"/>
          </a:p>
        </c:txPr>
        <c:crossAx val="122441728"/>
        <c:crosses val="autoZero"/>
        <c:crossBetween val="between"/>
      </c:valAx>
      <c:spPr>
        <a:ln>
          <a:solidFill>
            <a:schemeClr val="tx1">
              <a:lumMod val="50000"/>
              <a:lumOff val="50000"/>
            </a:schemeClr>
          </a:solidFill>
        </a:ln>
      </c:spPr>
    </c:plotArea>
    <c:legend>
      <c:legendPos val="r"/>
      <c:layout>
        <c:manualLayout>
          <c:xMode val="edge"/>
          <c:yMode val="edge"/>
          <c:x val="0.10788721067156801"/>
          <c:y val="5.2848879783443992E-2"/>
          <c:w val="0.36993363841715327"/>
          <c:h val="0.28600241738844562"/>
        </c:manualLayout>
      </c:layout>
      <c:txPr>
        <a:bodyPr/>
        <a:lstStyle/>
        <a:p>
          <a:pPr>
            <a:defRPr sz="1400"/>
          </a:pPr>
          <a:endParaRPr lang="en-US"/>
        </a:p>
      </c:txPr>
    </c:legend>
    <c:plotVisOnly val="1"/>
    <c:dispBlanksAs val="span"/>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459961126809179"/>
          <c:y val="2.3170474595249593E-2"/>
          <c:w val="0.87535913455203862"/>
          <c:h val="0.79451172885735322"/>
        </c:manualLayout>
      </c:layout>
      <c:lineChart>
        <c:grouping val="standard"/>
        <c:ser>
          <c:idx val="1"/>
          <c:order val="0"/>
          <c:tx>
            <c:v>BlackScholes</c:v>
          </c:tx>
          <c:cat>
            <c:numRef>
              <c:f>BS!$D$8:$D$14</c:f>
              <c:numCache>
                <c:formatCode>General</c:formatCode>
                <c:ptCount val="7"/>
                <c:pt idx="0">
                  <c:v>1</c:v>
                </c:pt>
                <c:pt idx="1">
                  <c:v>2</c:v>
                </c:pt>
                <c:pt idx="2">
                  <c:v>4</c:v>
                </c:pt>
                <c:pt idx="3">
                  <c:v>8</c:v>
                </c:pt>
                <c:pt idx="4">
                  <c:v>16</c:v>
                </c:pt>
                <c:pt idx="5">
                  <c:v>32</c:v>
                </c:pt>
                <c:pt idx="6">
                  <c:v>48</c:v>
                </c:pt>
              </c:numCache>
            </c:numRef>
          </c:cat>
          <c:val>
            <c:numRef>
              <c:f>BS!$L$8:$L$14</c:f>
              <c:numCache>
                <c:formatCode>General</c:formatCode>
                <c:ptCount val="7"/>
                <c:pt idx="0">
                  <c:v>1</c:v>
                </c:pt>
                <c:pt idx="1">
                  <c:v>1.9949070906514301</c:v>
                </c:pt>
                <c:pt idx="2">
                  <c:v>3.9896836632493948</c:v>
                </c:pt>
                <c:pt idx="3">
                  <c:v>7.8804070132073454</c:v>
                </c:pt>
                <c:pt idx="4">
                  <c:v>15.749854262210617</c:v>
                </c:pt>
                <c:pt idx="5">
                  <c:v>31.289209802647118</c:v>
                </c:pt>
                <c:pt idx="6">
                  <c:v>46.895716481536759</c:v>
                </c:pt>
              </c:numCache>
            </c:numRef>
          </c:val>
        </c:ser>
        <c:ser>
          <c:idx val="3"/>
          <c:order val="1"/>
          <c:tx>
            <c:v>Equake</c:v>
          </c:tx>
          <c:cat>
            <c:numRef>
              <c:f>BS!$D$8:$D$14</c:f>
              <c:numCache>
                <c:formatCode>General</c:formatCode>
                <c:ptCount val="7"/>
                <c:pt idx="0">
                  <c:v>1</c:v>
                </c:pt>
                <c:pt idx="1">
                  <c:v>2</c:v>
                </c:pt>
                <c:pt idx="2">
                  <c:v>4</c:v>
                </c:pt>
                <c:pt idx="3">
                  <c:v>8</c:v>
                </c:pt>
                <c:pt idx="4">
                  <c:v>16</c:v>
                </c:pt>
                <c:pt idx="5">
                  <c:v>32</c:v>
                </c:pt>
                <c:pt idx="6">
                  <c:v>48</c:v>
                </c:pt>
              </c:numCache>
            </c:numRef>
          </c:cat>
          <c:val>
            <c:numRef>
              <c:f>Equake!$L$8:$L$14</c:f>
              <c:numCache>
                <c:formatCode>General</c:formatCode>
                <c:ptCount val="7"/>
                <c:pt idx="0">
                  <c:v>1</c:v>
                </c:pt>
                <c:pt idx="1">
                  <c:v>1.7906576001149173</c:v>
                </c:pt>
                <c:pt idx="2">
                  <c:v>3.316158878149182</c:v>
                </c:pt>
                <c:pt idx="3">
                  <c:v>5.502300870633186</c:v>
                </c:pt>
                <c:pt idx="4">
                  <c:v>8.2784721380769515</c:v>
                </c:pt>
                <c:pt idx="5">
                  <c:v>10.785318088105431</c:v>
                </c:pt>
                <c:pt idx="6">
                  <c:v>15.833800648131168</c:v>
                </c:pt>
              </c:numCache>
            </c:numRef>
          </c:val>
        </c:ser>
        <c:ser>
          <c:idx val="5"/>
          <c:order val="2"/>
          <c:tx>
            <c:v>FFT</c:v>
          </c:tx>
          <c:spPr>
            <a:ln>
              <a:solidFill>
                <a:schemeClr val="accent5"/>
              </a:solidFill>
            </a:ln>
          </c:spPr>
          <c:cat>
            <c:numRef>
              <c:f>BS!$D$8:$D$14</c:f>
              <c:numCache>
                <c:formatCode>General</c:formatCode>
                <c:ptCount val="7"/>
                <c:pt idx="0">
                  <c:v>1</c:v>
                </c:pt>
                <c:pt idx="1">
                  <c:v>2</c:v>
                </c:pt>
                <c:pt idx="2">
                  <c:v>4</c:v>
                </c:pt>
                <c:pt idx="3">
                  <c:v>8</c:v>
                </c:pt>
                <c:pt idx="4">
                  <c:v>16</c:v>
                </c:pt>
                <c:pt idx="5">
                  <c:v>32</c:v>
                </c:pt>
                <c:pt idx="6">
                  <c:v>48</c:v>
                </c:pt>
              </c:numCache>
            </c:numRef>
          </c:cat>
          <c:val>
            <c:numRef>
              <c:f>FFT!$L$8:$L$13</c:f>
              <c:numCache>
                <c:formatCode>General</c:formatCode>
                <c:ptCount val="6"/>
                <c:pt idx="0">
                  <c:v>1</c:v>
                </c:pt>
                <c:pt idx="1">
                  <c:v>1.99469315584115</c:v>
                </c:pt>
                <c:pt idx="2">
                  <c:v>3.9678632046699551</c:v>
                </c:pt>
                <c:pt idx="3">
                  <c:v>7.761742369811703</c:v>
                </c:pt>
                <c:pt idx="4">
                  <c:v>14.149107271358346</c:v>
                </c:pt>
                <c:pt idx="5">
                  <c:v>23.059043353630276</c:v>
                </c:pt>
              </c:numCache>
            </c:numRef>
          </c:val>
        </c:ser>
        <c:ser>
          <c:idx val="0"/>
          <c:order val="3"/>
          <c:tx>
            <c:v>ART</c:v>
          </c:tx>
          <c:cat>
            <c:numRef>
              <c:f>BS!$D$8:$D$14</c:f>
              <c:numCache>
                <c:formatCode>General</c:formatCode>
                <c:ptCount val="7"/>
                <c:pt idx="0">
                  <c:v>1</c:v>
                </c:pt>
                <c:pt idx="1">
                  <c:v>2</c:v>
                </c:pt>
                <c:pt idx="2">
                  <c:v>4</c:v>
                </c:pt>
                <c:pt idx="3">
                  <c:v>8</c:v>
                </c:pt>
                <c:pt idx="4">
                  <c:v>16</c:v>
                </c:pt>
                <c:pt idx="5">
                  <c:v>32</c:v>
                </c:pt>
                <c:pt idx="6">
                  <c:v>48</c:v>
                </c:pt>
              </c:numCache>
            </c:numRef>
          </c:cat>
          <c:val>
            <c:numRef>
              <c:f>ART!$L$8:$L$14</c:f>
              <c:numCache>
                <c:formatCode>General</c:formatCode>
                <c:ptCount val="7"/>
                <c:pt idx="0">
                  <c:v>1</c:v>
                </c:pt>
                <c:pt idx="1">
                  <c:v>1.2799712727409354</c:v>
                </c:pt>
                <c:pt idx="2">
                  <c:v>2.1449912462479728</c:v>
                </c:pt>
                <c:pt idx="3">
                  <c:v>3.944622541725975</c:v>
                </c:pt>
                <c:pt idx="4">
                  <c:v>6.7148641767288755</c:v>
                </c:pt>
                <c:pt idx="5">
                  <c:v>9.2509689206516619</c:v>
                </c:pt>
                <c:pt idx="6">
                  <c:v>19.091721867689436</c:v>
                </c:pt>
              </c:numCache>
            </c:numRef>
          </c:val>
        </c:ser>
        <c:marker val="1"/>
        <c:axId val="122457472"/>
        <c:axId val="122295808"/>
      </c:lineChart>
      <c:catAx>
        <c:axId val="122457472"/>
        <c:scaling>
          <c:orientation val="minMax"/>
        </c:scaling>
        <c:axPos val="b"/>
        <c:title>
          <c:tx>
            <c:rich>
              <a:bodyPr/>
              <a:lstStyle/>
              <a:p>
                <a:pPr>
                  <a:defRPr sz="1400"/>
                </a:pPr>
                <a:r>
                  <a:rPr lang="en-US" sz="1400" dirty="0"/>
                  <a:t>Number of Cores</a:t>
                </a:r>
              </a:p>
            </c:rich>
          </c:tx>
        </c:title>
        <c:numFmt formatCode="General" sourceLinked="1"/>
        <c:tickLblPos val="nextTo"/>
        <c:txPr>
          <a:bodyPr/>
          <a:lstStyle/>
          <a:p>
            <a:pPr>
              <a:defRPr sz="1400"/>
            </a:pPr>
            <a:endParaRPr lang="en-US"/>
          </a:p>
        </c:txPr>
        <c:crossAx val="122295808"/>
        <c:crosses val="autoZero"/>
        <c:auto val="1"/>
        <c:lblAlgn val="ctr"/>
        <c:lblOffset val="100"/>
      </c:catAx>
      <c:valAx>
        <c:axId val="122295808"/>
        <c:scaling>
          <c:orientation val="minMax"/>
        </c:scaling>
        <c:axPos val="l"/>
        <c:majorGridlines/>
        <c:title>
          <c:tx>
            <c:rich>
              <a:bodyPr rot="-5400000" vert="horz"/>
              <a:lstStyle/>
              <a:p>
                <a:pPr>
                  <a:defRPr sz="1400"/>
                </a:pPr>
                <a:r>
                  <a:rPr lang="en-US" sz="1400"/>
                  <a:t>Speedup</a:t>
                </a:r>
              </a:p>
            </c:rich>
          </c:tx>
        </c:title>
        <c:numFmt formatCode="General" sourceLinked="1"/>
        <c:tickLblPos val="nextTo"/>
        <c:txPr>
          <a:bodyPr/>
          <a:lstStyle/>
          <a:p>
            <a:pPr>
              <a:defRPr sz="1400"/>
            </a:pPr>
            <a:endParaRPr lang="en-US"/>
          </a:p>
        </c:txPr>
        <c:crossAx val="122457472"/>
        <c:crosses val="autoZero"/>
        <c:crossBetween val="between"/>
      </c:valAx>
      <c:spPr>
        <a:ln>
          <a:solidFill>
            <a:schemeClr val="tx1">
              <a:lumMod val="50000"/>
              <a:lumOff val="50000"/>
            </a:schemeClr>
          </a:solidFill>
        </a:ln>
      </c:spPr>
    </c:plotArea>
    <c:legend>
      <c:legendPos val="r"/>
      <c:layout>
        <c:manualLayout>
          <c:xMode val="edge"/>
          <c:yMode val="edge"/>
          <c:x val="0.10788721067156801"/>
          <c:y val="6.9567788041477133E-2"/>
          <c:w val="0.25640110816217226"/>
          <c:h val="0.31040271678358433"/>
        </c:manualLayout>
      </c:layout>
      <c:txPr>
        <a:bodyPr/>
        <a:lstStyle/>
        <a:p>
          <a:pPr>
            <a:defRPr sz="1400"/>
          </a:pPr>
          <a:endParaRPr lang="en-US"/>
        </a:p>
      </c:txPr>
    </c:legend>
    <c:plotVisOnly val="1"/>
    <c:dispBlanksAs val="span"/>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65907309044821"/>
          <c:y val="3.3184983484573757E-2"/>
          <c:w val="0.8335445774032606"/>
          <c:h val="0.72007207704773102"/>
        </c:manualLayout>
      </c:layout>
      <c:barChart>
        <c:barDir val="col"/>
        <c:grouping val="clustered"/>
        <c:ser>
          <c:idx val="0"/>
          <c:order val="0"/>
          <c:tx>
            <c:v>Black Scholes - Hardware</c:v>
          </c:tx>
          <c:cat>
            <c:numRef>
              <c:f>'BS-Data'!$C$6:$C$11</c:f>
              <c:numCache>
                <c:formatCode>General</c:formatCode>
                <c:ptCount val="6"/>
                <c:pt idx="0">
                  <c:v>1</c:v>
                </c:pt>
                <c:pt idx="1">
                  <c:v>2</c:v>
                </c:pt>
                <c:pt idx="2">
                  <c:v>4</c:v>
                </c:pt>
                <c:pt idx="3">
                  <c:v>8</c:v>
                </c:pt>
                <c:pt idx="4">
                  <c:v>16</c:v>
                </c:pt>
                <c:pt idx="5">
                  <c:v>32</c:v>
                </c:pt>
              </c:numCache>
            </c:numRef>
          </c:cat>
          <c:val>
            <c:numRef>
              <c:f>'BS-Data'!$K$6:$K$11</c:f>
              <c:numCache>
                <c:formatCode>General</c:formatCode>
                <c:ptCount val="6"/>
                <c:pt idx="0">
                  <c:v>1</c:v>
                </c:pt>
                <c:pt idx="1">
                  <c:v>1.9538206500664648</c:v>
                </c:pt>
                <c:pt idx="2">
                  <c:v>3.7380140787592651</c:v>
                </c:pt>
                <c:pt idx="3">
                  <c:v>7.3297025311478965</c:v>
                </c:pt>
                <c:pt idx="4">
                  <c:v>13.881021243356296</c:v>
                </c:pt>
                <c:pt idx="5">
                  <c:v>26.545981088478296</c:v>
                </c:pt>
              </c:numCache>
            </c:numRef>
          </c:val>
        </c:ser>
        <c:ser>
          <c:idx val="1"/>
          <c:order val="1"/>
          <c:tx>
            <c:v>Black Scholes - Software</c:v>
          </c:tx>
          <c:cat>
            <c:numRef>
              <c:f>'BS-Data'!$C$6:$C$11</c:f>
              <c:numCache>
                <c:formatCode>General</c:formatCode>
                <c:ptCount val="6"/>
                <c:pt idx="0">
                  <c:v>1</c:v>
                </c:pt>
                <c:pt idx="1">
                  <c:v>2</c:v>
                </c:pt>
                <c:pt idx="2">
                  <c:v>4</c:v>
                </c:pt>
                <c:pt idx="3">
                  <c:v>8</c:v>
                </c:pt>
                <c:pt idx="4">
                  <c:v>16</c:v>
                </c:pt>
                <c:pt idx="5">
                  <c:v>32</c:v>
                </c:pt>
              </c:numCache>
            </c:numRef>
          </c:cat>
          <c:val>
            <c:numRef>
              <c:f>'BS-Data'!$K$16:$K$21</c:f>
              <c:numCache>
                <c:formatCode>General</c:formatCode>
                <c:ptCount val="6"/>
                <c:pt idx="0">
                  <c:v>0.98311736317001119</c:v>
                </c:pt>
                <c:pt idx="1">
                  <c:v>1.9239352811140478</c:v>
                </c:pt>
                <c:pt idx="2">
                  <c:v>3.6708497447471484</c:v>
                </c:pt>
                <c:pt idx="3">
                  <c:v>7.1726787397304577</c:v>
                </c:pt>
                <c:pt idx="4">
                  <c:v>13.504154617617729</c:v>
                </c:pt>
                <c:pt idx="5">
                  <c:v>24.280923666277229</c:v>
                </c:pt>
              </c:numCache>
            </c:numRef>
          </c:val>
        </c:ser>
        <c:ser>
          <c:idx val="2"/>
          <c:order val="2"/>
          <c:tx>
            <c:v>Art - Hardware</c:v>
          </c:tx>
          <c:val>
            <c:numRef>
              <c:f>'ART-Data'!$K$6:$K$11</c:f>
              <c:numCache>
                <c:formatCode>General</c:formatCode>
                <c:ptCount val="6"/>
                <c:pt idx="0">
                  <c:v>1</c:v>
                </c:pt>
                <c:pt idx="1">
                  <c:v>1.2608567357757867</c:v>
                </c:pt>
                <c:pt idx="2">
                  <c:v>2.1676536261725792</c:v>
                </c:pt>
                <c:pt idx="3">
                  <c:v>4.1971941609956245</c:v>
                </c:pt>
                <c:pt idx="4">
                  <c:v>8.1434533723536529</c:v>
                </c:pt>
                <c:pt idx="5">
                  <c:v>14.4589353610084</c:v>
                </c:pt>
              </c:numCache>
            </c:numRef>
          </c:val>
        </c:ser>
        <c:ser>
          <c:idx val="3"/>
          <c:order val="3"/>
          <c:tx>
            <c:v>Art - Software</c:v>
          </c:tx>
          <c:val>
            <c:numRef>
              <c:f>'ART-Data'!$K$16:$K$21</c:f>
              <c:numCache>
                <c:formatCode>General</c:formatCode>
                <c:ptCount val="6"/>
                <c:pt idx="0">
                  <c:v>1.002988469284094</c:v>
                </c:pt>
                <c:pt idx="1">
                  <c:v>1.262537641932195</c:v>
                </c:pt>
                <c:pt idx="2">
                  <c:v>2.1540945988747802</c:v>
                </c:pt>
                <c:pt idx="3">
                  <c:v>4.1220681647449791</c:v>
                </c:pt>
                <c:pt idx="4">
                  <c:v>7.7296576778405264</c:v>
                </c:pt>
                <c:pt idx="5">
                  <c:v>13.071247856050427</c:v>
                </c:pt>
              </c:numCache>
            </c:numRef>
          </c:val>
        </c:ser>
        <c:axId val="122344960"/>
        <c:axId val="122346880"/>
      </c:barChart>
      <c:catAx>
        <c:axId val="122344960"/>
        <c:scaling>
          <c:orientation val="minMax"/>
        </c:scaling>
        <c:axPos val="b"/>
        <c:title>
          <c:tx>
            <c:rich>
              <a:bodyPr/>
              <a:lstStyle/>
              <a:p>
                <a:pPr>
                  <a:defRPr/>
                </a:pPr>
                <a:r>
                  <a:rPr lang="en-US"/>
                  <a:t>Thread Number</a:t>
                </a:r>
              </a:p>
            </c:rich>
          </c:tx>
        </c:title>
        <c:numFmt formatCode="General" sourceLinked="1"/>
        <c:tickLblPos val="nextTo"/>
        <c:crossAx val="122346880"/>
        <c:crosses val="autoZero"/>
        <c:auto val="1"/>
        <c:lblAlgn val="ctr"/>
        <c:lblOffset val="100"/>
      </c:catAx>
      <c:valAx>
        <c:axId val="122346880"/>
        <c:scaling>
          <c:orientation val="minMax"/>
        </c:scaling>
        <c:axPos val="l"/>
        <c:title>
          <c:tx>
            <c:rich>
              <a:bodyPr rot="-5400000" vert="horz"/>
              <a:lstStyle/>
              <a:p>
                <a:pPr>
                  <a:defRPr/>
                </a:pPr>
                <a:r>
                  <a:rPr lang="en-US"/>
                  <a:t>Relative Performance</a:t>
                </a:r>
              </a:p>
            </c:rich>
          </c:tx>
        </c:title>
        <c:numFmt formatCode="General" sourceLinked="1"/>
        <c:tickLblPos val="nextTo"/>
        <c:crossAx val="122344960"/>
        <c:crosses val="autoZero"/>
        <c:crossBetween val="between"/>
      </c:valAx>
    </c:plotArea>
    <c:legend>
      <c:legendPos val="l"/>
      <c:layout>
        <c:manualLayout>
          <c:xMode val="edge"/>
          <c:yMode val="edge"/>
          <c:x val="0.14382813490753971"/>
          <c:y val="7.3450300659974863E-2"/>
          <c:w val="0.48668038853319084"/>
          <c:h val="0.3212742888091194"/>
        </c:manualLayout>
      </c:layout>
      <c:overlay val="1"/>
    </c:legend>
    <c:plotVisOnly val="1"/>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20294-5276-4F7B-AB93-51C2F4F2FA33}" type="doc">
      <dgm:prSet loTypeId="urn:microsoft.com/office/officeart/2005/8/layout/pyramid2" loCatId="list" qsTypeId="urn:microsoft.com/office/officeart/2005/8/quickstyle/3d5" qsCatId="3D" csTypeId="urn:microsoft.com/office/officeart/2005/8/colors/accent1_2" csCatId="accent1" phldr="1"/>
      <dgm:spPr/>
    </dgm:pt>
    <dgm:pt modelId="{D71A8505-248B-4B3E-8533-FD8936583D6D}">
      <dgm:prSet phldrT="[Text]" custT="1"/>
      <dgm:spPr>
        <a:xfrm>
          <a:off x="3847107" y="478010"/>
          <a:ext cx="3090465" cy="1125494"/>
        </a:xfrm>
        <a:solidFill>
          <a:srgbClr val="FFFFFF">
            <a:alpha val="90000"/>
            <a:hueOff val="0"/>
            <a:satOff val="0"/>
            <a:lumOff val="0"/>
            <a:alphaOff val="0"/>
          </a:srgbClr>
        </a:solidFill>
        <a:ln w="9525" cap="flat" cmpd="sng" algn="ctr">
          <a:solidFill>
            <a:srgbClr val="009900">
              <a:hueOff val="0"/>
              <a:satOff val="0"/>
              <a:lumOff val="0"/>
              <a:alphaOff val="0"/>
            </a:srgbClr>
          </a:solidFill>
          <a:prstDash val="solid"/>
        </a:ln>
        <a:effectLst/>
        <a:sp3d z="57150" extrusionH="63500" prstMaterial="matte"/>
      </dgm:spPr>
      <dgm:t>
        <a:bodyPr/>
        <a:lstStyle/>
        <a:p>
          <a:r>
            <a:rPr lang="de-DE" sz="2000" dirty="0" smtClean="0">
              <a:solidFill>
                <a:srgbClr val="000000">
                  <a:hueOff val="0"/>
                  <a:satOff val="0"/>
                  <a:lumOff val="0"/>
                  <a:alphaOff val="0"/>
                </a:srgbClr>
              </a:solidFill>
              <a:latin typeface="Neo Sans Intel"/>
              <a:ea typeface="+mn-ea"/>
              <a:cs typeface="+mn-cs"/>
            </a:rPr>
            <a:t>sccApi</a:t>
          </a:r>
        </a:p>
        <a:p>
          <a:r>
            <a:rPr lang="de-DE" sz="1400" dirty="0" smtClean="0">
              <a:solidFill>
                <a:srgbClr val="000000">
                  <a:hueOff val="0"/>
                  <a:satOff val="0"/>
                  <a:lumOff val="0"/>
                  <a:alphaOff val="0"/>
                </a:srgbClr>
              </a:solidFill>
              <a:latin typeface="Neo Sans Intel"/>
              <a:ea typeface="+mn-ea"/>
              <a:cs typeface="+mn-cs"/>
            </a:rPr>
            <a:t>C++ class for low level access to Hardware.</a:t>
          </a:r>
          <a:endParaRPr lang="en-US" sz="1400" dirty="0">
            <a:solidFill>
              <a:srgbClr val="000000">
                <a:hueOff val="0"/>
                <a:satOff val="0"/>
                <a:lumOff val="0"/>
                <a:alphaOff val="0"/>
              </a:srgbClr>
            </a:solidFill>
            <a:latin typeface="Neo Sans Intel"/>
            <a:ea typeface="+mn-ea"/>
            <a:cs typeface="+mn-cs"/>
          </a:endParaRPr>
        </a:p>
      </dgm:t>
    </dgm:pt>
    <dgm:pt modelId="{C18F7B75-4B6E-4341-8196-9345D7F8EB35}" type="parTrans" cxnId="{AFCB5DA6-FF9B-4E1D-BEE2-0410138E83F4}">
      <dgm:prSet/>
      <dgm:spPr/>
      <dgm:t>
        <a:bodyPr/>
        <a:lstStyle/>
        <a:p>
          <a:endParaRPr lang="en-US"/>
        </a:p>
      </dgm:t>
    </dgm:pt>
    <dgm:pt modelId="{AAE8FCE4-3C4C-4B7A-85B8-4A4F975B4DE8}" type="sibTrans" cxnId="{AFCB5DA6-FF9B-4E1D-BEE2-0410138E83F4}">
      <dgm:prSet/>
      <dgm:spPr/>
      <dgm:t>
        <a:bodyPr/>
        <a:lstStyle/>
        <a:p>
          <a:endParaRPr lang="en-US"/>
        </a:p>
      </dgm:t>
    </dgm:pt>
    <dgm:pt modelId="{82FA2E02-2BF5-447C-92B9-27CF1C5FB212}">
      <dgm:prSet phldrT="[Text]" custT="1"/>
      <dgm:spPr>
        <a:xfrm>
          <a:off x="3847107" y="1744191"/>
          <a:ext cx="3090465" cy="1125494"/>
        </a:xfrm>
        <a:solidFill>
          <a:srgbClr val="FFFFFF">
            <a:alpha val="90000"/>
            <a:hueOff val="0"/>
            <a:satOff val="0"/>
            <a:lumOff val="0"/>
            <a:alphaOff val="0"/>
          </a:srgbClr>
        </a:solidFill>
        <a:ln w="9525" cap="flat" cmpd="sng" algn="ctr">
          <a:solidFill>
            <a:srgbClr val="009900">
              <a:hueOff val="0"/>
              <a:satOff val="0"/>
              <a:lumOff val="0"/>
              <a:alphaOff val="0"/>
            </a:srgbClr>
          </a:solidFill>
          <a:prstDash val="solid"/>
        </a:ln>
        <a:effectLst/>
        <a:sp3d z="57150" extrusionH="63500" prstMaterial="matte"/>
      </dgm:spPr>
      <dgm:t>
        <a:bodyPr/>
        <a:lstStyle/>
        <a:p>
          <a:r>
            <a:rPr lang="de-DE" sz="2000" dirty="0" smtClean="0">
              <a:solidFill>
                <a:srgbClr val="000000">
                  <a:hueOff val="0"/>
                  <a:satOff val="0"/>
                  <a:lumOff val="0"/>
                  <a:alphaOff val="0"/>
                </a:srgbClr>
              </a:solidFill>
              <a:latin typeface="Neo Sans Intel"/>
              <a:ea typeface="+mn-ea"/>
              <a:cs typeface="+mn-cs"/>
            </a:rPr>
            <a:t>sccExtApi</a:t>
          </a:r>
        </a:p>
        <a:p>
          <a:r>
            <a:rPr lang="de-DE" sz="1400" dirty="0" smtClean="0">
              <a:solidFill>
                <a:srgbClr val="000000">
                  <a:hueOff val="0"/>
                  <a:satOff val="0"/>
                  <a:lumOff val="0"/>
                  <a:alphaOff val="0"/>
                </a:srgbClr>
              </a:solidFill>
              <a:latin typeface="Neo Sans Intel"/>
              <a:ea typeface="+mn-ea"/>
              <a:cs typeface="+mn-cs"/>
            </a:rPr>
            <a:t>Inherited C++ class with application specific features.</a:t>
          </a:r>
          <a:endParaRPr lang="en-US" sz="1400" dirty="0">
            <a:solidFill>
              <a:srgbClr val="000000">
                <a:hueOff val="0"/>
                <a:satOff val="0"/>
                <a:lumOff val="0"/>
                <a:alphaOff val="0"/>
              </a:srgbClr>
            </a:solidFill>
            <a:latin typeface="Neo Sans Intel"/>
            <a:ea typeface="+mn-ea"/>
            <a:cs typeface="+mn-cs"/>
          </a:endParaRPr>
        </a:p>
      </dgm:t>
    </dgm:pt>
    <dgm:pt modelId="{AE05D36F-0A54-4B66-85F7-082561401342}" type="parTrans" cxnId="{923E1FD2-E132-44E7-B85C-0BBE7BCC1770}">
      <dgm:prSet/>
      <dgm:spPr/>
      <dgm:t>
        <a:bodyPr/>
        <a:lstStyle/>
        <a:p>
          <a:endParaRPr lang="en-US"/>
        </a:p>
      </dgm:t>
    </dgm:pt>
    <dgm:pt modelId="{F4F6BEED-BDD3-4284-AF76-3C30F7CA77D4}" type="sibTrans" cxnId="{923E1FD2-E132-44E7-B85C-0BBE7BCC1770}">
      <dgm:prSet/>
      <dgm:spPr/>
      <dgm:t>
        <a:bodyPr/>
        <a:lstStyle/>
        <a:p>
          <a:endParaRPr lang="en-US"/>
        </a:p>
      </dgm:t>
    </dgm:pt>
    <dgm:pt modelId="{B3455FD0-C5AF-4BAD-89AD-D2FFEBE3D158}">
      <dgm:prSet phldrT="[Text]" custT="1"/>
      <dgm:spPr>
        <a:xfrm>
          <a:off x="3847107" y="3010371"/>
          <a:ext cx="3090465" cy="1125494"/>
        </a:xfrm>
        <a:solidFill>
          <a:srgbClr val="FFFFFF">
            <a:alpha val="90000"/>
            <a:hueOff val="0"/>
            <a:satOff val="0"/>
            <a:lumOff val="0"/>
            <a:alphaOff val="0"/>
          </a:srgbClr>
        </a:solidFill>
        <a:ln w="9525" cap="flat" cmpd="sng" algn="ctr">
          <a:solidFill>
            <a:srgbClr val="009900">
              <a:hueOff val="0"/>
              <a:satOff val="0"/>
              <a:lumOff val="0"/>
              <a:alphaOff val="0"/>
            </a:srgbClr>
          </a:solidFill>
          <a:prstDash val="solid"/>
        </a:ln>
        <a:effectLst/>
        <a:sp3d z="57150" extrusionH="63500" prstMaterial="matte"/>
      </dgm:spPr>
      <dgm:t>
        <a:bodyPr/>
        <a:lstStyle/>
        <a:p>
          <a:r>
            <a:rPr lang="de-DE" sz="2000" dirty="0" smtClean="0">
              <a:solidFill>
                <a:srgbClr val="000000">
                  <a:hueOff val="0"/>
                  <a:satOff val="0"/>
                  <a:lumOff val="0"/>
                  <a:alphaOff val="0"/>
                </a:srgbClr>
              </a:solidFill>
              <a:latin typeface="Neo Sans Intel"/>
              <a:ea typeface="+mn-ea"/>
              <a:cs typeface="+mn-cs"/>
            </a:rPr>
            <a:t>Application</a:t>
          </a:r>
          <a:r>
            <a:rPr lang="de-DE" sz="1600" dirty="0" smtClean="0">
              <a:solidFill>
                <a:srgbClr val="000000">
                  <a:hueOff val="0"/>
                  <a:satOff val="0"/>
                  <a:lumOff val="0"/>
                  <a:alphaOff val="0"/>
                </a:srgbClr>
              </a:solidFill>
              <a:latin typeface="Neo Sans Intel"/>
              <a:ea typeface="+mn-ea"/>
              <a:cs typeface="+mn-cs"/>
            </a:rPr>
            <a:t/>
          </a:r>
          <a:br>
            <a:rPr lang="de-DE" sz="1600" dirty="0" smtClean="0">
              <a:solidFill>
                <a:srgbClr val="000000">
                  <a:hueOff val="0"/>
                  <a:satOff val="0"/>
                  <a:lumOff val="0"/>
                  <a:alphaOff val="0"/>
                </a:srgbClr>
              </a:solidFill>
              <a:latin typeface="Neo Sans Intel"/>
              <a:ea typeface="+mn-ea"/>
              <a:cs typeface="+mn-cs"/>
            </a:rPr>
          </a:br>
          <a:r>
            <a:rPr lang="de-DE" sz="1400" dirty="0" smtClean="0">
              <a:solidFill>
                <a:srgbClr val="000000">
                  <a:hueOff val="0"/>
                  <a:satOff val="0"/>
                  <a:lumOff val="0"/>
                  <a:alphaOff val="0"/>
                </a:srgbClr>
              </a:solidFill>
              <a:latin typeface="Neo Sans Intel"/>
              <a:ea typeface="+mn-ea"/>
              <a:cs typeface="+mn-cs"/>
            </a:rPr>
            <a:t>Actual app (e.g. sccGui) that doesn‘t need to care for low level access...</a:t>
          </a:r>
          <a:endParaRPr lang="en-US" sz="1400" dirty="0">
            <a:solidFill>
              <a:srgbClr val="000000">
                <a:hueOff val="0"/>
                <a:satOff val="0"/>
                <a:lumOff val="0"/>
                <a:alphaOff val="0"/>
              </a:srgbClr>
            </a:solidFill>
            <a:latin typeface="Neo Sans Intel"/>
            <a:ea typeface="+mn-ea"/>
            <a:cs typeface="+mn-cs"/>
          </a:endParaRPr>
        </a:p>
      </dgm:t>
    </dgm:pt>
    <dgm:pt modelId="{3D6C7597-33AA-42B9-A2B9-0045BAD98FC9}" type="parTrans" cxnId="{B095E55F-BE07-4D74-A48E-3B358C0038CB}">
      <dgm:prSet/>
      <dgm:spPr/>
      <dgm:t>
        <a:bodyPr/>
        <a:lstStyle/>
        <a:p>
          <a:endParaRPr lang="en-US"/>
        </a:p>
      </dgm:t>
    </dgm:pt>
    <dgm:pt modelId="{64E1EB70-3688-4502-9813-3691A49E825D}" type="sibTrans" cxnId="{B095E55F-BE07-4D74-A48E-3B358C0038CB}">
      <dgm:prSet/>
      <dgm:spPr/>
      <dgm:t>
        <a:bodyPr/>
        <a:lstStyle/>
        <a:p>
          <a:endParaRPr lang="en-US"/>
        </a:p>
      </dgm:t>
    </dgm:pt>
    <dgm:pt modelId="{AC48AE62-3C92-4341-8DA0-282E0B48F28C}" type="pres">
      <dgm:prSet presAssocID="{84920294-5276-4F7B-AB93-51C2F4F2FA33}" presName="compositeShape" presStyleCnt="0">
        <dgm:presLayoutVars>
          <dgm:dir/>
          <dgm:resizeHandles/>
        </dgm:presLayoutVars>
      </dgm:prSet>
      <dgm:spPr/>
    </dgm:pt>
    <dgm:pt modelId="{FD1185D2-47CF-4BBE-BBDF-1343599C79EC}" type="pres">
      <dgm:prSet presAssocID="{84920294-5276-4F7B-AB93-51C2F4F2FA33}" presName="pyramid" presStyleLbl="node1" presStyleIdx="0" presStyleCnt="1" custLinFactNeighborX="51285" custLinFactNeighborY="-5025"/>
      <dgm:spPr>
        <a:xfrm>
          <a:off x="1469826" y="0"/>
          <a:ext cx="4754563" cy="4754563"/>
        </a:xfrm>
        <a:prstGeom prst="triangle">
          <a:avLst/>
        </a:prstGeom>
        <a:solidFill>
          <a:srgbClr val="009900">
            <a:hueOff val="0"/>
            <a:satOff val="0"/>
            <a:lumOff val="0"/>
            <a:alphaOff val="0"/>
          </a:srgbClr>
        </a:solidFill>
        <a:ln>
          <a:noFill/>
        </a:ln>
        <a:effectLst/>
        <a:sp3d extrusionH="381000" contourW="38100" prstMaterial="matte">
          <a:contourClr>
            <a:srgbClr val="FFFFFF"/>
          </a:contourClr>
        </a:sp3d>
      </dgm:spPr>
    </dgm:pt>
    <dgm:pt modelId="{43E9EBDA-B377-412F-97C9-F01DADD317EF}" type="pres">
      <dgm:prSet presAssocID="{84920294-5276-4F7B-AB93-51C2F4F2FA33}" presName="theList" presStyleCnt="0"/>
      <dgm:spPr/>
    </dgm:pt>
    <dgm:pt modelId="{B7468B97-0994-4607-BE3A-F6D6285864AB}" type="pres">
      <dgm:prSet presAssocID="{D71A8505-248B-4B3E-8533-FD8936583D6D}" presName="aNode" presStyleLbl="fgAcc1" presStyleIdx="0" presStyleCnt="3">
        <dgm:presLayoutVars>
          <dgm:bulletEnabled val="1"/>
        </dgm:presLayoutVars>
      </dgm:prSet>
      <dgm:spPr>
        <a:prstGeom prst="roundRect">
          <a:avLst/>
        </a:prstGeom>
      </dgm:spPr>
      <dgm:t>
        <a:bodyPr/>
        <a:lstStyle/>
        <a:p>
          <a:endParaRPr lang="en-US"/>
        </a:p>
      </dgm:t>
    </dgm:pt>
    <dgm:pt modelId="{34559930-8E86-4911-B644-F824D7157F20}" type="pres">
      <dgm:prSet presAssocID="{D71A8505-248B-4B3E-8533-FD8936583D6D}" presName="aSpace" presStyleCnt="0"/>
      <dgm:spPr/>
    </dgm:pt>
    <dgm:pt modelId="{F3094F17-49DF-43DE-B862-6894CD94DEFF}" type="pres">
      <dgm:prSet presAssocID="{82FA2E02-2BF5-447C-92B9-27CF1C5FB212}" presName="aNode" presStyleLbl="fgAcc1" presStyleIdx="1" presStyleCnt="3">
        <dgm:presLayoutVars>
          <dgm:bulletEnabled val="1"/>
        </dgm:presLayoutVars>
      </dgm:prSet>
      <dgm:spPr>
        <a:prstGeom prst="roundRect">
          <a:avLst/>
        </a:prstGeom>
      </dgm:spPr>
      <dgm:t>
        <a:bodyPr/>
        <a:lstStyle/>
        <a:p>
          <a:endParaRPr lang="en-US"/>
        </a:p>
      </dgm:t>
    </dgm:pt>
    <dgm:pt modelId="{0FDB5C16-2CFA-45CB-812C-16D6E2C14A25}" type="pres">
      <dgm:prSet presAssocID="{82FA2E02-2BF5-447C-92B9-27CF1C5FB212}" presName="aSpace" presStyleCnt="0"/>
      <dgm:spPr/>
    </dgm:pt>
    <dgm:pt modelId="{EB9A9F16-57D4-4DDE-AB27-7338C64D620F}" type="pres">
      <dgm:prSet presAssocID="{B3455FD0-C5AF-4BAD-89AD-D2FFEBE3D158}" presName="aNode" presStyleLbl="fgAcc1" presStyleIdx="2" presStyleCnt="3">
        <dgm:presLayoutVars>
          <dgm:bulletEnabled val="1"/>
        </dgm:presLayoutVars>
      </dgm:prSet>
      <dgm:spPr>
        <a:prstGeom prst="roundRect">
          <a:avLst/>
        </a:prstGeom>
      </dgm:spPr>
      <dgm:t>
        <a:bodyPr/>
        <a:lstStyle/>
        <a:p>
          <a:endParaRPr lang="en-US"/>
        </a:p>
      </dgm:t>
    </dgm:pt>
    <dgm:pt modelId="{090FEB81-CB9F-49CB-A928-F0D776D785D9}" type="pres">
      <dgm:prSet presAssocID="{B3455FD0-C5AF-4BAD-89AD-D2FFEBE3D158}" presName="aSpace" presStyleCnt="0"/>
      <dgm:spPr/>
    </dgm:pt>
  </dgm:ptLst>
  <dgm:cxnLst>
    <dgm:cxn modelId="{AFCB5DA6-FF9B-4E1D-BEE2-0410138E83F4}" srcId="{84920294-5276-4F7B-AB93-51C2F4F2FA33}" destId="{D71A8505-248B-4B3E-8533-FD8936583D6D}" srcOrd="0" destOrd="0" parTransId="{C18F7B75-4B6E-4341-8196-9345D7F8EB35}" sibTransId="{AAE8FCE4-3C4C-4B7A-85B8-4A4F975B4DE8}"/>
    <dgm:cxn modelId="{CB4C7A08-5107-4461-8E81-6BA9E299232D}" type="presOf" srcId="{84920294-5276-4F7B-AB93-51C2F4F2FA33}" destId="{AC48AE62-3C92-4341-8DA0-282E0B48F28C}" srcOrd="0" destOrd="0" presId="urn:microsoft.com/office/officeart/2005/8/layout/pyramid2"/>
    <dgm:cxn modelId="{498E6FB5-BD3D-4E0E-BCA0-1DB9EF4CA84F}" type="presOf" srcId="{D71A8505-248B-4B3E-8533-FD8936583D6D}" destId="{B7468B97-0994-4607-BE3A-F6D6285864AB}" srcOrd="0" destOrd="0" presId="urn:microsoft.com/office/officeart/2005/8/layout/pyramid2"/>
    <dgm:cxn modelId="{EB753884-AD96-4B85-8531-737DB90A5597}" type="presOf" srcId="{B3455FD0-C5AF-4BAD-89AD-D2FFEBE3D158}" destId="{EB9A9F16-57D4-4DDE-AB27-7338C64D620F}" srcOrd="0" destOrd="0" presId="urn:microsoft.com/office/officeart/2005/8/layout/pyramid2"/>
    <dgm:cxn modelId="{0C74D92D-16ED-4F1A-9F2A-9D6C6A2C60B2}" type="presOf" srcId="{82FA2E02-2BF5-447C-92B9-27CF1C5FB212}" destId="{F3094F17-49DF-43DE-B862-6894CD94DEFF}" srcOrd="0" destOrd="0" presId="urn:microsoft.com/office/officeart/2005/8/layout/pyramid2"/>
    <dgm:cxn modelId="{923E1FD2-E132-44E7-B85C-0BBE7BCC1770}" srcId="{84920294-5276-4F7B-AB93-51C2F4F2FA33}" destId="{82FA2E02-2BF5-447C-92B9-27CF1C5FB212}" srcOrd="1" destOrd="0" parTransId="{AE05D36F-0A54-4B66-85F7-082561401342}" sibTransId="{F4F6BEED-BDD3-4284-AF76-3C30F7CA77D4}"/>
    <dgm:cxn modelId="{B095E55F-BE07-4D74-A48E-3B358C0038CB}" srcId="{84920294-5276-4F7B-AB93-51C2F4F2FA33}" destId="{B3455FD0-C5AF-4BAD-89AD-D2FFEBE3D158}" srcOrd="2" destOrd="0" parTransId="{3D6C7597-33AA-42B9-A2B9-0045BAD98FC9}" sibTransId="{64E1EB70-3688-4502-9813-3691A49E825D}"/>
    <dgm:cxn modelId="{18713EF9-9BE8-4976-B62C-EDB2F1490496}" type="presParOf" srcId="{AC48AE62-3C92-4341-8DA0-282E0B48F28C}" destId="{FD1185D2-47CF-4BBE-BBDF-1343599C79EC}" srcOrd="0" destOrd="0" presId="urn:microsoft.com/office/officeart/2005/8/layout/pyramid2"/>
    <dgm:cxn modelId="{61DCD4E6-5F69-4E84-93CE-95B1DD2130FC}" type="presParOf" srcId="{AC48AE62-3C92-4341-8DA0-282E0B48F28C}" destId="{43E9EBDA-B377-412F-97C9-F01DADD317EF}" srcOrd="1" destOrd="0" presId="urn:microsoft.com/office/officeart/2005/8/layout/pyramid2"/>
    <dgm:cxn modelId="{AD96D732-FA13-4758-97CE-F84A4C857F6B}" type="presParOf" srcId="{43E9EBDA-B377-412F-97C9-F01DADD317EF}" destId="{B7468B97-0994-4607-BE3A-F6D6285864AB}" srcOrd="0" destOrd="0" presId="urn:microsoft.com/office/officeart/2005/8/layout/pyramid2"/>
    <dgm:cxn modelId="{3CDC3BB0-5E63-4AAF-8078-99B62F8B2D14}" type="presParOf" srcId="{43E9EBDA-B377-412F-97C9-F01DADD317EF}" destId="{34559930-8E86-4911-B644-F824D7157F20}" srcOrd="1" destOrd="0" presId="urn:microsoft.com/office/officeart/2005/8/layout/pyramid2"/>
    <dgm:cxn modelId="{40BFCE2F-090D-4514-9043-0687E41CECA6}" type="presParOf" srcId="{43E9EBDA-B377-412F-97C9-F01DADD317EF}" destId="{F3094F17-49DF-43DE-B862-6894CD94DEFF}" srcOrd="2" destOrd="0" presId="urn:microsoft.com/office/officeart/2005/8/layout/pyramid2"/>
    <dgm:cxn modelId="{A770037E-405D-4041-A7BF-59EB876B7D96}" type="presParOf" srcId="{43E9EBDA-B377-412F-97C9-F01DADD317EF}" destId="{0FDB5C16-2CFA-45CB-812C-16D6E2C14A25}" srcOrd="3" destOrd="0" presId="urn:microsoft.com/office/officeart/2005/8/layout/pyramid2"/>
    <dgm:cxn modelId="{4191DF18-611A-426C-9BA2-BD96140A7045}" type="presParOf" srcId="{43E9EBDA-B377-412F-97C9-F01DADD317EF}" destId="{EB9A9F16-57D4-4DDE-AB27-7338C64D620F}" srcOrd="4" destOrd="0" presId="urn:microsoft.com/office/officeart/2005/8/layout/pyramid2"/>
    <dgm:cxn modelId="{DBAD4F2C-4D2B-4F5A-959E-2748EA4F6EA0}" type="presParOf" srcId="{43E9EBDA-B377-412F-97C9-F01DADD317EF}" destId="{090FEB81-CB9F-49CB-A928-F0D776D785D9}"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79015-2A90-421B-AA25-D5E4834522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BB8CEC-7CE3-4DCF-BFF6-18DEBC4D5788}">
      <dgm:prSet phldrT="[Text]"/>
      <dgm:spPr>
        <a:solidFill>
          <a:schemeClr val="bg2"/>
        </a:solidFill>
      </dgm:spPr>
      <dgm:t>
        <a:bodyPr/>
        <a:lstStyle/>
        <a:p>
          <a:pPr algn="ctr"/>
          <a:r>
            <a:rPr lang="de-DE" dirty="0" smtClean="0">
              <a:solidFill>
                <a:schemeClr val="bg1"/>
              </a:solidFill>
            </a:rPr>
            <a:t>Let‘s shape the future together!</a:t>
          </a:r>
          <a:endParaRPr lang="en-US" dirty="0">
            <a:solidFill>
              <a:schemeClr val="bg1"/>
            </a:solidFill>
          </a:endParaRPr>
        </a:p>
      </dgm:t>
    </dgm:pt>
    <dgm:pt modelId="{F1FAD2EA-E6AA-49B3-96D2-DE8968DB2CE7}" type="parTrans" cxnId="{4D9AD28B-393A-431C-A835-471822495EAD}">
      <dgm:prSet/>
      <dgm:spPr/>
      <dgm:t>
        <a:bodyPr/>
        <a:lstStyle/>
        <a:p>
          <a:endParaRPr lang="en-US">
            <a:solidFill>
              <a:schemeClr val="bg2"/>
            </a:solidFill>
          </a:endParaRPr>
        </a:p>
      </dgm:t>
    </dgm:pt>
    <dgm:pt modelId="{D3C9210E-B1DD-4985-B57A-CB7758B1849B}" type="sibTrans" cxnId="{4D9AD28B-393A-431C-A835-471822495EAD}">
      <dgm:prSet/>
      <dgm:spPr/>
      <dgm:t>
        <a:bodyPr/>
        <a:lstStyle/>
        <a:p>
          <a:endParaRPr lang="en-US">
            <a:solidFill>
              <a:schemeClr val="bg2"/>
            </a:solidFill>
          </a:endParaRPr>
        </a:p>
      </dgm:t>
    </dgm:pt>
    <dgm:pt modelId="{B1D6CE1E-0FE3-4684-ADCB-FC2B537B9468}" type="pres">
      <dgm:prSet presAssocID="{1AF79015-2A90-421B-AA25-D5E483452299}" presName="linear" presStyleCnt="0">
        <dgm:presLayoutVars>
          <dgm:animLvl val="lvl"/>
          <dgm:resizeHandles val="exact"/>
        </dgm:presLayoutVars>
      </dgm:prSet>
      <dgm:spPr/>
      <dgm:t>
        <a:bodyPr/>
        <a:lstStyle/>
        <a:p>
          <a:endParaRPr lang="en-US"/>
        </a:p>
      </dgm:t>
    </dgm:pt>
    <dgm:pt modelId="{70553B42-9A93-49AB-900E-E08944467F7A}" type="pres">
      <dgm:prSet presAssocID="{CCBB8CEC-7CE3-4DCF-BFF6-18DEBC4D5788}" presName="parentText" presStyleLbl="node1" presStyleIdx="0" presStyleCnt="1" custLinFactNeighborX="3028" custLinFactNeighborY="-95404">
        <dgm:presLayoutVars>
          <dgm:chMax val="0"/>
          <dgm:bulletEnabled val="1"/>
        </dgm:presLayoutVars>
      </dgm:prSet>
      <dgm:spPr/>
      <dgm:t>
        <a:bodyPr/>
        <a:lstStyle/>
        <a:p>
          <a:endParaRPr lang="en-US"/>
        </a:p>
      </dgm:t>
    </dgm:pt>
  </dgm:ptLst>
  <dgm:cxnLst>
    <dgm:cxn modelId="{FCF3D64B-4C20-484E-8B11-A7A101DC80AB}" type="presOf" srcId="{1AF79015-2A90-421B-AA25-D5E483452299}" destId="{B1D6CE1E-0FE3-4684-ADCB-FC2B537B9468}" srcOrd="0" destOrd="0" presId="urn:microsoft.com/office/officeart/2005/8/layout/vList2"/>
    <dgm:cxn modelId="{4D9AD28B-393A-431C-A835-471822495EAD}" srcId="{1AF79015-2A90-421B-AA25-D5E483452299}" destId="{CCBB8CEC-7CE3-4DCF-BFF6-18DEBC4D5788}" srcOrd="0" destOrd="0" parTransId="{F1FAD2EA-E6AA-49B3-96D2-DE8968DB2CE7}" sibTransId="{D3C9210E-B1DD-4985-B57A-CB7758B1849B}"/>
    <dgm:cxn modelId="{51BE7EF5-41F7-465C-80AE-76C64E2C9714}" type="presOf" srcId="{CCBB8CEC-7CE3-4DCF-BFF6-18DEBC4D5788}" destId="{70553B42-9A93-49AB-900E-E08944467F7A}" srcOrd="0" destOrd="0" presId="urn:microsoft.com/office/officeart/2005/8/layout/vList2"/>
    <dgm:cxn modelId="{21D1A673-0D80-4257-8FAF-0D1394AB6748}" type="presParOf" srcId="{B1D6CE1E-0FE3-4684-ADCB-FC2B537B9468}" destId="{70553B42-9A93-49AB-900E-E08944467F7A}"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98305"/>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l"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71683" name="Rectangle 98306"/>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r"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71684" name="Rectangle 98307"/>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l"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98309" name="Slide Number Placeholder 98308"/>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r"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fld id="{B72D5A92-D568-4343-BE7B-247EA6BF60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7169"/>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l"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38915" name="Rectangle 7170"/>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lvl1pPr algn="r"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233476" name="Rectangle 7171"/>
          <p:cNvSpPr>
            <a:spLocks noGrp="1" noRot="1" noChangeAspect="1" noChangeArrowheads="1" noTextEdit="1"/>
          </p:cNvSpPr>
          <p:nvPr>
            <p:ph type="sldImg" idx="2"/>
          </p:nvPr>
        </p:nvSpPr>
        <p:spPr bwMode="auto">
          <a:xfrm>
            <a:off x="1257300" y="719138"/>
            <a:ext cx="4800600" cy="3600450"/>
          </a:xfrm>
          <a:prstGeom prst="rect">
            <a:avLst/>
          </a:prstGeom>
          <a:noFill/>
          <a:ln w="9525" algn="ctr">
            <a:solidFill>
              <a:srgbClr val="000000"/>
            </a:solidFill>
            <a:miter lim="800000"/>
            <a:headEnd/>
            <a:tailEnd/>
          </a:ln>
        </p:spPr>
      </p:sp>
      <p:sp>
        <p:nvSpPr>
          <p:cNvPr id="7173" name="Notes Placeholder 7172"/>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7173"/>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l"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endParaRPr lang="en-US"/>
          </a:p>
        </p:txBody>
      </p:sp>
      <p:sp>
        <p:nvSpPr>
          <p:cNvPr id="7175" name="Slide Number Placeholder 7174"/>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59" tIns="48330" rIns="96659" bIns="48330" numCol="1" anchor="b" anchorCtr="0" compatLnSpc="1">
            <a:prstTxWarp prst="textNoShape">
              <a:avLst/>
            </a:prstTxWarp>
          </a:bodyPr>
          <a:lstStyle>
            <a:lvl1pPr algn="r" defTabSz="966788" eaLnBrk="1" hangingPunct="1">
              <a:lnSpc>
                <a:spcPct val="100000"/>
              </a:lnSpc>
              <a:spcBef>
                <a:spcPct val="0"/>
              </a:spcBef>
              <a:buClrTx/>
              <a:buFontTx/>
              <a:buNone/>
              <a:defRPr sz="1300" b="0">
                <a:solidFill>
                  <a:schemeClr val="tx1"/>
                </a:solidFill>
                <a:latin typeface="Arial" charset="0"/>
                <a:cs typeface="+mn-cs"/>
              </a:defRPr>
            </a:lvl1pPr>
          </a:lstStyle>
          <a:p>
            <a:pPr>
              <a:defRPr/>
            </a:pPr>
            <a:fld id="{1458565F-9DDE-4606-9345-1AB158BE82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Neo Sans Intel Medium"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Neo Sans Intel Medium"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Neo Sans Intel Medium"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Neo Sans Intel Medium"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Neo Sans Intel Medium"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260D021-4DCE-4159-B855-C6A27AEF728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scaling to</a:t>
            </a:r>
            <a:r>
              <a:rPr lang="en-US" baseline="0" dirty="0" smtClean="0"/>
              <a:t> many processors is commonplace in today’s cloud computing datacenters.  </a:t>
            </a:r>
          </a:p>
          <a:p>
            <a:r>
              <a:rPr lang="en-US" baseline="0" dirty="0" smtClean="0"/>
              <a:t>They use scale-out</a:t>
            </a:r>
          </a:p>
          <a:p>
            <a:endParaRPr lang="en-US" baseline="0" dirty="0" smtClean="0"/>
          </a:p>
          <a:p>
            <a:r>
              <a:rPr lang="en-US" baseline="0" dirty="0" smtClean="0"/>
              <a:t>Move scale out on die – benefit both the datacenter and client with integration and exploit the programming models.</a:t>
            </a:r>
          </a:p>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28D5B-ADC3-426D-B8CA-E0F48C767FE4}" type="slidenum">
              <a:rPr lang="en-US"/>
              <a:pPr/>
              <a:t>17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eaLnBrk="1" hangingPunct="1">
              <a:spcBef>
                <a:spcPts val="0"/>
              </a:spcBef>
            </a:pPr>
            <a:r>
              <a:rPr lang="en-US" sz="2100" dirty="0" smtClean="0"/>
              <a:t>2</a:t>
            </a:r>
            <a:r>
              <a:rPr lang="en-US" sz="2100" baseline="30000" dirty="0" smtClean="0"/>
              <a:t>nd</a:t>
            </a:r>
            <a:r>
              <a:rPr lang="en-US" sz="2100" dirty="0" smtClean="0"/>
              <a:t> Generation Intel Labs experimental processor</a:t>
            </a:r>
          </a:p>
          <a:p>
            <a:pPr eaLnBrk="1" hangingPunct="1">
              <a:spcBef>
                <a:spcPts val="0"/>
              </a:spcBef>
            </a:pPr>
            <a:r>
              <a:rPr lang="en-US" sz="2100" dirty="0" smtClean="0"/>
              <a:t>“Cluster-on-die” architecture</a:t>
            </a:r>
          </a:p>
          <a:p>
            <a:pPr lvl="1" eaLnBrk="1" hangingPunct="1">
              <a:spcBef>
                <a:spcPts val="0"/>
              </a:spcBef>
            </a:pPr>
            <a:r>
              <a:rPr lang="en-US" sz="1900" dirty="0" smtClean="0"/>
              <a:t>48 Pentium™ Processor cores (P54C - x87FP only)</a:t>
            </a:r>
          </a:p>
          <a:p>
            <a:pPr lvl="1" eaLnBrk="1" hangingPunct="1">
              <a:spcBef>
                <a:spcPts val="0"/>
              </a:spcBef>
            </a:pPr>
            <a:r>
              <a:rPr lang="en-US" sz="1900" dirty="0" smtClean="0"/>
              <a:t>No HW cache concurrency support</a:t>
            </a:r>
            <a:endParaRPr lang="en-US" sz="2100" dirty="0" smtClean="0"/>
          </a:p>
          <a:p>
            <a:pPr eaLnBrk="1" hangingPunct="1">
              <a:spcBef>
                <a:spcPts val="0"/>
              </a:spcBef>
            </a:pPr>
            <a:r>
              <a:rPr lang="en-US" sz="2100" dirty="0" smtClean="0"/>
              <a:t>Message-passing support</a:t>
            </a:r>
          </a:p>
          <a:p>
            <a:pPr eaLnBrk="1" hangingPunct="1">
              <a:spcBef>
                <a:spcPts val="0"/>
              </a:spcBef>
            </a:pPr>
            <a:r>
              <a:rPr lang="en-US" sz="2100" dirty="0" smtClean="0"/>
              <a:t>SW-controlled Fine-grain power management</a:t>
            </a:r>
          </a:p>
          <a:p>
            <a:pPr eaLnBrk="1" hangingPunct="1">
              <a:lnSpc>
                <a:spcPct val="90000"/>
              </a:lnSpc>
            </a:pPr>
            <a:r>
              <a:rPr lang="en-US" sz="2100" dirty="0" smtClean="0"/>
              <a:t>System I/F for I/O accesses</a:t>
            </a:r>
          </a:p>
          <a:p>
            <a:pPr lvl="1"/>
            <a:r>
              <a:rPr lang="en-US" sz="1900" dirty="0" smtClean="0"/>
              <a:t>8-byte bidirectional</a:t>
            </a:r>
          </a:p>
          <a:p>
            <a:pPr lvl="1"/>
            <a:r>
              <a:rPr lang="en-US" sz="1900" dirty="0" smtClean="0"/>
              <a:t>6.4GB/s of I/O bandwidth</a:t>
            </a:r>
          </a:p>
          <a:p>
            <a:pPr eaLnBrk="1" hangingPunct="1">
              <a:spcBef>
                <a:spcPts val="0"/>
              </a:spcBef>
            </a:pPr>
            <a:endParaRPr lang="en-US" sz="210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66612">
              <a:defRPr/>
            </a:pPr>
            <a:r>
              <a:rPr lang="en-US" sz="1300" dirty="0" smtClean="0">
                <a:latin typeface="Arial" charset="0"/>
                <a:cs typeface="+mn-cs"/>
              </a:rPr>
              <a:t>61 institutions under contract.  Shipped 27 SCC systems to MARC partners; 14 in Europe.  36 external partners w/65 individual researchers have registered on the MARC website.  16 SCC systems in the datacenter have been allocated to external partners. Received permission from 33 institutes to use their name in MARC related press releases.</a:t>
            </a:r>
          </a:p>
          <a:p>
            <a:endParaRPr lang="en-US" sz="1300" dirty="0" smtClean="0">
              <a:latin typeface="Arial" charset="0"/>
              <a:cs typeface="+mn-cs"/>
            </a:endParaRPr>
          </a:p>
          <a:p>
            <a:r>
              <a:rPr lang="en-US" sz="1300" dirty="0" err="1" smtClean="0">
                <a:latin typeface="Arial" charset="0"/>
                <a:cs typeface="+mn-cs"/>
              </a:rPr>
              <a:t>Altreonic</a:t>
            </a:r>
            <a:r>
              <a:rPr lang="en-US" sz="1300" dirty="0" smtClean="0">
                <a:latin typeface="Arial" charset="0"/>
                <a:cs typeface="+mn-cs"/>
              </a:rPr>
              <a:t>, Reservoir Labs, ET International, </a:t>
            </a:r>
            <a:r>
              <a:rPr lang="en-US" sz="1300" dirty="0" err="1" smtClean="0">
                <a:latin typeface="Arial" charset="0"/>
                <a:cs typeface="+mn-cs"/>
              </a:rPr>
              <a:t>Hasso</a:t>
            </a:r>
            <a:r>
              <a:rPr lang="en-US" sz="1300" dirty="0" smtClean="0">
                <a:latin typeface="Arial" charset="0"/>
                <a:cs typeface="+mn-cs"/>
              </a:rPr>
              <a:t>-</a:t>
            </a:r>
            <a:r>
              <a:rPr lang="en-US" sz="1300" dirty="0" err="1" smtClean="0">
                <a:latin typeface="Arial" charset="0"/>
                <a:cs typeface="+mn-cs"/>
              </a:rPr>
              <a:t>Plattner</a:t>
            </a:r>
            <a:r>
              <a:rPr lang="en-US" sz="1300" dirty="0" smtClean="0">
                <a:latin typeface="Arial" charset="0"/>
                <a:cs typeface="+mn-cs"/>
              </a:rPr>
              <a:t>-Institute</a:t>
            </a:r>
          </a:p>
          <a:p>
            <a:endParaRPr lang="en-US" sz="1300" dirty="0" smtClean="0">
              <a:latin typeface="Arial" charset="0"/>
              <a:cs typeface="+mn-cs"/>
            </a:endParaRPr>
          </a:p>
          <a:p>
            <a:r>
              <a:rPr lang="en-US" sz="1300" dirty="0" smtClean="0">
                <a:latin typeface="Arial" charset="0"/>
                <a:cs typeface="+mn-cs"/>
              </a:rPr>
              <a:t>Barcelona Supercomputing Center</a:t>
            </a:r>
          </a:p>
          <a:p>
            <a:r>
              <a:rPr lang="en-US" sz="1300" dirty="0" smtClean="0">
                <a:latin typeface="Arial" charset="0"/>
                <a:cs typeface="+mn-cs"/>
              </a:rPr>
              <a:t>ETH Zurich</a:t>
            </a:r>
          </a:p>
          <a:p>
            <a:r>
              <a:rPr lang="en-US" sz="1300" dirty="0" smtClean="0">
                <a:latin typeface="Arial" charset="0"/>
                <a:cs typeface="+mn-cs"/>
              </a:rPr>
              <a:t>FORTH-ICS (U Crete)</a:t>
            </a:r>
          </a:p>
          <a:p>
            <a:r>
              <a:rPr lang="en-US" sz="1300" dirty="0" err="1" smtClean="0">
                <a:latin typeface="Arial" charset="0"/>
                <a:cs typeface="+mn-cs"/>
              </a:rPr>
              <a:t>Fraunhofer</a:t>
            </a:r>
            <a:r>
              <a:rPr lang="en-US" sz="1300" dirty="0" smtClean="0">
                <a:latin typeface="Arial" charset="0"/>
                <a:cs typeface="+mn-cs"/>
              </a:rPr>
              <a:t>-Institute for </a:t>
            </a:r>
            <a:r>
              <a:rPr lang="en-US" sz="1300" dirty="0" err="1" smtClean="0">
                <a:latin typeface="Arial" charset="0"/>
                <a:cs typeface="+mn-cs"/>
              </a:rPr>
              <a:t>Optronics</a:t>
            </a:r>
            <a:endParaRPr lang="en-US" sz="1300" dirty="0" smtClean="0">
              <a:latin typeface="Arial" charset="0"/>
              <a:cs typeface="+mn-cs"/>
            </a:endParaRPr>
          </a:p>
          <a:p>
            <a:r>
              <a:rPr lang="en-US" sz="1300" dirty="0" smtClean="0">
                <a:latin typeface="Arial" charset="0"/>
                <a:cs typeface="+mn-cs"/>
              </a:rPr>
              <a:t>Galicia Supercomputing Center (CESGA)</a:t>
            </a:r>
          </a:p>
          <a:p>
            <a:r>
              <a:rPr lang="en-US" sz="1300" dirty="0" smtClean="0">
                <a:latin typeface="Arial" charset="0"/>
                <a:cs typeface="+mn-cs"/>
              </a:rPr>
              <a:t>Karlsruhe Institute of Technology (KIT)</a:t>
            </a:r>
          </a:p>
          <a:p>
            <a:r>
              <a:rPr lang="en-US" sz="1300" dirty="0" err="1" smtClean="0">
                <a:latin typeface="Arial" charset="0"/>
                <a:cs typeface="+mn-cs"/>
              </a:rPr>
              <a:t>Lessius-Mechelen</a:t>
            </a:r>
            <a:r>
              <a:rPr lang="en-US" sz="1300" dirty="0" smtClean="0">
                <a:latin typeface="Arial" charset="0"/>
                <a:cs typeface="+mn-cs"/>
              </a:rPr>
              <a:t>, Campus De </a:t>
            </a:r>
            <a:r>
              <a:rPr lang="en-US" sz="1300" dirty="0" err="1" smtClean="0">
                <a:latin typeface="Arial" charset="0"/>
                <a:cs typeface="+mn-cs"/>
              </a:rPr>
              <a:t>Nayer</a:t>
            </a:r>
            <a:endParaRPr lang="en-US" sz="1300" dirty="0" smtClean="0">
              <a:latin typeface="Arial" charset="0"/>
              <a:cs typeface="+mn-cs"/>
            </a:endParaRPr>
          </a:p>
          <a:p>
            <a:r>
              <a:rPr lang="en-US" sz="1300" dirty="0" err="1" smtClean="0">
                <a:latin typeface="Arial" charset="0"/>
                <a:cs typeface="+mn-cs"/>
              </a:rPr>
              <a:t>Linköping</a:t>
            </a:r>
            <a:r>
              <a:rPr lang="en-US" sz="1300" dirty="0" smtClean="0">
                <a:latin typeface="Arial" charset="0"/>
                <a:cs typeface="+mn-cs"/>
              </a:rPr>
              <a:t> University</a:t>
            </a:r>
          </a:p>
          <a:p>
            <a:endParaRPr lang="en-US" sz="1300" dirty="0" smtClean="0">
              <a:latin typeface="Arial" charset="0"/>
              <a:cs typeface="+mn-cs"/>
            </a:endParaRPr>
          </a:p>
          <a:p>
            <a:r>
              <a:rPr lang="en-US" sz="1300" dirty="0" smtClean="0">
                <a:latin typeface="Arial" charset="0"/>
                <a:cs typeface="+mn-cs"/>
              </a:rPr>
              <a:t>RWTH Aachen University</a:t>
            </a:r>
          </a:p>
          <a:p>
            <a:r>
              <a:rPr lang="en-US" sz="1300" dirty="0" err="1" smtClean="0">
                <a:latin typeface="Arial" charset="0"/>
                <a:cs typeface="+mn-cs"/>
              </a:rPr>
              <a:t>Sabanci</a:t>
            </a:r>
            <a:r>
              <a:rPr lang="en-US" sz="1300" dirty="0" smtClean="0">
                <a:latin typeface="Arial" charset="0"/>
                <a:cs typeface="+mn-cs"/>
              </a:rPr>
              <a:t> University</a:t>
            </a:r>
          </a:p>
          <a:p>
            <a:r>
              <a:rPr lang="en-US" sz="1300" dirty="0" smtClean="0">
                <a:latin typeface="Arial" charset="0"/>
                <a:cs typeface="+mn-cs"/>
              </a:rPr>
              <a:t>Seoul National University</a:t>
            </a:r>
          </a:p>
          <a:p>
            <a:r>
              <a:rPr lang="en-US" sz="1300" dirty="0" smtClean="0">
                <a:latin typeface="Arial" charset="0"/>
                <a:cs typeface="+mn-cs"/>
              </a:rPr>
              <a:t>Swiss Federal Institute Zurich (</a:t>
            </a:r>
            <a:r>
              <a:rPr lang="en-US" sz="1300" dirty="0" err="1" smtClean="0">
                <a:latin typeface="Arial" charset="0"/>
                <a:cs typeface="+mn-cs"/>
              </a:rPr>
              <a:t>Univ</a:t>
            </a:r>
            <a:r>
              <a:rPr lang="en-US" sz="1300" dirty="0" smtClean="0">
                <a:latin typeface="Arial" charset="0"/>
                <a:cs typeface="+mn-cs"/>
              </a:rPr>
              <a:t>)</a:t>
            </a:r>
          </a:p>
          <a:p>
            <a:r>
              <a:rPr lang="en-US" sz="1300" dirty="0" err="1" smtClean="0">
                <a:latin typeface="Arial" charset="0"/>
                <a:cs typeface="+mn-cs"/>
              </a:rPr>
              <a:t>Tsinghua</a:t>
            </a:r>
            <a:r>
              <a:rPr lang="en-US" sz="1300" dirty="0" smtClean="0">
                <a:latin typeface="Arial" charset="0"/>
                <a:cs typeface="+mn-cs"/>
              </a:rPr>
              <a:t> University</a:t>
            </a:r>
          </a:p>
          <a:p>
            <a:r>
              <a:rPr lang="en-US" sz="1300" dirty="0" smtClean="0">
                <a:latin typeface="Arial" charset="0"/>
                <a:cs typeface="+mn-cs"/>
              </a:rPr>
              <a:t>TU </a:t>
            </a:r>
            <a:r>
              <a:rPr lang="en-US" sz="1300" dirty="0" err="1" smtClean="0">
                <a:latin typeface="Arial" charset="0"/>
                <a:cs typeface="+mn-cs"/>
              </a:rPr>
              <a:t>Braunschweig</a:t>
            </a:r>
            <a:endParaRPr lang="en-US" sz="1300" dirty="0" smtClean="0">
              <a:latin typeface="Arial" charset="0"/>
              <a:cs typeface="+mn-cs"/>
            </a:endParaRPr>
          </a:p>
          <a:p>
            <a:r>
              <a:rPr lang="en-US" sz="1300" dirty="0" smtClean="0">
                <a:latin typeface="Arial" charset="0"/>
                <a:cs typeface="+mn-cs"/>
              </a:rPr>
              <a:t>TU Cottbus</a:t>
            </a:r>
          </a:p>
          <a:p>
            <a:r>
              <a:rPr lang="en-US" sz="1300" dirty="0" smtClean="0">
                <a:latin typeface="Arial" charset="0"/>
                <a:cs typeface="+mn-cs"/>
              </a:rPr>
              <a:t>Turku University</a:t>
            </a:r>
          </a:p>
          <a:p>
            <a:r>
              <a:rPr lang="en-US" sz="1300" dirty="0" smtClean="0">
                <a:latin typeface="Arial" charset="0"/>
                <a:cs typeface="+mn-cs"/>
              </a:rPr>
              <a:t>UNICAMP</a:t>
            </a:r>
          </a:p>
          <a:p>
            <a:r>
              <a:rPr lang="en-US" sz="1300" dirty="0" smtClean="0">
                <a:latin typeface="Arial" charset="0"/>
                <a:cs typeface="+mn-cs"/>
              </a:rPr>
              <a:t>University of Amsterdam</a:t>
            </a:r>
          </a:p>
          <a:p>
            <a:r>
              <a:rPr lang="en-US" sz="1300" dirty="0" smtClean="0">
                <a:latin typeface="Arial" charset="0"/>
                <a:cs typeface="+mn-cs"/>
              </a:rPr>
              <a:t>University of Auckland, New Zealand</a:t>
            </a:r>
          </a:p>
          <a:p>
            <a:r>
              <a:rPr lang="en-US" sz="1300" dirty="0" smtClean="0">
                <a:latin typeface="Arial" charset="0"/>
                <a:cs typeface="+mn-cs"/>
              </a:rPr>
              <a:t>University of Bayreuth</a:t>
            </a:r>
          </a:p>
          <a:p>
            <a:r>
              <a:rPr lang="en-US" sz="1300" dirty="0" smtClean="0">
                <a:latin typeface="Arial" charset="0"/>
                <a:cs typeface="+mn-cs"/>
              </a:rPr>
              <a:t>University of Bologna</a:t>
            </a:r>
          </a:p>
          <a:p>
            <a:r>
              <a:rPr lang="en-US" sz="1300" dirty="0" smtClean="0">
                <a:latin typeface="Arial" charset="0"/>
                <a:cs typeface="+mn-cs"/>
              </a:rPr>
              <a:t>University of Edinburgh</a:t>
            </a:r>
          </a:p>
          <a:p>
            <a:r>
              <a:rPr lang="en-US" sz="1300" dirty="0" smtClean="0">
                <a:latin typeface="Arial" charset="0"/>
                <a:cs typeface="+mn-cs"/>
              </a:rPr>
              <a:t>University of Erlangen</a:t>
            </a:r>
          </a:p>
          <a:p>
            <a:r>
              <a:rPr lang="en-US" sz="1300" dirty="0" smtClean="0">
                <a:latin typeface="Arial" charset="0"/>
                <a:cs typeface="+mn-cs"/>
              </a:rPr>
              <a:t>University of Glasgow</a:t>
            </a:r>
          </a:p>
          <a:p>
            <a:r>
              <a:rPr lang="en-US" sz="1300" dirty="0" smtClean="0">
                <a:latin typeface="Arial" charset="0"/>
                <a:cs typeface="+mn-cs"/>
              </a:rPr>
              <a:t>University of Innsbruck</a:t>
            </a:r>
          </a:p>
          <a:p>
            <a:r>
              <a:rPr lang="en-US" sz="1300" dirty="0" smtClean="0">
                <a:latin typeface="Arial" charset="0"/>
                <a:cs typeface="+mn-cs"/>
              </a:rPr>
              <a:t>University of Oxford</a:t>
            </a:r>
          </a:p>
          <a:p>
            <a:r>
              <a:rPr lang="en-US" sz="1300" dirty="0" smtClean="0">
                <a:latin typeface="Arial" charset="0"/>
                <a:cs typeface="+mn-cs"/>
              </a:rPr>
              <a:t>University of Paderborn</a:t>
            </a:r>
          </a:p>
          <a:p>
            <a:r>
              <a:rPr lang="en-US" sz="1300" dirty="0" smtClean="0">
                <a:latin typeface="Arial" charset="0"/>
                <a:cs typeface="+mn-cs"/>
              </a:rPr>
              <a:t>University of Potsdam</a:t>
            </a:r>
          </a:p>
          <a:p>
            <a:r>
              <a:rPr lang="en-US" sz="1300" dirty="0" smtClean="0">
                <a:latin typeface="Arial" charset="0"/>
                <a:cs typeface="+mn-cs"/>
              </a:rPr>
              <a:t>University of Toronto</a:t>
            </a:r>
          </a:p>
          <a:p>
            <a:r>
              <a:rPr lang="en-US" sz="1300" dirty="0" smtClean="0">
                <a:latin typeface="Arial" charset="0"/>
                <a:cs typeface="+mn-cs"/>
              </a:rPr>
              <a:t>University of Vienna</a:t>
            </a:r>
          </a:p>
          <a:p>
            <a:endParaRPr lang="en-US" sz="1300" dirty="0" smtClean="0">
              <a:latin typeface="Arial" charset="0"/>
              <a:cs typeface="+mn-cs"/>
            </a:endParaRPr>
          </a:p>
          <a:p>
            <a:r>
              <a:rPr lang="en-US" sz="1300" dirty="0" smtClean="0">
                <a:latin typeface="Arial" charset="0"/>
                <a:cs typeface="+mn-cs"/>
              </a:rPr>
              <a:t>Purdue </a:t>
            </a:r>
            <a:r>
              <a:rPr lang="en-US" sz="1300" dirty="0" err="1" smtClean="0">
                <a:latin typeface="Arial" charset="0"/>
                <a:cs typeface="+mn-cs"/>
              </a:rPr>
              <a:t>Univ</a:t>
            </a:r>
            <a:r>
              <a:rPr lang="en-US" sz="1300" dirty="0" smtClean="0">
                <a:latin typeface="Arial" charset="0"/>
                <a:cs typeface="+mn-cs"/>
              </a:rPr>
              <a:t>, Rutgers </a:t>
            </a:r>
            <a:r>
              <a:rPr lang="en-US" sz="1300" dirty="0" err="1" smtClean="0">
                <a:latin typeface="Arial" charset="0"/>
                <a:cs typeface="+mn-cs"/>
              </a:rPr>
              <a:t>Univ</a:t>
            </a:r>
            <a:endParaRPr lang="en-US" sz="1300" dirty="0" smtClean="0">
              <a:latin typeface="Arial" charset="0"/>
              <a:cs typeface="+mn-cs"/>
            </a:endParaRPr>
          </a:p>
          <a:p>
            <a:r>
              <a:rPr lang="en-US" sz="1300" dirty="0" smtClean="0">
                <a:latin typeface="Arial" charset="0"/>
                <a:cs typeface="+mn-cs"/>
              </a:rPr>
              <a:t>SUNY Binghamton</a:t>
            </a:r>
          </a:p>
          <a:p>
            <a:r>
              <a:rPr lang="en-US" sz="1300" dirty="0" smtClean="0">
                <a:latin typeface="Arial" charset="0"/>
                <a:cs typeface="+mn-cs"/>
              </a:rPr>
              <a:t>UC San Diego</a:t>
            </a:r>
          </a:p>
          <a:p>
            <a:r>
              <a:rPr lang="en-US" sz="1300" dirty="0" smtClean="0">
                <a:latin typeface="Arial" charset="0"/>
                <a:cs typeface="+mn-cs"/>
              </a:rPr>
              <a:t>University of Missouri Kansas</a:t>
            </a:r>
          </a:p>
          <a:p>
            <a:r>
              <a:rPr lang="en-US" sz="1300" dirty="0" smtClean="0">
                <a:latin typeface="Arial" charset="0"/>
                <a:cs typeface="+mn-cs"/>
              </a:rPr>
              <a:t>University of Michigan Ann Arbor</a:t>
            </a:r>
          </a:p>
          <a:p>
            <a:r>
              <a:rPr lang="en-US" sz="1300" dirty="0" smtClean="0">
                <a:latin typeface="Arial" charset="0"/>
                <a:cs typeface="+mn-cs"/>
              </a:rPr>
              <a:t>University of Texas Austin</a:t>
            </a:r>
          </a:p>
          <a:p>
            <a:endParaRPr lang="en-US" sz="1300" dirty="0" smtClean="0">
              <a:latin typeface="Arial" charset="0"/>
              <a:cs typeface="+mn-cs"/>
            </a:endParaRPr>
          </a:p>
        </p:txBody>
      </p:sp>
      <p:sp>
        <p:nvSpPr>
          <p:cNvPr id="4" name="Slide Number Placeholder 3"/>
          <p:cNvSpPr>
            <a:spLocks noGrp="1"/>
          </p:cNvSpPr>
          <p:nvPr>
            <p:ph type="sldNum" sz="quarter" idx="10"/>
          </p:nvPr>
        </p:nvSpPr>
        <p:spPr/>
        <p:txBody>
          <a:bodyPr/>
          <a:lstStyle/>
          <a:p>
            <a:pPr>
              <a:defRPr/>
            </a:pPr>
            <a:fld id="{0C1C0847-43AD-4238-AE10-5E4D53F39D75}"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1C0847-43AD-4238-AE10-5E4D53F39D75}"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80CA2B3-A007-4630-9A2B-3A7F72D5D8A6}"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1490BC87-F5EE-4E3A-BE93-72D0E87E333B}" type="slidenum">
              <a:rPr lang="en-US" sz="1200" b="0">
                <a:solidFill>
                  <a:schemeClr val="tx1"/>
                </a:solidFill>
                <a:latin typeface="Verdana" pitchFamily="34" charset="0"/>
              </a:rPr>
              <a:pPr algn="r" defTabSz="965200" eaLnBrk="0" hangingPunct="0"/>
              <a:t>24</a:t>
            </a:fld>
            <a:endParaRPr lang="en-US" sz="1200" b="0">
              <a:solidFill>
                <a:schemeClr val="tx1"/>
              </a:solidFill>
              <a:latin typeface="Verdana"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xfrm>
            <a:off x="976313" y="4560888"/>
            <a:ext cx="5362575" cy="4321175"/>
          </a:xfrm>
          <a:noFill/>
          <a:ln/>
        </p:spPr>
        <p:txBody>
          <a:bodyPr lIns="96663" tIns="48331" rIns="96663" bIns="48331"/>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xfrm>
            <a:off x="976313" y="4560888"/>
            <a:ext cx="5362575" cy="4321175"/>
          </a:xfrm>
          <a:noFill/>
          <a:ln/>
        </p:spPr>
        <p:txBody>
          <a:bodyPr lIns="96663" tIns="48331" rIns="96663" bIns="48331"/>
          <a:lstStyle/>
          <a:p>
            <a:pPr eaLnBrk="1" hangingPunct="1"/>
            <a:r>
              <a:rPr lang="en-US" smtClean="0"/>
              <a:t>Rock Creek prototype is designed with a few specific Hardware and Software research goals. The prototype processor is designed to demonstrate these goals and help software developers expedite their research initiatives with the help of this hardware setup. </a:t>
            </a:r>
          </a:p>
          <a:p>
            <a:pPr eaLnBrk="1" hangingPunct="1"/>
            <a:endParaRPr lang="en-US" smtClean="0"/>
          </a:p>
          <a:p>
            <a:pPr eaLnBrk="1" hangingPunct="1"/>
            <a:r>
              <a:rPr lang="en-US" smtClean="0"/>
              <a:t>Let me walk you thru primary goals and the design features to support the research agenda. I will focus primarily on the hardware research goals and then Tim Matson who leads Software development research will walk thru and explain what they are planning on doing with this prototype set up and pursue their research goals. </a:t>
            </a:r>
          </a:p>
          <a:p>
            <a:pPr eaLnBrk="1" hangingPunct="1"/>
            <a:endParaRPr lang="en-US" smtClean="0"/>
          </a:p>
          <a:p>
            <a:pPr eaLnBrk="1" hangingPunct="1"/>
            <a:r>
              <a:rPr lang="en-US" smtClean="0"/>
              <a:t>This is our second prototype as part of Terascale computing research initiative. Compared to our first one the performance goals on this one are quite modest. </a:t>
            </a:r>
          </a:p>
          <a:p>
            <a:pPr eaLnBrk="1" hangingPunct="1"/>
            <a:endParaRPr lang="en-US" smtClean="0"/>
          </a:p>
          <a:p>
            <a:pPr eaLnBrk="1" hangingPunct="1"/>
            <a:r>
              <a:rPr lang="en-US" smtClean="0"/>
              <a:t>      </a:t>
            </a:r>
          </a:p>
        </p:txBody>
      </p:sp>
      <p:sp>
        <p:nvSpPr>
          <p:cNvPr id="238596"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1F8AC08B-CBD8-4DAE-B326-51C3481A39A7}" type="slidenum">
              <a:rPr lang="en-US" sz="1200" b="0">
                <a:solidFill>
                  <a:schemeClr val="tx1"/>
                </a:solidFill>
                <a:latin typeface="Verdana" pitchFamily="34" charset="0"/>
              </a:rPr>
              <a:pPr algn="r" defTabSz="965200" eaLnBrk="0" hangingPunct="0"/>
              <a:t>25</a:t>
            </a:fld>
            <a:endParaRPr lang="en-US" sz="1200" b="0">
              <a:solidFill>
                <a:schemeClr val="tx1"/>
              </a:solidFill>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xfrm>
            <a:off x="730250" y="4562475"/>
            <a:ext cx="5854700" cy="4319588"/>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730250" y="4562475"/>
            <a:ext cx="5854700" cy="4319588"/>
          </a:xfrm>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xfrm>
            <a:off x="976313" y="4560888"/>
            <a:ext cx="5362575" cy="4321175"/>
          </a:xfrm>
          <a:noFill/>
          <a:ln/>
        </p:spPr>
        <p:txBody>
          <a:bodyPr lIns="96663" tIns="48331" rIns="96663" bIns="48331"/>
          <a:lstStyle/>
          <a:p>
            <a:pPr eaLnBrk="1" hangingPunct="1"/>
            <a:endParaRPr lang="en-US" smtClean="0"/>
          </a:p>
        </p:txBody>
      </p:sp>
      <p:sp>
        <p:nvSpPr>
          <p:cNvPr id="241668"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AA10FA44-5B9F-4D40-AC1D-A37E46EDA447}" type="slidenum">
              <a:rPr lang="en-US" sz="1200" b="0">
                <a:solidFill>
                  <a:schemeClr val="tx1"/>
                </a:solidFill>
                <a:latin typeface="Verdana" pitchFamily="34" charset="0"/>
              </a:rPr>
              <a:pPr algn="r" defTabSz="965200" eaLnBrk="0" hangingPunct="0"/>
              <a:t>29</a:t>
            </a:fld>
            <a:endParaRPr lang="en-US" sz="1200" b="0">
              <a:solidFill>
                <a:schemeClr val="tx1"/>
              </a:solidFill>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730250" y="4562475"/>
            <a:ext cx="5854700" cy="4319588"/>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xfrm>
            <a:off x="976313" y="4560888"/>
            <a:ext cx="5362575" cy="4321175"/>
          </a:xfrm>
          <a:noFill/>
          <a:ln/>
        </p:spPr>
        <p:txBody>
          <a:bodyPr lIns="96663" tIns="48331" rIns="96663" bIns="48331"/>
          <a:lstStyle/>
          <a:p>
            <a:pPr eaLnBrk="1" hangingPunct="1"/>
            <a:endParaRPr lang="en-US" smtClean="0"/>
          </a:p>
        </p:txBody>
      </p:sp>
      <p:sp>
        <p:nvSpPr>
          <p:cNvPr id="243716"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058D1E3B-CEBD-415A-BE7A-0852CA072ED6}" type="slidenum">
              <a:rPr lang="en-US" sz="1200" b="0">
                <a:solidFill>
                  <a:schemeClr val="tx1"/>
                </a:solidFill>
                <a:latin typeface="Verdana" pitchFamily="34" charset="0"/>
              </a:rPr>
              <a:pPr algn="r" defTabSz="965200" eaLnBrk="0" hangingPunct="0"/>
              <a:t>33</a:t>
            </a:fld>
            <a:endParaRPr lang="en-US" sz="1200" b="0">
              <a:solidFill>
                <a:schemeClr val="tx1"/>
              </a:solidFill>
              <a:latin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xfrm>
            <a:off x="976313" y="4560888"/>
            <a:ext cx="5362575" cy="4321175"/>
          </a:xfrm>
          <a:noFill/>
          <a:ln/>
        </p:spPr>
        <p:txBody>
          <a:bodyPr lIns="96663" tIns="48331" rIns="96663" bIns="48331"/>
          <a:lstStyle/>
          <a:p>
            <a:pPr eaLnBrk="1" hangingPunct="1"/>
            <a:endParaRPr lang="en-US" smtClean="0"/>
          </a:p>
        </p:txBody>
      </p:sp>
      <p:sp>
        <p:nvSpPr>
          <p:cNvPr id="244740"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AE760972-B17E-4C18-ACAB-336EDF4B5F98}" type="slidenum">
              <a:rPr lang="en-US" sz="1200" b="0">
                <a:solidFill>
                  <a:schemeClr val="tx1"/>
                </a:solidFill>
                <a:latin typeface="Verdana" pitchFamily="34" charset="0"/>
              </a:rPr>
              <a:pPr algn="r" defTabSz="965200" eaLnBrk="0" hangingPunct="0"/>
              <a:t>35</a:t>
            </a:fld>
            <a:endParaRPr lang="en-US" sz="1200" b="0">
              <a:solidFill>
                <a:schemeClr val="tx1"/>
              </a:solidFill>
              <a:latin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xfrm>
            <a:off x="976313" y="4560888"/>
            <a:ext cx="5362575" cy="4321175"/>
          </a:xfrm>
          <a:noFill/>
          <a:ln/>
        </p:spPr>
        <p:txBody>
          <a:bodyPr lIns="96663" tIns="48331" rIns="96663" bIns="48331"/>
          <a:lstStyle/>
          <a:p>
            <a:pPr eaLnBrk="1" hangingPunct="1"/>
            <a:endParaRPr lang="en-US" smtClean="0"/>
          </a:p>
        </p:txBody>
      </p:sp>
      <p:sp>
        <p:nvSpPr>
          <p:cNvPr id="245764"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63" tIns="48331" rIns="96663" bIns="48331" anchor="b"/>
          <a:lstStyle/>
          <a:p>
            <a:pPr algn="r" defTabSz="965200" eaLnBrk="0" hangingPunct="0"/>
            <a:fld id="{0B91DEC9-D6A2-40BF-875A-6D3C0A9FED84}" type="slidenum">
              <a:rPr lang="en-US" sz="1200" b="0">
                <a:solidFill>
                  <a:schemeClr val="tx1"/>
                </a:solidFill>
                <a:latin typeface="Verdana" pitchFamily="34" charset="0"/>
              </a:rPr>
              <a:pPr algn="r" defTabSz="965200" eaLnBrk="0" hangingPunct="0"/>
              <a:t>36</a:t>
            </a:fld>
            <a:endParaRPr lang="en-US" sz="1200" b="0">
              <a:solidFill>
                <a:schemeClr val="tx1"/>
              </a:solidFill>
              <a:latin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730250" y="4562475"/>
            <a:ext cx="5854700" cy="4319588"/>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32BA67C-6B22-41CE-8A75-D2FC06B79A31}" type="slidenum">
              <a:rPr lang="en-US" smtClean="0"/>
              <a:pPr>
                <a:defRPr/>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Elaborate on </a:t>
            </a:r>
          </a:p>
          <a:p>
            <a:pPr>
              <a:buFontTx/>
              <a:buChar char="-"/>
            </a:pPr>
            <a:r>
              <a:rPr lang="de-DE" dirty="0" smtClean="0"/>
              <a:t> BMC (ARM)</a:t>
            </a:r>
          </a:p>
          <a:p>
            <a:pPr>
              <a:buFontTx/>
              <a:buChar char="-"/>
            </a:pPr>
            <a:r>
              <a:rPr lang="de-DE" baseline="0" smtClean="0"/>
              <a:t> FPGA</a:t>
            </a:r>
            <a:endParaRPr lang="de-DE" baseline="0" dirty="0" smtClean="0"/>
          </a:p>
          <a:p>
            <a:pPr>
              <a:buFontTx/>
              <a:buNone/>
            </a:pPr>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p>
        </p:txBody>
      </p:sp>
      <p:sp>
        <p:nvSpPr>
          <p:cNvPr id="18435" name="Slide Number Placeholder 3"/>
          <p:cNvSpPr>
            <a:spLocks noGrp="1"/>
          </p:cNvSpPr>
          <p:nvPr>
            <p:ph type="sldNum" sz="quarter" idx="5"/>
          </p:nvPr>
        </p:nvSpPr>
        <p:spPr>
          <a:noFill/>
        </p:spPr>
        <p:txBody>
          <a:bodyPr/>
          <a:lstStyle/>
          <a:p>
            <a:fld id="{EFC3DBCE-6D6B-4F97-8B6C-F00C71B3839F}" type="slidenum">
              <a:rPr lang="en-US" smtClean="0"/>
              <a:pPr/>
              <a:t>9</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59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61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During the Live Demo we‘re going to show:</a:t>
            </a:r>
          </a:p>
          <a:p>
            <a:pPr>
              <a:buFontTx/>
              <a:buChar char="-"/>
            </a:pPr>
            <a:r>
              <a:rPr lang="de-DE" dirty="0" smtClean="0"/>
              <a:t>sccGui:</a:t>
            </a:r>
          </a:p>
          <a:p>
            <a:pPr lvl="1">
              <a:buFontTx/>
              <a:buChar char="-"/>
            </a:pPr>
            <a:r>
              <a:rPr lang="de-DE" dirty="0" smtClean="0"/>
              <a:t>Booting Linux</a:t>
            </a:r>
          </a:p>
          <a:p>
            <a:pPr lvl="1">
              <a:buFontTx/>
              <a:buChar char="-"/>
            </a:pPr>
            <a:r>
              <a:rPr lang="de-DE" dirty="0" smtClean="0"/>
              <a:t>Perfmeter</a:t>
            </a:r>
          </a:p>
          <a:p>
            <a:pPr lvl="1">
              <a:buFontTx/>
              <a:buChar char="-"/>
            </a:pPr>
            <a:r>
              <a:rPr lang="de-DE" dirty="0" smtClean="0"/>
              <a:t>Konsole</a:t>
            </a:r>
          </a:p>
          <a:p>
            <a:pPr lvl="1">
              <a:buFontTx/>
              <a:buChar char="-"/>
            </a:pPr>
            <a:r>
              <a:rPr lang="de-DE" dirty="0" smtClean="0"/>
              <a:t>Debugging features (Memory reader)</a:t>
            </a:r>
          </a:p>
          <a:p>
            <a:pPr lvl="0">
              <a:buFontTx/>
              <a:buChar char="-"/>
            </a:pPr>
            <a:r>
              <a:rPr lang="de-DE" dirty="0" smtClean="0"/>
              <a:t>Command line tools:</a:t>
            </a:r>
          </a:p>
          <a:p>
            <a:pPr lvl="1">
              <a:buFontTx/>
              <a:buChar char="-"/>
            </a:pPr>
            <a:r>
              <a:rPr lang="de-DE" dirty="0" smtClean="0"/>
              <a:t>sccBoot</a:t>
            </a:r>
          </a:p>
          <a:p>
            <a:pPr lvl="1">
              <a:buFontTx/>
              <a:buChar char="-"/>
            </a:pPr>
            <a:r>
              <a:rPr lang="de-DE" dirty="0" smtClean="0"/>
              <a:t>sccKonsole</a:t>
            </a:r>
          </a:p>
          <a:p>
            <a:pPr lvl="1">
              <a:buFontTx/>
              <a:buChar char="-"/>
            </a:pPr>
            <a:r>
              <a:rPr lang="de-DE" dirty="0" smtClean="0"/>
              <a:t>sccReset</a:t>
            </a:r>
          </a:p>
          <a:p>
            <a:pPr lvl="0">
              <a:buFontTx/>
              <a:buChar char="-"/>
            </a:pPr>
            <a:r>
              <a:rPr lang="de-DE" dirty="0" smtClean="0"/>
              <a:t>sccKit</a:t>
            </a:r>
            <a:r>
              <a:rPr lang="de-DE" baseline="0" dirty="0" smtClean="0"/>
              <a:t> sources</a:t>
            </a:r>
          </a:p>
          <a:p>
            <a:pPr lvl="1">
              <a:buFontTx/>
              <a:buChar char="-"/>
            </a:pPr>
            <a:r>
              <a:rPr lang="de-DE" baseline="0" dirty="0" smtClean="0"/>
              <a:t>Short demo of sccKit platform software partinioning</a:t>
            </a:r>
          </a:p>
          <a:p>
            <a:pPr lvl="1">
              <a:buFontTx/>
              <a:buChar char="-"/>
            </a:pPr>
            <a:r>
              <a:rPr lang="de-DE" dirty="0" smtClean="0"/>
              <a:t>Short introduction to sccApi (foundation for own Debug PC apps)</a:t>
            </a:r>
          </a:p>
          <a:p>
            <a:pPr lvl="1">
              <a:buFontTx/>
              <a:buChar char="-"/>
            </a:pPr>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p:txBody>
          <a:bodyPr/>
          <a:lstStyle/>
          <a:p>
            <a:pPr>
              <a:defRPr/>
            </a:pPr>
            <a:fld id="{1C4BA427-281B-492E-B351-9F8531ED19DB}" type="slidenum">
              <a:rPr lang="en-US" smtClean="0"/>
              <a:pPr>
                <a:defRPr/>
              </a:pPr>
              <a:t>80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258888" y="719138"/>
            <a:ext cx="4800600" cy="3600450"/>
          </a:xfrm>
          <a:ln/>
        </p:spPr>
      </p:sp>
      <p:sp>
        <p:nvSpPr>
          <p:cNvPr id="259075" name="Rectangle 3"/>
          <p:cNvSpPr>
            <a:spLocks noGrp="1" noChangeArrowheads="1"/>
          </p:cNvSpPr>
          <p:nvPr>
            <p:ph type="body" idx="1"/>
          </p:nvPr>
        </p:nvSpPr>
        <p:spPr>
          <a:noFill/>
          <a:ln/>
        </p:spPr>
        <p:txBody>
          <a:bodyPr lIns="96651" tIns="48325" rIns="96651" bIns="48325"/>
          <a:lstStyle/>
          <a:p>
            <a:r>
              <a:rPr lang="zh-CN" altLang="en-US" sz="1200" b="1" i="0" kern="1200" dirty="0" smtClean="0">
                <a:solidFill>
                  <a:schemeClr val="tx1"/>
                </a:solidFill>
                <a:latin typeface="Neo Sans Intel Medium" pitchFamily="34" charset="0"/>
                <a:ea typeface="+mn-ea"/>
                <a:cs typeface="Arial" charset="0"/>
              </a:rPr>
              <a:t>测试和设置</a:t>
            </a:r>
            <a:r>
              <a:rPr lang="zh-CN" altLang="en-US" sz="1200" b="0" i="0" kern="1200" dirty="0" smtClean="0">
                <a:solidFill>
                  <a:schemeClr val="tx1"/>
                </a:solidFill>
                <a:latin typeface="Neo Sans Intel Medium" pitchFamily="34" charset="0"/>
                <a:ea typeface="+mn-ea"/>
                <a:cs typeface="Arial" charset="0"/>
              </a:rPr>
              <a:t> 指令为单指令用于写入某个内存位置并返回它的旧值的原子操作。 如果有多个进程可以访问相同的内存，如果一个进程正在执行测试和设置，没有其他进程可能开始另一个测试和设置，直到第一个进程已经完成。</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altLang="zh-CN" sz="1200" dirty="0" smtClean="0"/>
              <a:t>UT Austin</a:t>
            </a:r>
            <a:r>
              <a:rPr lang="zh-CN" altLang="en-US" sz="1200" dirty="0" smtClean="0"/>
              <a:t>的</a:t>
            </a:r>
            <a:r>
              <a:rPr lang="en-US" altLang="zh-CN" sz="1200" dirty="0" smtClean="0"/>
              <a:t>Flame</a:t>
            </a:r>
            <a:r>
              <a:rPr lang="zh-CN" altLang="en-US" sz="1200" dirty="0" smtClean="0"/>
              <a:t>团队，</a:t>
            </a:r>
            <a:r>
              <a:rPr lang="en-US" altLang="zh-CN" sz="1200" dirty="0" smtClean="0"/>
              <a:t>UPCRC</a:t>
            </a:r>
            <a:r>
              <a:rPr lang="zh-CN" altLang="en-US" sz="1200" dirty="0" smtClean="0"/>
              <a:t>：</a:t>
            </a:r>
            <a:r>
              <a:rPr lang="en-US" altLang="zh-CN" sz="1200" dirty="0" smtClean="0"/>
              <a:t>Universal Parallel Computing</a:t>
            </a:r>
            <a:r>
              <a:rPr lang="en-US" altLang="zh-CN" sz="1200" baseline="0" dirty="0" smtClean="0"/>
              <a:t> Research Center</a:t>
            </a:r>
            <a:r>
              <a:rPr lang="zh-CN" altLang="en-US" sz="1200" baseline="0" dirty="0" smtClean="0"/>
              <a:t>通用并行计算研究中心。</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84576-D600-4126-8CB7-EA16A7DC3F0C}" type="slidenum">
              <a:rPr lang="en-US"/>
              <a:pPr/>
              <a:t>10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smtClean="0"/>
              <a:t>High</a:t>
            </a:r>
            <a:r>
              <a:rPr lang="en-US" baseline="0" dirty="0" smtClean="0"/>
              <a:t> performance computing is moving to the mainstream.</a:t>
            </a:r>
            <a:endParaRPr lang="en-US" dirty="0" smtClean="0"/>
          </a:p>
          <a:p>
            <a:r>
              <a:rPr lang="en-US" dirty="0" smtClean="0"/>
              <a:t>Becoming</a:t>
            </a:r>
            <a:r>
              <a:rPr lang="en-US" baseline="0" dirty="0" smtClean="0"/>
              <a:t> more visual, more immersive – processing increasing volume of data</a:t>
            </a:r>
          </a:p>
          <a:p>
            <a:r>
              <a:rPr lang="en-US" baseline="0" dirty="0" smtClean="0"/>
              <a:t>Many involving simulation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greatest common denominator</a:t>
            </a:r>
            <a:r>
              <a:rPr lang="zh-CN" altLang="en-US" dirty="0" smtClean="0"/>
              <a:t>：最大公约数</a:t>
            </a:r>
            <a:endParaRPr lang="zh-CN" altLang="en-US" dirty="0"/>
          </a:p>
        </p:txBody>
      </p:sp>
      <p:sp>
        <p:nvSpPr>
          <p:cNvPr id="4" name="灯片编号占位符 3"/>
          <p:cNvSpPr>
            <a:spLocks noGrp="1"/>
          </p:cNvSpPr>
          <p:nvPr>
            <p:ph type="sldNum" sz="quarter" idx="10"/>
          </p:nvPr>
        </p:nvSpPr>
        <p:spPr/>
        <p:txBody>
          <a:bodyPr/>
          <a:lstStyle/>
          <a:p>
            <a:pPr>
              <a:defRPr/>
            </a:pPr>
            <a:fld id="{1458565F-9DDE-4606-9345-1AB158BE824F}" type="slidenum">
              <a:rPr lang="en-US" smtClean="0"/>
              <a:pPr>
                <a:defRPr/>
              </a:pPr>
              <a:t>83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t>SPMD</a:t>
            </a:r>
            <a:r>
              <a:rPr lang="zh-CN" altLang="en-US" sz="1200" dirty="0" smtClean="0"/>
              <a:t>：</a:t>
            </a:r>
            <a:r>
              <a:rPr lang="en-US" altLang="zh-CN" sz="1200" dirty="0" smtClean="0"/>
              <a:t>Single Program Multiple Data</a:t>
            </a:r>
            <a:r>
              <a:rPr lang="zh-CN" altLang="en-US" sz="1200" smtClean="0"/>
              <a:t>一段程序处理多个数据。</a:t>
            </a:r>
            <a:endParaRPr lang="zh-CN" altLang="en-US" dirty="0"/>
          </a:p>
        </p:txBody>
      </p:sp>
      <p:sp>
        <p:nvSpPr>
          <p:cNvPr id="4" name="灯片编号占位符 3"/>
          <p:cNvSpPr>
            <a:spLocks noGrp="1"/>
          </p:cNvSpPr>
          <p:nvPr>
            <p:ph type="sldNum" sz="quarter" idx="10"/>
          </p:nvPr>
        </p:nvSpPr>
        <p:spPr/>
        <p:txBody>
          <a:bodyPr/>
          <a:lstStyle/>
          <a:p>
            <a:pPr>
              <a:defRPr/>
            </a:pPr>
            <a:fld id="{1458565F-9DDE-4606-9345-1AB158BE824F}" type="slidenum">
              <a:rPr lang="en-US" smtClean="0"/>
              <a:pPr>
                <a:defRPr/>
              </a:pPr>
              <a:t>85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257300" y="720725"/>
            <a:ext cx="4800600" cy="3600450"/>
          </a:xfrm>
          <a:ln/>
        </p:spPr>
      </p:sp>
      <p:sp>
        <p:nvSpPr>
          <p:cNvPr id="263171" name="Rectangle 3"/>
          <p:cNvSpPr>
            <a:spLocks noGrp="1" noChangeArrowheads="1"/>
          </p:cNvSpPr>
          <p:nvPr>
            <p:ph type="body" idx="1"/>
          </p:nvPr>
        </p:nvSpPr>
        <p:spPr>
          <a:xfrm>
            <a:off x="731838" y="4560888"/>
            <a:ext cx="5851525" cy="4319587"/>
          </a:xfrm>
          <a:noFill/>
          <a:ln/>
        </p:spPr>
        <p:txBody>
          <a:bodyPr lIns="96661" tIns="48331" rIns="96661" bIns="48331"/>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xfrm>
            <a:off x="1257300" y="720725"/>
            <a:ext cx="4800600" cy="3600450"/>
          </a:xfrm>
          <a:ln/>
        </p:spPr>
      </p:sp>
      <p:sp>
        <p:nvSpPr>
          <p:cNvPr id="264195" name="Rectangle 3"/>
          <p:cNvSpPr>
            <a:spLocks noGrp="1" noChangeArrowheads="1"/>
          </p:cNvSpPr>
          <p:nvPr>
            <p:ph type="body" idx="1"/>
          </p:nvPr>
        </p:nvSpPr>
        <p:spPr>
          <a:xfrm>
            <a:off x="731838" y="4560888"/>
            <a:ext cx="5851525" cy="4319587"/>
          </a:xfrm>
          <a:noFill/>
          <a:ln/>
        </p:spPr>
        <p:txBody>
          <a:bodyPr lIns="96661" tIns="48331" rIns="96661" bIns="48331"/>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257300" y="720725"/>
            <a:ext cx="4800600" cy="3600450"/>
          </a:xfrm>
          <a:ln/>
        </p:spPr>
      </p:sp>
      <p:sp>
        <p:nvSpPr>
          <p:cNvPr id="265219" name="Rectangle 3"/>
          <p:cNvSpPr>
            <a:spLocks noGrp="1" noChangeArrowheads="1"/>
          </p:cNvSpPr>
          <p:nvPr>
            <p:ph type="body" idx="1"/>
          </p:nvPr>
        </p:nvSpPr>
        <p:spPr>
          <a:xfrm>
            <a:off x="731838" y="4560888"/>
            <a:ext cx="5851525" cy="4319587"/>
          </a:xfrm>
          <a:noFill/>
          <a:ln/>
        </p:spPr>
        <p:txBody>
          <a:bodyPr lIns="96661" tIns="48331" rIns="96661" bIns="48331"/>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xfrm>
            <a:off x="1257300" y="720725"/>
            <a:ext cx="4800600" cy="3600450"/>
          </a:xfrm>
          <a:ln/>
        </p:spPr>
      </p:sp>
      <p:sp>
        <p:nvSpPr>
          <p:cNvPr id="266243" name="Rectangle 3"/>
          <p:cNvSpPr>
            <a:spLocks noGrp="1" noChangeArrowheads="1"/>
          </p:cNvSpPr>
          <p:nvPr>
            <p:ph type="body" idx="1"/>
          </p:nvPr>
        </p:nvSpPr>
        <p:spPr>
          <a:xfrm>
            <a:off x="731838" y="4560888"/>
            <a:ext cx="5851525" cy="4319587"/>
          </a:xfrm>
          <a:noFill/>
          <a:ln/>
        </p:spPr>
        <p:txBody>
          <a:bodyPr lIns="96661" tIns="48331" rIns="96661" bIns="48331"/>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we see great demand for Increasing performance there are many challenges to getting</a:t>
            </a:r>
            <a:r>
              <a:rPr lang="en-US" baseline="0" dirty="0" smtClean="0"/>
              <a:t> there.</a:t>
            </a:r>
          </a:p>
          <a:p>
            <a:r>
              <a:rPr lang="en-US" baseline="0" dirty="0" smtClean="0"/>
              <a:t>Declining power budget, can scale complexity, need to enable broad community to use it.</a:t>
            </a:r>
          </a:p>
          <a:p>
            <a:r>
              <a:rPr lang="en-US" baseline="0" dirty="0" smtClean="0"/>
              <a:t>Computer vision, physics based animation, in model-based </a:t>
            </a:r>
            <a:r>
              <a:rPr lang="en-US" baseline="0" dirty="0" err="1" smtClean="0"/>
              <a:t>compting</a:t>
            </a:r>
            <a:r>
              <a:rPr lang="en-US" baseline="0" dirty="0" smtClean="0"/>
              <a:t> recognition, mining and synthesis</a:t>
            </a:r>
            <a:endParaRPr lang="en-US" dirty="0" smtClean="0"/>
          </a:p>
          <a:p>
            <a:endParaRPr lang="en-US" dirty="0" smtClean="0"/>
          </a:p>
          <a:p>
            <a:r>
              <a:rPr lang="en-US" dirty="0" smtClean="0"/>
              <a:t>ILC – Programming</a:t>
            </a:r>
            <a:r>
              <a:rPr lang="en-US" baseline="0" dirty="0" smtClean="0"/>
              <a:t> model work – on shared memory model w </a:t>
            </a:r>
            <a:r>
              <a:rPr lang="en-US" baseline="0" dirty="0" err="1" smtClean="0"/>
              <a:t>sw</a:t>
            </a:r>
            <a:r>
              <a:rPr lang="en-US" baseline="0" dirty="0" smtClean="0"/>
              <a:t> managed coherence, Ct, </a:t>
            </a:r>
          </a:p>
          <a:p>
            <a:r>
              <a:rPr lang="en-US" baseline="0" dirty="0" smtClean="0"/>
              <a:t>	Applications like Advanced media management ILC shown work on Video mining – creating personalized highlights of sports. Demonstrated by ILC</a:t>
            </a:r>
          </a:p>
          <a:p>
            <a:r>
              <a:rPr lang="en-US" baseline="0" dirty="0" smtClean="0"/>
              <a:t>	Visual recognition for vehicle crash avoidance </a:t>
            </a:r>
          </a:p>
          <a:p>
            <a:r>
              <a:rPr lang="en-US" baseline="0" dirty="0" smtClean="0"/>
              <a:t>	Virtual worlds – content creation - </a:t>
            </a:r>
            <a:endParaRPr lang="en-US" dirty="0"/>
          </a:p>
        </p:txBody>
      </p:sp>
      <p:sp>
        <p:nvSpPr>
          <p:cNvPr id="4" name="Slide Number Placeholder 3"/>
          <p:cNvSpPr>
            <a:spLocks noGrp="1"/>
          </p:cNvSpPr>
          <p:nvPr>
            <p:ph type="sldNum" sz="quarter" idx="10"/>
          </p:nvPr>
        </p:nvSpPr>
        <p:spPr/>
        <p:txBody>
          <a:bodyPr/>
          <a:lstStyle/>
          <a:p>
            <a:pPr>
              <a:defRPr/>
            </a:pPr>
            <a:fld id="{2D25697D-5084-4953-B2E8-837B5758BAEF}" type="slidenum">
              <a:rPr lang="en-US" smtClean="0"/>
              <a:pPr>
                <a:defRPr/>
              </a:pPr>
              <a:t>11</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zh-CN" altLang="en-US" smtClean="0"/>
          </a:p>
        </p:txBody>
      </p:sp>
      <p:sp>
        <p:nvSpPr>
          <p:cNvPr id="40964" name="Slide Number Placeholder 3"/>
          <p:cNvSpPr>
            <a:spLocks noGrp="1"/>
          </p:cNvSpPr>
          <p:nvPr>
            <p:ph type="sldNum" sz="quarter" idx="5"/>
          </p:nvPr>
        </p:nvSpPr>
        <p:spPr/>
        <p:txBody>
          <a:bodyPr/>
          <a:lstStyle/>
          <a:p>
            <a:pPr>
              <a:defRPr/>
            </a:pPr>
            <a:fld id="{6AC4D61E-EC28-4B36-9147-3C8A11E19775}" type="slidenum">
              <a:rPr lang="en-US" altLang="zh-CN" smtClean="0"/>
              <a:pPr>
                <a:defRPr/>
              </a:pPr>
              <a:t>105</a:t>
            </a:fld>
            <a:endParaRPr lang="en-US"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Each thread has its own virtual memory space.</a:t>
            </a:r>
          </a:p>
          <a:p>
            <a:r>
              <a:rPr lang="en-US" sz="1200" dirty="0" smtClean="0"/>
              <a:t>Part of virtual memory space is shared to store shared data.</a:t>
            </a:r>
          </a:p>
        </p:txBody>
      </p:sp>
      <p:sp>
        <p:nvSpPr>
          <p:cNvPr id="4" name="Slide Number Placeholder 3"/>
          <p:cNvSpPr>
            <a:spLocks noGrp="1"/>
          </p:cNvSpPr>
          <p:nvPr>
            <p:ph type="sldNum" sz="quarter" idx="10"/>
          </p:nvPr>
        </p:nvSpPr>
        <p:spPr/>
        <p:txBody>
          <a:bodyPr/>
          <a:lstStyle/>
          <a:p>
            <a:pPr>
              <a:defRPr/>
            </a:pPr>
            <a:fld id="{1458565F-9DDE-4606-9345-1AB158BE824F}" type="slidenum">
              <a:rPr lang="en-US" smtClean="0"/>
              <a:pPr>
                <a:defRPr/>
              </a:pPr>
              <a:t>109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a:defRPr/>
            </a:pPr>
            <a:endParaRPr lang="zh-CN" altLang="en-US" dirty="0" smtClean="0"/>
          </a:p>
        </p:txBody>
      </p:sp>
      <p:sp>
        <p:nvSpPr>
          <p:cNvPr id="49156" name="Slide Number Placeholder 3"/>
          <p:cNvSpPr>
            <a:spLocks noGrp="1"/>
          </p:cNvSpPr>
          <p:nvPr>
            <p:ph type="sldNum" sz="quarter" idx="5"/>
          </p:nvPr>
        </p:nvSpPr>
        <p:spPr/>
        <p:txBody>
          <a:bodyPr/>
          <a:lstStyle/>
          <a:p>
            <a:pPr>
              <a:defRPr/>
            </a:pPr>
            <a:fld id="{54A4D62F-A84F-42D7-804F-2C5B25794819}" type="slidenum">
              <a:rPr lang="en-US" altLang="zh-CN">
                <a:solidFill>
                  <a:prstClr val="black"/>
                </a:solidFill>
              </a:rPr>
              <a:pPr>
                <a:defRPr/>
              </a:pPr>
              <a:t>118</a:t>
            </a:fld>
            <a:endParaRPr lang="en-US" altLang="zh-CN">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r>
              <a:rPr lang="en-US" altLang="zh-CN" smtClean="0"/>
              <a:t>The test setup:</a:t>
            </a:r>
          </a:p>
          <a:p>
            <a:r>
              <a:rPr lang="en-US" altLang="zh-CN" smtClean="0"/>
              <a:t>  HW - a 32-way SMP server</a:t>
            </a:r>
          </a:p>
          <a:p>
            <a:r>
              <a:rPr lang="en-US" altLang="zh-CN" smtClean="0"/>
              <a:t>  SW - 32 individual processes on the 32-way SMP server, with “shm” IPC in Linux</a:t>
            </a:r>
          </a:p>
        </p:txBody>
      </p:sp>
      <p:sp>
        <p:nvSpPr>
          <p:cNvPr id="53252" name="Slide Number Placeholder 3"/>
          <p:cNvSpPr>
            <a:spLocks noGrp="1"/>
          </p:cNvSpPr>
          <p:nvPr>
            <p:ph type="sldNum" sz="quarter" idx="5"/>
          </p:nvPr>
        </p:nvSpPr>
        <p:spPr/>
        <p:txBody>
          <a:bodyPr/>
          <a:lstStyle/>
          <a:p>
            <a:pPr>
              <a:defRPr/>
            </a:pPr>
            <a:fld id="{C9F8D715-3B5D-470B-9AEF-F8F852D22E5D}" type="slidenum">
              <a:rPr lang="en-US" altLang="zh-CN" smtClean="0"/>
              <a:pPr>
                <a:defRPr/>
              </a:pPr>
              <a:t>119</a:t>
            </a:fld>
            <a:endParaRPr lang="en-US" altLang="zh-CN"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r>
              <a:rPr lang="en-US" altLang="zh-CN" smtClean="0"/>
              <a:t>Already done: 4 independent BlackScholes instances running in 4 domains. Each domain has 12 cores.</a:t>
            </a:r>
            <a:endParaRPr lang="zh-CN" altLang="en-US" smtClean="0"/>
          </a:p>
        </p:txBody>
      </p:sp>
      <p:sp>
        <p:nvSpPr>
          <p:cNvPr id="54276" name="Slide Number Placeholder 3"/>
          <p:cNvSpPr>
            <a:spLocks noGrp="1"/>
          </p:cNvSpPr>
          <p:nvPr>
            <p:ph type="sldNum" sz="quarter" idx="5"/>
          </p:nvPr>
        </p:nvSpPr>
        <p:spPr/>
        <p:txBody>
          <a:bodyPr/>
          <a:lstStyle/>
          <a:p>
            <a:pPr>
              <a:defRPr/>
            </a:pPr>
            <a:fld id="{D1E4E377-ACA0-4A20-B161-180D5A09F68D}" type="slidenum">
              <a:rPr lang="en-US" altLang="zh-CN" smtClean="0"/>
              <a:pPr>
                <a:defRPr/>
              </a:pPr>
              <a:t>120</a:t>
            </a:fld>
            <a:endParaRPr lang="en-US" altLang="zh-CN"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9536735C-0EC0-4C10-B8A7-8FE0B64EBFA4}" type="slidenum">
              <a:rPr lang="en-US"/>
              <a:pPr>
                <a:defRPr/>
              </a:pPr>
              <a:t>126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p:txBody>
          <a:bodyPr/>
          <a:lstStyle/>
          <a:p>
            <a:pPr>
              <a:defRPr/>
            </a:pPr>
            <a:fld id="{22A4CD89-24B7-4ABE-B2B4-8E4927E4B37E}" type="slidenum">
              <a:rPr lang="en-US"/>
              <a:pPr>
                <a:defRPr/>
              </a:pPr>
              <a:t>130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p:txBody>
          <a:bodyPr/>
          <a:lstStyle/>
          <a:p>
            <a:pPr>
              <a:defRPr/>
            </a:pPr>
            <a:fld id="{6734AD5E-E0D4-45E6-BF9C-004640870208}" type="slidenum">
              <a:rPr lang="en-US"/>
              <a:pPr>
                <a:defRPr/>
              </a:pPr>
              <a:t>131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p:txBody>
          <a:bodyPr/>
          <a:lstStyle/>
          <a:p>
            <a:pPr>
              <a:defRPr/>
            </a:pPr>
            <a:fld id="{FCAC0FD5-1CA8-4989-8328-EEFC50DCFA5F}" type="slidenum">
              <a:rPr lang="en-US"/>
              <a:pPr>
                <a:defRPr/>
              </a:pPr>
              <a:t>132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a:lnSpc>
                <a:spcPct val="80000"/>
              </a:lnSpc>
              <a:spcBef>
                <a:spcPct val="45000"/>
              </a:spcBef>
              <a:spcAft>
                <a:spcPct val="10000"/>
              </a:spcAft>
            </a:pPr>
            <a:r>
              <a:rPr lang="en-US" dirty="0" smtClean="0"/>
              <a:t>Intel has a broad research program of dozens of projects worldwide.  We have an applications research lab that works to identify, characterize and optimize the applications that will exploit Tera-scale.  They’ve been determining what changes to the SW, platform and instruction set will enable these applications to scale to use many cores.</a:t>
            </a:r>
          </a:p>
          <a:p>
            <a:pPr>
              <a:lnSpc>
                <a:spcPct val="80000"/>
              </a:lnSpc>
              <a:spcBef>
                <a:spcPct val="45000"/>
              </a:spcBef>
              <a:spcAft>
                <a:spcPct val="10000"/>
              </a:spcAft>
            </a:pPr>
            <a:endParaRPr lang="en-US" dirty="0" smtClean="0"/>
          </a:p>
          <a:p>
            <a:pPr>
              <a:lnSpc>
                <a:spcPct val="80000"/>
              </a:lnSpc>
              <a:spcBef>
                <a:spcPct val="45000"/>
              </a:spcBef>
              <a:spcAft>
                <a:spcPct val="10000"/>
              </a:spcAft>
            </a:pPr>
            <a:r>
              <a:rPr lang="en-US" dirty="0" smtClean="0"/>
              <a:t>We have a programming system lab working with our software and solutions group to develop parallel programming languages tools  that take parallel programming beyond a select few experts to the mainstream - thousands of ISVs who are fundamental to innovation on the PC platform.</a:t>
            </a:r>
          </a:p>
          <a:p>
            <a:pPr>
              <a:lnSpc>
                <a:spcPct val="80000"/>
              </a:lnSpc>
              <a:spcBef>
                <a:spcPct val="45000"/>
              </a:spcBef>
              <a:spcAft>
                <a:spcPct val="10000"/>
              </a:spcAft>
            </a:pPr>
            <a:endParaRPr lang="en-US" dirty="0" smtClean="0"/>
          </a:p>
          <a:p>
            <a:pPr>
              <a:lnSpc>
                <a:spcPct val="80000"/>
              </a:lnSpc>
              <a:spcBef>
                <a:spcPct val="45000"/>
              </a:spcBef>
              <a:spcAft>
                <a:spcPct val="10000"/>
              </a:spcAft>
            </a:pPr>
            <a:r>
              <a:rPr lang="en-US" dirty="0" smtClean="0"/>
              <a:t>System Software must be parallel to benefit and allow applications to scale and our systems lab is conducting research on the implications to OS, VMMs and firmware.</a:t>
            </a:r>
          </a:p>
          <a:p>
            <a:pPr>
              <a:lnSpc>
                <a:spcPct val="80000"/>
              </a:lnSpc>
              <a:spcBef>
                <a:spcPct val="45000"/>
              </a:spcBef>
              <a:spcAft>
                <a:spcPct val="10000"/>
              </a:spcAft>
            </a:pPr>
            <a:endParaRPr lang="en-US" dirty="0" smtClean="0"/>
          </a:p>
          <a:p>
            <a:pPr>
              <a:lnSpc>
                <a:spcPct val="80000"/>
              </a:lnSpc>
              <a:spcBef>
                <a:spcPct val="45000"/>
              </a:spcBef>
              <a:spcAft>
                <a:spcPct val="10000"/>
              </a:spcAft>
            </a:pPr>
            <a:r>
              <a:rPr lang="en-US" dirty="0" smtClean="0"/>
              <a:t>As the application examples earlier illustrated, compute density requires corresponding access to data and our microprocessor and systems and communications labs are exploring how to provide the BW required at low latency and power as well as the implications for the cache that this much richer processing environment will have.</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CC7E2DB-6018-4202-BB20-F3160CF371B5}" type="slidenum">
              <a:rPr lang="en-US" smtClean="0"/>
              <a:pPr>
                <a:defRPr/>
              </a:pPr>
              <a:t>12</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p:txBody>
          <a:bodyPr/>
          <a:lstStyle/>
          <a:p>
            <a:pPr>
              <a:defRPr/>
            </a:pPr>
            <a:fld id="{24F05B76-3FC5-4C7F-A900-9009DC6C0BFA}" type="slidenum">
              <a:rPr lang="en-US"/>
              <a:pPr>
                <a:defRPr/>
              </a:pPr>
              <a:t>133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9700" name="Slide Number Placeholder 3"/>
          <p:cNvSpPr>
            <a:spLocks noGrp="1"/>
          </p:cNvSpPr>
          <p:nvPr>
            <p:ph type="sldNum" sz="quarter" idx="5"/>
          </p:nvPr>
        </p:nvSpPr>
        <p:spPr/>
        <p:txBody>
          <a:bodyPr/>
          <a:lstStyle/>
          <a:p>
            <a:pPr>
              <a:defRPr/>
            </a:pPr>
            <a:fld id="{0788D6D8-168D-47B4-A486-B69C839C38D4}" type="slidenum">
              <a:rPr lang="en-US"/>
              <a:pPr>
                <a:defRPr/>
              </a:pPr>
              <a:t>134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32772" name="Slide Number Placeholder 3"/>
          <p:cNvSpPr>
            <a:spLocks noGrp="1"/>
          </p:cNvSpPr>
          <p:nvPr>
            <p:ph type="sldNum" sz="quarter" idx="5"/>
          </p:nvPr>
        </p:nvSpPr>
        <p:spPr/>
        <p:txBody>
          <a:bodyPr/>
          <a:lstStyle/>
          <a:p>
            <a:pPr>
              <a:defRPr/>
            </a:pPr>
            <a:fld id="{ED33F650-05C2-44F7-8CC2-129E7FFB5624}" type="slidenum">
              <a:rPr lang="en-US"/>
              <a:pPr>
                <a:defRPr/>
              </a:pPr>
              <a:t>136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E6E589A3-1416-4685-9356-B24B9CDF0C89}" type="slidenum">
              <a:rPr lang="en-US" smtClean="0">
                <a:solidFill>
                  <a:prstClr val="black"/>
                </a:solidFill>
              </a:rPr>
              <a:pPr>
                <a:defRPr/>
              </a:pPr>
              <a:t>147</a:t>
            </a:fld>
            <a:endParaRPr lang="en-US" smtClean="0">
              <a:solidFill>
                <a:prstClr val="black"/>
              </a:solidFill>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CC2E3-C4A8-4CE3-8A65-56B8A152A334}" type="slidenum">
              <a:rPr lang="en-US"/>
              <a:pPr/>
              <a:t>13</a:t>
            </a:fld>
            <a:endParaRPr lang="en-US"/>
          </a:p>
        </p:txBody>
      </p:sp>
      <p:sp>
        <p:nvSpPr>
          <p:cNvPr id="27650" name="Rectangle 2"/>
          <p:cNvSpPr>
            <a:spLocks noGrp="1" noRot="1" noChangeAspect="1" noChangeArrowheads="1" noTextEdit="1"/>
          </p:cNvSpPr>
          <p:nvPr>
            <p:ph type="sldImg"/>
          </p:nvPr>
        </p:nvSpPr>
        <p:spPr>
          <a:xfrm>
            <a:off x="1219200" y="720090"/>
            <a:ext cx="4876800" cy="3600450"/>
          </a:xfrm>
          <a:ln/>
        </p:spPr>
      </p:sp>
      <p:sp>
        <p:nvSpPr>
          <p:cNvPr id="27651" name="Rectangle 3"/>
          <p:cNvSpPr>
            <a:spLocks noGrp="1" noChangeArrowheads="1"/>
          </p:cNvSpPr>
          <p:nvPr>
            <p:ph type="body" idx="1"/>
          </p:nvPr>
        </p:nvSpPr>
        <p:spPr/>
        <p:txBody>
          <a:bodyPr/>
          <a:lstStyle/>
          <a:p>
            <a:r>
              <a:rPr lang="en-US" dirty="0" smtClean="0"/>
              <a:t>We’ve demonstrated and described the results from this 80-core chip in many places.  These are the specific goals we had for this project.  </a:t>
            </a:r>
          </a:p>
          <a:p>
            <a:r>
              <a:rPr lang="en-US" dirty="0" smtClean="0"/>
              <a:t>The key question was to help answer the question of relevance to the mainstream platform by testing whether we could deliver the floating point computation and handle the corresponding data traffic in a power effective way.  Both absolute performance power efficiency, and scalability were important.  The focus in particular was on two critical technologies on-die interconnect and 3D stacked memory.</a:t>
            </a:r>
          </a:p>
          <a:p>
            <a:endParaRPr lang="en-US" dirty="0" smtClean="0"/>
          </a:p>
          <a:p>
            <a:r>
              <a:rPr lang="en-US" dirty="0" smtClean="0"/>
              <a:t>Practical, but no less important were the methodological questions.  If the effort to design and validate such a processor scaled with performance we would be in trouble.  Accordingly we wanted to test the effectiveness of a tiled design approach, a novel clock design together with power management capability that was scalable and modular.</a:t>
            </a:r>
          </a:p>
          <a:p>
            <a:pPr>
              <a:lnSpc>
                <a:spcPct val="75000"/>
              </a:lnSpc>
            </a:pPr>
            <a:endParaRPr lang="en-US" dirty="0" smtClean="0"/>
          </a:p>
          <a:p>
            <a:pPr>
              <a:lnSpc>
                <a:spcPct val="75000"/>
              </a:lnSpc>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Verdana" pitchFamily="34" charset="0"/>
              </a:rPr>
              <a:t>A 45nm Resilient and Adaptive Microprocessor Core </a:t>
            </a:r>
            <a:br>
              <a:rPr lang="en-US" b="1" dirty="0" smtClean="0">
                <a:latin typeface="Verdana" pitchFamily="34" charset="0"/>
              </a:rPr>
            </a:br>
            <a:r>
              <a:rPr lang="en-US" b="1" dirty="0" smtClean="0">
                <a:latin typeface="Verdana" pitchFamily="34" charset="0"/>
              </a:rPr>
              <a:t>for Dynamic Variation Tolerance</a:t>
            </a:r>
          </a:p>
          <a:p>
            <a:endParaRPr lang="en-US" b="1" dirty="0" smtClean="0">
              <a:latin typeface="Verdana" pitchFamily="34" charset="0"/>
            </a:endParaRPr>
          </a:p>
          <a:p>
            <a:pPr eaLnBrk="0" hangingPunct="0"/>
            <a:r>
              <a:rPr lang="en-US" sz="1600" dirty="0" smtClean="0">
                <a:solidFill>
                  <a:srgbClr val="FFFF00"/>
                </a:solidFill>
                <a:latin typeface="Verdana" pitchFamily="34" charset="0"/>
              </a:rPr>
              <a:t>Resilient Core (15.5)</a:t>
            </a:r>
          </a:p>
          <a:p>
            <a:pPr>
              <a:spcBef>
                <a:spcPts val="306"/>
              </a:spcBef>
              <a:buFont typeface="Arial" pitchFamily="34" charset="0"/>
              <a:buChar char="•"/>
            </a:pPr>
            <a:r>
              <a:rPr lang="en-US" b="0" dirty="0" smtClean="0">
                <a:solidFill>
                  <a:srgbClr val="FFFFFF"/>
                </a:solidFill>
                <a:latin typeface="Neo Sans Intel"/>
              </a:rPr>
              <a:t> Reduces </a:t>
            </a:r>
            <a:r>
              <a:rPr lang="en-US" b="0" dirty="0" err="1" smtClean="0">
                <a:solidFill>
                  <a:srgbClr val="FFFFFF"/>
                </a:solidFill>
                <a:latin typeface="Neo Sans Intel"/>
              </a:rPr>
              <a:t>guardbands</a:t>
            </a:r>
            <a:r>
              <a:rPr lang="en-US" b="0" dirty="0" smtClean="0">
                <a:solidFill>
                  <a:srgbClr val="FFFFFF"/>
                </a:solidFill>
                <a:latin typeface="Neo Sans Intel"/>
              </a:rPr>
              <a:t> by catching &amp; correcting errors when they occur</a:t>
            </a:r>
            <a:endParaRPr lang="en-US" sz="1100" dirty="0" smtClean="0">
              <a:latin typeface="Verdana" pitchFamily="34" charset="0"/>
            </a:endParaRPr>
          </a:p>
          <a:p>
            <a:pPr>
              <a:spcBef>
                <a:spcPts val="306"/>
              </a:spcBef>
              <a:buFont typeface="Arial" pitchFamily="34" charset="0"/>
              <a:buChar char="•"/>
            </a:pPr>
            <a:r>
              <a:rPr lang="en-US" sz="1100" dirty="0" smtClean="0">
                <a:latin typeface="Verdana" pitchFamily="34" charset="0"/>
              </a:rPr>
              <a:t> Allows for up to 40% more performance OR 21% less energy </a:t>
            </a:r>
          </a:p>
          <a:p>
            <a:pPr>
              <a:spcBef>
                <a:spcPts val="306"/>
              </a:spcBef>
            </a:pPr>
            <a:r>
              <a:rPr lang="en-US" sz="1600" dirty="0" smtClean="0">
                <a:solidFill>
                  <a:srgbClr val="FFFF00"/>
                </a:solidFill>
                <a:latin typeface="Neo Sans Intel Medium"/>
              </a:rPr>
              <a:t>Resilient Memory (19.6) </a:t>
            </a:r>
          </a:p>
          <a:p>
            <a:pPr>
              <a:spcBef>
                <a:spcPts val="306"/>
              </a:spcBef>
              <a:buFont typeface="Arial" pitchFamily="34" charset="0"/>
              <a:buChar char="•"/>
            </a:pPr>
            <a:r>
              <a:rPr lang="en-US" sz="1100" dirty="0" smtClean="0">
                <a:latin typeface="Verdana" pitchFamily="34" charset="0"/>
              </a:rPr>
              <a:t> </a:t>
            </a:r>
            <a:r>
              <a:rPr lang="en-US" b="0" dirty="0" smtClean="0">
                <a:solidFill>
                  <a:schemeClr val="tx1"/>
                </a:solidFill>
                <a:latin typeface="Neo Sans Intel" pitchFamily="34" charset="0"/>
              </a:rPr>
              <a:t>Performs adaptive voltage boosts during memory reads &amp; writes</a:t>
            </a:r>
            <a:endParaRPr lang="en-US" sz="1100" dirty="0" smtClean="0">
              <a:latin typeface="Verdana" pitchFamily="34" charset="0"/>
            </a:endParaRPr>
          </a:p>
          <a:p>
            <a:pPr>
              <a:spcBef>
                <a:spcPts val="306"/>
              </a:spcBef>
              <a:buFont typeface="Arial" pitchFamily="34" charset="0"/>
              <a:buChar char="•"/>
            </a:pPr>
            <a:r>
              <a:rPr lang="en-US" sz="1100" dirty="0" smtClean="0">
                <a:latin typeface="Verdana" pitchFamily="34" charset="0"/>
              </a:rPr>
              <a:t> Allows the entire chip to run at low voltages w/ 27% power reduction </a:t>
            </a:r>
          </a:p>
          <a:p>
            <a:endParaRPr lang="en-US" dirty="0"/>
          </a:p>
        </p:txBody>
      </p:sp>
      <p:sp>
        <p:nvSpPr>
          <p:cNvPr id="4" name="Slide Number Placeholder 3"/>
          <p:cNvSpPr>
            <a:spLocks noGrp="1"/>
          </p:cNvSpPr>
          <p:nvPr>
            <p:ph type="sldNum" sz="quarter" idx="10"/>
          </p:nvPr>
        </p:nvSpPr>
        <p:spPr/>
        <p:txBody>
          <a:bodyPr/>
          <a:lstStyle/>
          <a:p>
            <a:pPr>
              <a:defRPr/>
            </a:pPr>
            <a:fld id="{90C29171-F8EA-488E-A282-D521E8A1323F}"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6C5A236-7ABF-4DDF-B367-707505313579}"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2F1188D-12DE-4B77-88AE-40A834AAD17C}"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A8DCF578-67D8-4797-A2E4-2A7005454F55}"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gradFill rotWithShape="1">
          <a:gsLst>
            <a:gs pos="0">
              <a:schemeClr val="bg2">
                <a:lumMod val="75000"/>
                <a:alpha val="60000"/>
              </a:schemeClr>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925513" y="3606800"/>
            <a:ext cx="7754937" cy="1587500"/>
          </a:xfrm>
        </p:spPr>
        <p:txBody>
          <a:bodyPr lIns="92035" tIns="46019" rIns="92035" bIns="46019"/>
          <a:lstStyle>
            <a:lvl1pPr marL="0" indent="0" algn="r">
              <a:lnSpc>
                <a:spcPct val="100000"/>
              </a:lnSpc>
              <a:spcBef>
                <a:spcPct val="0"/>
              </a:spcBef>
              <a:buFont typeface="Wingdings" charset="2"/>
              <a:buNone/>
              <a:defRPr/>
            </a:lvl1pPr>
          </a:lstStyle>
          <a:p>
            <a:r>
              <a:rPr lang="en-US" smtClean="0"/>
              <a:t>Click to edit Master subtitle style</a:t>
            </a:r>
            <a:endParaRPr lang="en-US"/>
          </a:p>
        </p:txBody>
      </p:sp>
      <p:sp>
        <p:nvSpPr>
          <p:cNvPr id="7171" name="Rectangle 3"/>
          <p:cNvSpPr>
            <a:spLocks noGrp="1" noChangeArrowheads="1"/>
          </p:cNvSpPr>
          <p:nvPr>
            <p:ph type="ctrTitle" sz="quarter"/>
          </p:nvPr>
        </p:nvSpPr>
        <p:spPr>
          <a:xfrm>
            <a:off x="928688" y="1957388"/>
            <a:ext cx="7754937" cy="1454150"/>
          </a:xfrm>
        </p:spPr>
        <p:txBody>
          <a:bodyPr lIns="64264" tIns="32131" rIns="64264" bIns="32131"/>
          <a:lstStyle>
            <a:lvl1pPr algn="r">
              <a:defRPr sz="4000"/>
            </a:lvl1pPr>
          </a:lstStyle>
          <a:p>
            <a:r>
              <a:rPr lang="en-US" smtClean="0"/>
              <a:t>Click to edit Master title style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5613" y="1371600"/>
            <a:ext cx="4041775" cy="4343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hart Placeholder 3"/>
          <p:cNvSpPr>
            <a:spLocks noGrp="1"/>
          </p:cNvSpPr>
          <p:nvPr>
            <p:ph type="chart" sz="half" idx="2"/>
          </p:nvPr>
        </p:nvSpPr>
        <p:spPr>
          <a:xfrm>
            <a:off x="4649788" y="1371600"/>
            <a:ext cx="4043362" cy="4343400"/>
          </a:xfrm>
        </p:spPr>
        <p:txBody>
          <a:bodyPr/>
          <a:lstStyle/>
          <a:p>
            <a:pPr lvl="0"/>
            <a:endParaRPr lang="zh-CN" altLang="en-US" noProof="0"/>
          </a:p>
        </p:txBody>
      </p:sp>
      <p:sp>
        <p:nvSpPr>
          <p:cNvPr id="5" name="Footer Placeholder 11"/>
          <p:cNvSpPr>
            <a:spLocks noGrp="1"/>
          </p:cNvSpPr>
          <p:nvPr>
            <p:ph type="ftr" sz="quarter" idx="10"/>
          </p:nvPr>
        </p:nvSpPr>
        <p:spPr/>
        <p:txBody>
          <a:bodyPr/>
          <a:lstStyle>
            <a:lvl1pPr>
              <a:defRPr>
                <a:latin typeface="Times New Roman" pitchFamily="18" charset="0"/>
              </a:defRPr>
            </a:lvl1pPr>
          </a:lstStyle>
          <a:p>
            <a:pPr>
              <a:defRPr/>
            </a:pPr>
            <a:endParaRPr lang="zh-CN" altLang="zh-CN"/>
          </a:p>
        </p:txBody>
      </p:sp>
      <p:sp>
        <p:nvSpPr>
          <p:cNvPr id="6" name="Rectangle 6"/>
          <p:cNvSpPr>
            <a:spLocks noGrp="1" noChangeArrowheads="1"/>
          </p:cNvSpPr>
          <p:nvPr>
            <p:ph type="sldNum" sz="quarter" idx="11"/>
          </p:nvPr>
        </p:nvSpPr>
        <p:spPr/>
        <p:txBody>
          <a:bodyPr/>
          <a:lstStyle>
            <a:lvl1pPr>
              <a:defRPr>
                <a:latin typeface="Times New Roman" pitchFamily="18" charset="0"/>
              </a:defRPr>
            </a:lvl1pPr>
          </a:lstStyle>
          <a:p>
            <a:pPr>
              <a:defRPr/>
            </a:pPr>
            <a:fld id="{10C79750-AA14-4309-AB51-859D38FEC812}"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6E5D3DA1-C67B-492E-99CC-262716523584}"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09C9F99B-CF8C-4049-B715-A157D047B472}"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C8EB10D4-CBF3-4D10-928D-CD7996B310F6}"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D14783CB-9D24-4A06-BCD5-0BC3941C84B7}"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8184E63D-5613-4046-BF3E-BF85328ECA2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a:defRPr/>
            </a:lvl1pPr>
          </a:lstStyle>
          <a:p>
            <a:pPr>
              <a:defRPr/>
            </a:pPr>
            <a:fld id="{DDBB08A7-5B10-4973-A8EC-9F7747943501}"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340033E9-BDF5-4C6E-89D2-7C53D9457174}"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99D861FA-0ECB-46B7-A642-7ECF29993F41}"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E20B16F7-5AF7-42D6-BFA0-A0405AC78123}"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B87CB1E9-AC1D-4BBC-8DA1-1CF47F290051}"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1">
                <a:latin typeface="Times New Roman" pitchFamily="18" charset="0"/>
              </a:defRPr>
            </a:lvl1pPr>
          </a:lstStyle>
          <a:p>
            <a:pPr>
              <a:defRPr/>
            </a:pPr>
            <a:fld id="{6FCB9F0B-682B-4FE6-8646-3A4907C4A8DB}"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C460AD1-4C28-49CC-BF6F-4C30B76FF860}" type="slidenum">
              <a:rPr lang="en-US" altLang="zh-CN"/>
              <a:pPr>
                <a:defRPr/>
              </a:pPr>
              <a:t>‹#›</a:t>
            </a:fld>
            <a:endParaRPr lang="en-US" altLang="zh-CN"/>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EA08426-2F62-4DD9-A01E-7AF217D585E4}" type="slidenum">
              <a:rPr lang="en-US" altLang="zh-CN"/>
              <a:pPr>
                <a:defRPr/>
              </a:pPr>
              <a:t>‹#›</a:t>
            </a:fld>
            <a:endParaRPr lang="en-US" altLang="zh-CN"/>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03D0C60E-D1D6-4CDD-97E1-70FDA430745C}" type="slidenum">
              <a:rPr lang="en-US" altLang="zh-CN"/>
              <a:pPr>
                <a:defRPr/>
              </a:pPr>
              <a:t>‹#›</a:t>
            </a:fld>
            <a:endParaRPr lang="en-US" altLang="zh-CN"/>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3969F523-273A-4FC5-81F2-EB587CC32741}" type="slidenum">
              <a:rPr lang="en-US" altLang="zh-CN"/>
              <a:pPr>
                <a:defRPr/>
              </a:pPr>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2D2FFDE4-DECC-455E-9AD5-5C00EA89145A}"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DE3761E2-3B77-4D14-AB79-D2ACB77AA747}" type="slidenum">
              <a:rPr lang="en-US" altLang="zh-CN"/>
              <a:pPr>
                <a:defRPr/>
              </a:pPr>
              <a:t>‹#›</a:t>
            </a:fld>
            <a:endParaRPr lang="en-US" altLang="zh-CN"/>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BF3DBD9-93BA-4E6C-815D-67CF6ACF8DE8}" type="slidenum">
              <a:rPr lang="en-US" altLang="zh-CN"/>
              <a:pPr>
                <a:defRPr/>
              </a:pPr>
              <a:t>‹#›</a:t>
            </a:fld>
            <a:endParaRPr lang="en-US" altLang="zh-CN"/>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BD5D5654-AD28-4F38-8D51-E510E9E3E4C4}" type="slidenum">
              <a:rPr lang="en-US" altLang="zh-CN"/>
              <a:pPr>
                <a:defRPr/>
              </a:pPr>
              <a:t>‹#›</a:t>
            </a:fld>
            <a:endParaRPr lang="en-US" altLang="zh-CN"/>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878E7383-5518-4C2A-8030-E66886009DA6}" type="slidenum">
              <a:rPr lang="en-US" altLang="zh-CN"/>
              <a:pPr>
                <a:defRPr/>
              </a:pPr>
              <a:t>‹#›</a:t>
            </a:fld>
            <a:endParaRPr lang="en-US" altLang="zh-CN"/>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2C50115-82C0-4A7C-8914-984B9D6F7BCD}" type="slidenum">
              <a:rPr lang="en-US" altLang="zh-CN"/>
              <a:pPr>
                <a:defRPr/>
              </a:pPr>
              <a:t>‹#›</a:t>
            </a:fld>
            <a:endParaRPr lang="en-US" altLang="zh-CN"/>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D7A753E-51C2-4D3C-B09C-68CA7FBC7BBD}" type="slidenum">
              <a:rPr lang="en-US" altLang="zh-CN"/>
              <a:pPr>
                <a:defRPr/>
              </a:pPr>
              <a:t>‹#›</a:t>
            </a:fld>
            <a:endParaRPr lang="en-US" altLang="zh-CN"/>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925513" y="3606800"/>
            <a:ext cx="7754937" cy="1587500"/>
          </a:xfrm>
        </p:spPr>
        <p:txBody>
          <a:bodyPr lIns="92035" tIns="46019" rIns="92035" bIns="46019"/>
          <a:lstStyle>
            <a:lvl1pPr marL="0" indent="0" algn="r">
              <a:lnSpc>
                <a:spcPct val="100000"/>
              </a:lnSpc>
              <a:spcBef>
                <a:spcPct val="0"/>
              </a:spcBef>
              <a:buFont typeface="Wingdings" charset="2"/>
              <a:buNone/>
              <a:defRPr/>
            </a:lvl1pPr>
          </a:lstStyle>
          <a:p>
            <a:r>
              <a:rPr lang="en-US" smtClean="0"/>
              <a:t>Click to edit Master subtitle style</a:t>
            </a:r>
            <a:endParaRPr lang="en-US"/>
          </a:p>
        </p:txBody>
      </p:sp>
      <p:sp>
        <p:nvSpPr>
          <p:cNvPr id="7171" name="Rectangle 3"/>
          <p:cNvSpPr>
            <a:spLocks noGrp="1" noChangeArrowheads="1"/>
          </p:cNvSpPr>
          <p:nvPr>
            <p:ph type="ctrTitle" sz="quarter"/>
          </p:nvPr>
        </p:nvSpPr>
        <p:spPr>
          <a:xfrm>
            <a:off x="928688" y="1957388"/>
            <a:ext cx="7754937" cy="1454150"/>
          </a:xfrm>
        </p:spPr>
        <p:txBody>
          <a:bodyPr lIns="64264" tIns="32131" rIns="64264" bIns="32131"/>
          <a:lstStyle>
            <a:lvl1pPr algn="r">
              <a:defRPr sz="4000"/>
            </a:lvl1pPr>
          </a:lstStyle>
          <a:p>
            <a:r>
              <a:rPr lang="en-US" smtClean="0"/>
              <a:t>Click to edit Master title style</a:t>
            </a:r>
            <a:endParaRPr lang="en-US" dirty="0"/>
          </a:p>
        </p:txBody>
      </p:sp>
    </p:spTree>
  </p:cSld>
  <p:clrMapOvr>
    <a:masterClrMapping/>
  </p:clrMapOvr>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5613" y="1371600"/>
            <a:ext cx="4041775" cy="4343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hart Placeholder 3"/>
          <p:cNvSpPr>
            <a:spLocks noGrp="1"/>
          </p:cNvSpPr>
          <p:nvPr>
            <p:ph type="chart" sz="half" idx="2"/>
          </p:nvPr>
        </p:nvSpPr>
        <p:spPr>
          <a:xfrm>
            <a:off x="4649788" y="1371600"/>
            <a:ext cx="4043362" cy="4343400"/>
          </a:xfrm>
        </p:spPr>
        <p:txBody>
          <a:bodyPr/>
          <a:lstStyle/>
          <a:p>
            <a:pPr lvl="0"/>
            <a:endParaRPr lang="zh-CN" altLang="en-US" noProof="0"/>
          </a:p>
        </p:txBody>
      </p:sp>
      <p:sp>
        <p:nvSpPr>
          <p:cNvPr id="5" name="Footer Placeholder 11"/>
          <p:cNvSpPr>
            <a:spLocks noGrp="1"/>
          </p:cNvSpPr>
          <p:nvPr>
            <p:ph type="ftr" sz="quarter" idx="10"/>
          </p:nvPr>
        </p:nvSpPr>
        <p:spPr/>
        <p:txBody>
          <a:bodyPr/>
          <a:lstStyle>
            <a:lvl1pPr>
              <a:defRPr>
                <a:latin typeface="Times New Roman" pitchFamily="18" charset="0"/>
              </a:defRPr>
            </a:lvl1pPr>
          </a:lstStyle>
          <a:p>
            <a:pPr>
              <a:defRPr/>
            </a:pPr>
            <a:endParaRPr lang="zh-CN" altLang="zh-CN"/>
          </a:p>
        </p:txBody>
      </p:sp>
      <p:sp>
        <p:nvSpPr>
          <p:cNvPr id="6" name="Rectangle 6"/>
          <p:cNvSpPr>
            <a:spLocks noGrp="1" noChangeArrowheads="1"/>
          </p:cNvSpPr>
          <p:nvPr>
            <p:ph type="sldNum" sz="quarter" idx="11"/>
          </p:nvPr>
        </p:nvSpPr>
        <p:spPr/>
        <p:txBody>
          <a:bodyPr/>
          <a:lstStyle>
            <a:lvl1pPr>
              <a:defRPr>
                <a:latin typeface="Times New Roman" pitchFamily="18" charset="0"/>
              </a:defRPr>
            </a:lvl1pPr>
          </a:lstStyle>
          <a:p>
            <a:pPr>
              <a:defRPr/>
            </a:pPr>
            <a:fld id="{03ED847F-3D06-45E3-B10F-E32182046A3B}"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DBD0F7C5-EEC3-4C05-BEAC-9C74E1B3AAE2}" type="slidenum">
              <a:rPr lang="en-US" altLang="zh-CN"/>
              <a:pPr>
                <a:defRPr/>
              </a:pPr>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7D76F34F-2FC0-496F-88D3-362C85FEDC2E}" type="slidenum">
              <a:rPr lang="en-US"/>
              <a:pPr>
                <a:defRPr/>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64CC0EEE-0463-47BA-9918-A133F0FB9F3C}" type="slidenum">
              <a:rPr lang="en-US" altLang="zh-CN"/>
              <a:pPr>
                <a:defRPr/>
              </a:pPr>
              <a:t>‹#›</a:t>
            </a:fld>
            <a:endParaRPr lang="en-US" altLang="zh-CN"/>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CA1A3744-0048-4DCD-AB21-714EDB0F810F}" type="slidenum">
              <a:rPr lang="en-US" altLang="zh-CN"/>
              <a:pPr>
                <a:defRPr/>
              </a:pPr>
              <a:t>‹#›</a:t>
            </a:fld>
            <a:endParaRPr lang="en-US" altLang="zh-CN"/>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B3C1F812-21FF-4340-9407-C6B3A0ABC2A9}" type="slidenum">
              <a:rPr lang="en-US" altLang="zh-CN"/>
              <a:pPr>
                <a:defRPr/>
              </a:pPr>
              <a:t>‹#›</a:t>
            </a:fld>
            <a:endParaRPr lang="en-US" altLang="zh-CN"/>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9EDF1C97-60EB-4321-A2B0-5D80F5F98DD0}" type="slidenum">
              <a:rPr lang="en-US" altLang="zh-CN"/>
              <a:pPr>
                <a:defRPr/>
              </a:pPr>
              <a:t>‹#›</a:t>
            </a:fld>
            <a:endParaRPr lang="en-US" altLang="zh-CN"/>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E6AFE4CD-64A9-494E-8A8A-281DA8A0DEC8}" type="slidenum">
              <a:rPr lang="en-US" altLang="zh-CN"/>
              <a:pPr>
                <a:defRPr/>
              </a:pPr>
              <a:t>‹#›</a:t>
            </a:fld>
            <a:endParaRPr lang="en-US" altLang="zh-CN"/>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7B0CF8A5-F234-4FA7-A87C-37E917D4FBD2}" type="slidenum">
              <a:rPr lang="en-US" altLang="zh-CN"/>
              <a:pPr>
                <a:defRPr/>
              </a:pPr>
              <a:t>‹#›</a:t>
            </a:fld>
            <a:endParaRPr lang="en-US" altLang="zh-CN"/>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6420D43C-8D13-4A13-8967-3D1E4B72361F}" type="slidenum">
              <a:rPr lang="en-US" altLang="zh-CN"/>
              <a:pPr>
                <a:defRPr/>
              </a:pPr>
              <a:t>‹#›</a:t>
            </a:fld>
            <a:endParaRPr lang="en-US" altLang="zh-CN"/>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371691E0-005F-4C70-A651-41AD8480CFA8}" type="slidenum">
              <a:rPr lang="en-US" altLang="zh-CN"/>
              <a:pPr>
                <a:defRPr/>
              </a:pPr>
              <a:t>‹#›</a:t>
            </a:fld>
            <a:endParaRPr lang="en-US" altLang="zh-CN"/>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D55659E-0E69-47A4-83BA-4AE4C610AF9E}" type="slidenum">
              <a:rPr lang="en-US" altLang="zh-CN"/>
              <a:pPr>
                <a:defRPr/>
              </a:pPr>
              <a:t>‹#›</a:t>
            </a:fld>
            <a:endParaRPr lang="en-US" altLang="zh-CN"/>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925513" y="3606800"/>
            <a:ext cx="7754937" cy="1587500"/>
          </a:xfrm>
        </p:spPr>
        <p:txBody>
          <a:bodyPr lIns="92035" tIns="46019" rIns="92035" bIns="46019"/>
          <a:lstStyle>
            <a:lvl1pPr marL="0" indent="0" algn="r">
              <a:lnSpc>
                <a:spcPct val="100000"/>
              </a:lnSpc>
              <a:spcBef>
                <a:spcPct val="0"/>
              </a:spcBef>
              <a:buFont typeface="Wingdings" charset="2"/>
              <a:buNone/>
              <a:defRPr/>
            </a:lvl1pPr>
          </a:lstStyle>
          <a:p>
            <a:r>
              <a:rPr lang="en-US" smtClean="0"/>
              <a:t>Click to edit Master subtitle style</a:t>
            </a:r>
            <a:endParaRPr lang="en-US"/>
          </a:p>
        </p:txBody>
      </p:sp>
      <p:sp>
        <p:nvSpPr>
          <p:cNvPr id="7171" name="Rectangle 3"/>
          <p:cNvSpPr>
            <a:spLocks noGrp="1" noChangeArrowheads="1"/>
          </p:cNvSpPr>
          <p:nvPr>
            <p:ph type="ctrTitle" sz="quarter"/>
          </p:nvPr>
        </p:nvSpPr>
        <p:spPr>
          <a:xfrm>
            <a:off x="928688" y="1957388"/>
            <a:ext cx="7754937" cy="1454150"/>
          </a:xfrm>
        </p:spPr>
        <p:txBody>
          <a:bodyPr lIns="64264" tIns="32131" rIns="64264" bIns="32131"/>
          <a:lstStyle>
            <a:lvl1pPr algn="r">
              <a:defRPr sz="4000"/>
            </a:lvl1pPr>
          </a:lstStyle>
          <a:p>
            <a:r>
              <a:rPr lang="en-US" smtClean="0"/>
              <a:t>Click to edit Master title style</a:t>
            </a:r>
            <a:endParaRPr lang="en-US" dirty="0"/>
          </a:p>
        </p:txBody>
      </p:sp>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2A61C9C6-4F06-4D04-981A-1AA945FF0B63}" type="slidenum">
              <a:rPr lang="en-US"/>
              <a:pPr>
                <a:defRPr/>
              </a:pPr>
              <a:t>‹#›</a:t>
            </a:fld>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DAEF1501-15A0-4D7E-936B-B98BD423199F}" type="slidenum">
              <a:rPr lang="en-US" altLang="zh-CN"/>
              <a:pPr>
                <a:defRPr/>
              </a:pPr>
              <a:t>‹#›</a:t>
            </a:fld>
            <a:endParaRPr lang="en-US" altLang="zh-CN"/>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F81B928B-C862-4FF1-A186-2654B6711EBF}" type="slidenum">
              <a:rPr lang="en-US" altLang="zh-CN"/>
              <a:pPr>
                <a:defRPr/>
              </a:pPr>
              <a:t>‹#›</a:t>
            </a:fld>
            <a:endParaRPr lang="en-US" altLang="zh-CN"/>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D1B817AE-2E38-49D4-B6EB-212B8CFC87DD}" type="slidenum">
              <a:rPr lang="en-US" altLang="zh-CN"/>
              <a:pPr>
                <a:defRPr/>
              </a:pPr>
              <a:t>‹#›</a:t>
            </a:fld>
            <a:endParaRPr lang="en-US" altLang="zh-CN"/>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1DBC6B58-AF80-4B0A-AAE6-F58DC0E4EAC7}" type="slidenum">
              <a:rPr lang="en-US" altLang="zh-CN"/>
              <a:pPr>
                <a:defRPr/>
              </a:pPr>
              <a:t>‹#›</a:t>
            </a:fld>
            <a:endParaRPr lang="en-US" altLang="zh-CN"/>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D5ED337-ACF5-4F49-8B7F-4B87B9A553B9}" type="slidenum">
              <a:rPr lang="en-US" altLang="zh-CN"/>
              <a:pPr>
                <a:defRPr/>
              </a:pPr>
              <a:t>‹#›</a:t>
            </a:fld>
            <a:endParaRPr lang="en-US" altLang="zh-CN"/>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C9A14C1-FE9B-489D-AA66-839112ECC21D}" type="slidenum">
              <a:rPr lang="en-US" altLang="zh-CN"/>
              <a:pPr>
                <a:defRPr/>
              </a:pPr>
              <a:t>‹#›</a:t>
            </a:fld>
            <a:endParaRPr lang="en-US" altLang="zh-CN"/>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E528789E-D6BD-4BF6-B0AB-AC0F386D4C63}" type="slidenum">
              <a:rPr lang="en-US" altLang="zh-CN"/>
              <a:pPr>
                <a:defRPr/>
              </a:pPr>
              <a:t>‹#›</a:t>
            </a:fld>
            <a:endParaRPr lang="en-US" altLang="zh-CN"/>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00F010C1-730B-4B39-88B8-D41BC02289C9}" type="slidenum">
              <a:rPr lang="en-US" altLang="zh-CN"/>
              <a:pPr>
                <a:defRPr/>
              </a:pPr>
              <a:t>‹#›</a:t>
            </a:fld>
            <a:endParaRPr lang="en-US" altLang="zh-CN"/>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4512A4D1-42CE-4A69-B126-98BD5014982B}" type="slidenum">
              <a:rPr lang="en-US" altLang="zh-CN"/>
              <a:pPr>
                <a:defRPr/>
              </a:pPr>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A22BD02A-6F35-4C41-9DE0-CA92E41E1613}" type="slidenum">
              <a:rPr lang="en-US"/>
              <a:pPr>
                <a:defRPr/>
              </a:pPr>
              <a:t>‹#›</a:t>
            </a:fld>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B6999F2B-3F3D-4CB5-A157-9F6955B216FB}" type="slidenum">
              <a:rPr lang="en-US" altLang="zh-CN"/>
              <a:pPr>
                <a:defRPr/>
              </a:pPr>
              <a:t>‹#›</a:t>
            </a:fld>
            <a:endParaRPr lang="en-US" altLang="zh-CN"/>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925513" y="3606800"/>
            <a:ext cx="7754937" cy="1587500"/>
          </a:xfrm>
        </p:spPr>
        <p:txBody>
          <a:bodyPr lIns="92035" tIns="46019" rIns="92035" bIns="46019"/>
          <a:lstStyle>
            <a:lvl1pPr marL="0" indent="0" algn="r">
              <a:lnSpc>
                <a:spcPct val="100000"/>
              </a:lnSpc>
              <a:spcBef>
                <a:spcPct val="0"/>
              </a:spcBef>
              <a:buFont typeface="Wingdings" charset="2"/>
              <a:buNone/>
              <a:defRPr/>
            </a:lvl1pPr>
          </a:lstStyle>
          <a:p>
            <a:r>
              <a:rPr lang="en-US" smtClean="0"/>
              <a:t>Click to edit Master subtitle style</a:t>
            </a:r>
            <a:endParaRPr lang="en-US"/>
          </a:p>
        </p:txBody>
      </p:sp>
      <p:sp>
        <p:nvSpPr>
          <p:cNvPr id="7171" name="Rectangle 3"/>
          <p:cNvSpPr>
            <a:spLocks noGrp="1" noChangeArrowheads="1"/>
          </p:cNvSpPr>
          <p:nvPr>
            <p:ph type="ctrTitle" sz="quarter"/>
          </p:nvPr>
        </p:nvSpPr>
        <p:spPr>
          <a:xfrm>
            <a:off x="928688" y="1957388"/>
            <a:ext cx="7754937" cy="1454150"/>
          </a:xfrm>
        </p:spPr>
        <p:txBody>
          <a:bodyPr lIns="64264" tIns="32131" rIns="64264" bIns="32131"/>
          <a:lstStyle>
            <a:lvl1pPr algn="r">
              <a:defRPr sz="4000"/>
            </a:lvl1pPr>
          </a:lstStyle>
          <a:p>
            <a:r>
              <a:rPr lang="en-US" smtClean="0"/>
              <a:t>Click to edit Master title style</a:t>
            </a:r>
            <a:endParaRPr lang="en-US" dirty="0"/>
          </a:p>
        </p:txBody>
      </p:sp>
    </p:spTree>
  </p:cSld>
  <p:clrMapOvr>
    <a:masterClrMapping/>
  </p:clrMapOvr>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241C9B62-E40E-49F9-BA33-E2D36A3D71A2}" type="slidenum">
              <a:rPr lang="en-US" altLang="zh-CN"/>
              <a:pPr>
                <a:defRPr/>
              </a:pPr>
              <a:t>‹#›</a:t>
            </a:fld>
            <a:endParaRPr lang="en-US" altLang="zh-CN"/>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C474F0F4-9A34-4F17-B453-1066FD35A5B5}" type="slidenum">
              <a:rPr lang="en-US" altLang="zh-CN"/>
              <a:pPr>
                <a:defRPr/>
              </a:pPr>
              <a:t>‹#›</a:t>
            </a:fld>
            <a:endParaRPr lang="en-US" altLang="zh-CN"/>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C0ECBAF-8C08-4D09-8A98-73808BCBF77D}" type="slidenum">
              <a:rPr lang="en-US" altLang="zh-CN"/>
              <a:pPr>
                <a:defRPr/>
              </a:pPr>
              <a:t>‹#›</a:t>
            </a:fld>
            <a:endParaRPr lang="en-US" altLang="zh-CN"/>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68FB8197-B9C5-42F0-8158-C175F3A28D66}" type="slidenum">
              <a:rPr lang="en-US" altLang="zh-CN"/>
              <a:pPr>
                <a:defRPr/>
              </a:pPr>
              <a:t>‹#›</a:t>
            </a:fld>
            <a:endParaRPr lang="en-US" altLang="zh-CN"/>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97DF9D6F-ED44-46BB-8F2F-B2DB35373A15}" type="slidenum">
              <a:rPr lang="en-US" altLang="zh-CN"/>
              <a:pPr>
                <a:defRPr/>
              </a:pPr>
              <a:t>‹#›</a:t>
            </a:fld>
            <a:endParaRPr lang="en-US" altLang="zh-CN"/>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BDE165D2-C01D-4307-BCFD-3D39A963869B}" type="slidenum">
              <a:rPr lang="en-US" altLang="zh-CN"/>
              <a:pPr>
                <a:defRPr/>
              </a:pPr>
              <a:t>‹#›</a:t>
            </a:fld>
            <a:endParaRPr lang="en-US" altLang="zh-CN"/>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02F065E2-048B-43E1-9C3B-E7911E0FC106}" type="slidenum">
              <a:rPr lang="en-US" altLang="zh-CN"/>
              <a:pPr>
                <a:defRPr/>
              </a:pPr>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2D2CB006-5DDE-4775-AB26-A8FE683F3ECA}" type="slidenum">
              <a:rPr lang="en-US"/>
              <a:pPr>
                <a:defRPr/>
              </a:pPr>
              <a:t>‹#›</a:t>
            </a:fld>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12EF580C-97CD-4D4A-9EFC-D72791D35FF9}" type="slidenum">
              <a:rPr lang="en-US" altLang="zh-CN"/>
              <a:pPr>
                <a:defRPr/>
              </a:pPr>
              <a:t>‹#›</a:t>
            </a:fld>
            <a:endParaRPr lang="en-US" altLang="zh-CN"/>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A7B11F19-73DF-4A6A-931F-06037289FE1A}" type="slidenum">
              <a:rPr lang="en-US" altLang="zh-CN"/>
              <a:pPr>
                <a:defRPr/>
              </a:pPr>
              <a:t>‹#›</a:t>
            </a:fld>
            <a:endParaRPr lang="en-US" altLang="zh-CN"/>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Times New Roman" pitchFamily="18" charset="0"/>
              </a:defRPr>
            </a:lvl1pPr>
          </a:lstStyle>
          <a:p>
            <a:pPr>
              <a:defRPr/>
            </a:pPr>
            <a:fld id="{57C8593D-04E5-4B2A-96C8-665E007BEDEA}" type="slidenum">
              <a:rPr lang="en-US" altLang="zh-CN"/>
              <a:pPr>
                <a:defRPr/>
              </a:pPr>
              <a:t>‹#›</a:t>
            </a:fld>
            <a:endParaRPr lang="en-US" altLang="zh-CN"/>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925513" y="3606800"/>
            <a:ext cx="7754937" cy="1587500"/>
          </a:xfrm>
        </p:spPr>
        <p:txBody>
          <a:bodyPr lIns="92035" tIns="46019" rIns="92035" bIns="46019"/>
          <a:lstStyle>
            <a:lvl1pPr marL="0" indent="0" algn="r">
              <a:lnSpc>
                <a:spcPct val="100000"/>
              </a:lnSpc>
              <a:spcBef>
                <a:spcPct val="0"/>
              </a:spcBef>
              <a:buFont typeface="Wingdings" charset="2"/>
              <a:buNone/>
              <a:defRPr/>
            </a:lvl1pPr>
          </a:lstStyle>
          <a:p>
            <a:r>
              <a:rPr lang="en-US" smtClean="0"/>
              <a:t>Click to edit Master subtitle style</a:t>
            </a:r>
            <a:endParaRPr lang="en-US"/>
          </a:p>
        </p:txBody>
      </p:sp>
      <p:sp>
        <p:nvSpPr>
          <p:cNvPr id="7171" name="Rectangle 3"/>
          <p:cNvSpPr>
            <a:spLocks noGrp="1" noChangeArrowheads="1"/>
          </p:cNvSpPr>
          <p:nvPr>
            <p:ph type="ctrTitle" sz="quarter"/>
          </p:nvPr>
        </p:nvSpPr>
        <p:spPr>
          <a:xfrm>
            <a:off x="928688" y="1957388"/>
            <a:ext cx="7754937" cy="1454150"/>
          </a:xfrm>
        </p:spPr>
        <p:txBody>
          <a:bodyPr lIns="64264" tIns="32131" rIns="64264" bIns="32131"/>
          <a:lstStyle>
            <a:lvl1pPr algn="r">
              <a:defRPr sz="4000"/>
            </a:lvl1pPr>
          </a:lstStyle>
          <a:p>
            <a:r>
              <a:rPr lang="en-US" smtClean="0"/>
              <a:t>Click to edit Master title style</a:t>
            </a:r>
            <a:endParaRPr lang="en-US" dirty="0"/>
          </a:p>
        </p:txBody>
      </p:sp>
    </p:spTree>
  </p:cSld>
  <p:clrMapOvr>
    <a:masterClrMapping/>
  </p:clrMapOvr>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5613" y="1371600"/>
            <a:ext cx="4041775" cy="4343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hart Placeholder 3"/>
          <p:cNvSpPr>
            <a:spLocks noGrp="1"/>
          </p:cNvSpPr>
          <p:nvPr>
            <p:ph type="chart" sz="half" idx="2"/>
          </p:nvPr>
        </p:nvSpPr>
        <p:spPr>
          <a:xfrm>
            <a:off x="4649788" y="1371600"/>
            <a:ext cx="4043362" cy="4343400"/>
          </a:xfrm>
        </p:spPr>
        <p:txBody>
          <a:bodyPr/>
          <a:lstStyle/>
          <a:p>
            <a:pPr lvl="0"/>
            <a:endParaRPr lang="zh-CN" altLang="en-US" noProof="0"/>
          </a:p>
        </p:txBody>
      </p:sp>
      <p:sp>
        <p:nvSpPr>
          <p:cNvPr id="5" name="Footer Placeholder 11"/>
          <p:cNvSpPr>
            <a:spLocks noGrp="1"/>
          </p:cNvSpPr>
          <p:nvPr>
            <p:ph type="ftr" sz="quarter" idx="10"/>
          </p:nvPr>
        </p:nvSpPr>
        <p:spPr/>
        <p:txBody>
          <a:bodyPr/>
          <a:lstStyle>
            <a:lvl1pPr>
              <a:defRPr>
                <a:latin typeface="Times New Roman" pitchFamily="18" charset="0"/>
              </a:defRPr>
            </a:lvl1pPr>
          </a:lstStyle>
          <a:p>
            <a:pPr>
              <a:defRPr/>
            </a:pPr>
            <a:endParaRPr lang="zh-CN" altLang="zh-CN"/>
          </a:p>
        </p:txBody>
      </p:sp>
      <p:sp>
        <p:nvSpPr>
          <p:cNvPr id="6" name="Rectangle 6"/>
          <p:cNvSpPr>
            <a:spLocks noGrp="1" noChangeArrowheads="1"/>
          </p:cNvSpPr>
          <p:nvPr>
            <p:ph type="sldNum" sz="quarter" idx="11"/>
          </p:nvPr>
        </p:nvSpPr>
        <p:spPr/>
        <p:txBody>
          <a:bodyPr/>
          <a:lstStyle>
            <a:lvl1pPr>
              <a:defRPr>
                <a:latin typeface="Times New Roman" pitchFamily="18" charset="0"/>
              </a:defRPr>
            </a:lvl1pPr>
          </a:lstStyle>
          <a:p>
            <a:pPr>
              <a:defRPr/>
            </a:pPr>
            <a:fld id="{674E1A04-5892-4680-A155-CE0A8B024AD9}"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C11AF047-9EBF-4511-A7A7-6AD9968D6410}"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83157C8-F518-4246-A0BB-DF5A6064FD98}"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0242" name="Picture 2" descr="back self 1"/>
          <p:cNvPicPr>
            <a:picLocks noChangeAspect="1" noChangeArrowheads="1"/>
          </p:cNvPicPr>
          <p:nvPr/>
        </p:nvPicPr>
        <p:blipFill>
          <a:blip r:embed="rId15" cstate="print"/>
          <a:srcRect/>
          <a:stretch>
            <a:fillRect/>
          </a:stretch>
        </p:blipFill>
        <p:spPr bwMode="auto">
          <a:xfrm>
            <a:off x="0" y="0"/>
            <a:ext cx="9144000" cy="6018213"/>
          </a:xfrm>
          <a:prstGeom prst="rect">
            <a:avLst/>
          </a:prstGeom>
          <a:noFill/>
          <a:ln w="9525">
            <a:noFill/>
            <a:miter lim="800000"/>
            <a:headEnd/>
            <a:tailEnd/>
          </a:ln>
        </p:spPr>
      </p:pic>
      <p:sp>
        <p:nvSpPr>
          <p:cNvPr id="10243"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0261" name="Rectangle 5"/>
          <p:cNvSpPr>
            <a:spLocks noChangeArrowheads="1"/>
          </p:cNvSpPr>
          <p:nvPr/>
        </p:nvSpPr>
        <p:spPr bwMode="white">
          <a:xfrm>
            <a:off x="3175"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en-US" sz="1000" i="1">
              <a:solidFill>
                <a:schemeClr val="bg1"/>
              </a:solidFill>
              <a:cs typeface="+mn-cs"/>
            </a:endParaRPr>
          </a:p>
        </p:txBody>
      </p:sp>
      <p:pic>
        <p:nvPicPr>
          <p:cNvPr id="10246" name="Picture 7" descr="Intel_white"/>
          <p:cNvPicPr>
            <a:picLocks noChangeAspect="1" noChangeArrowheads="1"/>
          </p:cNvPicPr>
          <p:nvPr userDrawn="1"/>
        </p:nvPicPr>
        <p:blipFill>
          <a:blip r:embed="rId16" cstate="print"/>
          <a:srcRect/>
          <a:stretch>
            <a:fillRect/>
          </a:stretch>
        </p:blipFill>
        <p:spPr bwMode="auto">
          <a:xfrm>
            <a:off x="7889875" y="6169025"/>
            <a:ext cx="811213" cy="541338"/>
          </a:xfrm>
          <a:prstGeom prst="rect">
            <a:avLst/>
          </a:prstGeom>
          <a:noFill/>
          <a:ln w="9525">
            <a:noFill/>
            <a:miter lim="800000"/>
            <a:headEnd/>
            <a:tailEnd/>
          </a:ln>
        </p:spPr>
      </p:pic>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spcBef>
                <a:spcPct val="0"/>
              </a:spcBef>
              <a:buClrTx/>
              <a:buSzTx/>
              <a:buFontTx/>
              <a:buNone/>
              <a:defRPr sz="800">
                <a:solidFill>
                  <a:schemeClr val="bg1"/>
                </a:solidFill>
                <a:effectLst/>
                <a:cs typeface="+mn-cs"/>
              </a:defRPr>
            </a:lvl1pPr>
          </a:lstStyle>
          <a:p>
            <a:pPr>
              <a:defRPr/>
            </a:pPr>
            <a:fld id="{017E1440-D96A-4006-B6A8-F47DEA07ADB2}" type="slidenum">
              <a:rPr lang="en-US"/>
              <a:pPr>
                <a:defRPr/>
              </a:pPr>
              <a:t>‹#›</a:t>
            </a:fld>
            <a:endParaRPr lang="en-US" dirty="0"/>
          </a:p>
        </p:txBody>
      </p:sp>
      <p:sp>
        <p:nvSpPr>
          <p:cNvPr id="9"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0D040D-2DB4-458F-9A00-35F4C2B38591}" type="datetimeFigureOut">
              <a:rPr lang="en-US"/>
              <a:pPr>
                <a:defRPr/>
              </a:pPr>
              <a:t>12/27/2010</a:t>
            </a:fld>
            <a:endParaRPr lang="en-US"/>
          </a:p>
        </p:txBody>
      </p:sp>
    </p:spTree>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 id="2147485280" r:id="rId12"/>
    <p:sldLayoutId id="2147485344"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30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5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1266" name="Picture 2" descr="back self 1"/>
          <p:cNvPicPr>
            <a:picLocks noChangeAspect="1" noChangeArrowheads="1"/>
          </p:cNvPicPr>
          <p:nvPr/>
        </p:nvPicPr>
        <p:blipFill>
          <a:blip r:embed="rId13" cstate="print"/>
          <a:srcRect/>
          <a:stretch>
            <a:fillRect/>
          </a:stretch>
        </p:blipFill>
        <p:spPr bwMode="auto">
          <a:xfrm>
            <a:off x="0" y="0"/>
            <a:ext cx="9144000" cy="6018213"/>
          </a:xfrm>
          <a:prstGeom prst="rect">
            <a:avLst/>
          </a:prstGeom>
          <a:noFill/>
          <a:ln w="9525">
            <a:noFill/>
            <a:miter lim="800000"/>
            <a:headEnd/>
            <a:tailEnd/>
          </a:ln>
        </p:spPr>
      </p:pic>
      <p:sp>
        <p:nvSpPr>
          <p:cNvPr id="11267"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0261" name="Rectangle 5"/>
          <p:cNvSpPr>
            <a:spLocks noChangeArrowheads="1"/>
          </p:cNvSpPr>
          <p:nvPr/>
        </p:nvSpPr>
        <p:spPr bwMode="white">
          <a:xfrm>
            <a:off x="3175"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en-US" sz="1000" b="0" i="1">
              <a:solidFill>
                <a:srgbClr val="FFFFFF"/>
              </a:solidFill>
              <a:latin typeface="Verdana" pitchFamily="34" charset="0"/>
            </a:endParaRPr>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spcBef>
                <a:spcPct val="0"/>
              </a:spcBef>
              <a:buClrTx/>
              <a:buSzTx/>
              <a:buFontTx/>
              <a:buNone/>
              <a:defRPr sz="800" b="0">
                <a:solidFill>
                  <a:srgbClr val="FFFFFF"/>
                </a:solidFill>
                <a:effectLst/>
                <a:latin typeface="Verdana" pitchFamily="34" charset="0"/>
                <a:cs typeface="+mn-cs"/>
              </a:defRPr>
            </a:lvl1pPr>
          </a:lstStyle>
          <a:p>
            <a:pPr>
              <a:defRPr/>
            </a:pPr>
            <a:fld id="{91E8C066-4FB1-487A-BBE8-592C3CD71229}" type="slidenum">
              <a:rPr lang="en-US"/>
              <a:pPr>
                <a:defRPr/>
              </a:pPr>
              <a:t>‹#›</a:t>
            </a:fld>
            <a:endParaRPr lang="en-US"/>
          </a:p>
        </p:txBody>
      </p:sp>
      <p:pic>
        <p:nvPicPr>
          <p:cNvPr id="11271" name="Picture 7" descr="Intel_white"/>
          <p:cNvPicPr>
            <a:picLocks noChangeAspect="1" noChangeArrowheads="1"/>
          </p:cNvPicPr>
          <p:nvPr/>
        </p:nvPicPr>
        <p:blipFill>
          <a:blip r:embed="rId14" cstate="print"/>
          <a:srcRect/>
          <a:stretch>
            <a:fillRect/>
          </a:stretch>
        </p:blipFill>
        <p:spPr bwMode="auto">
          <a:xfrm>
            <a:off x="7889875" y="6169025"/>
            <a:ext cx="811213" cy="541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Lst>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28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4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sz="1600">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2290" name="Picture 2" descr="back self 1"/>
          <p:cNvPicPr>
            <a:picLocks noChangeAspect="1" noChangeArrowheads="1"/>
          </p:cNvPicPr>
          <p:nvPr/>
        </p:nvPicPr>
        <p:blipFill>
          <a:blip r:embed="rId15" cstate="print"/>
          <a:srcRect/>
          <a:stretch>
            <a:fillRect/>
          </a:stretch>
        </p:blipFill>
        <p:spPr bwMode="auto">
          <a:xfrm>
            <a:off x="0" y="0"/>
            <a:ext cx="9144000" cy="6018213"/>
          </a:xfrm>
          <a:prstGeom prst="rect">
            <a:avLst/>
          </a:prstGeom>
          <a:noFill/>
          <a:ln w="9525">
            <a:noFill/>
            <a:miter lim="800000"/>
            <a:headEnd/>
            <a:tailEnd/>
          </a:ln>
        </p:spPr>
      </p:pic>
      <p:sp>
        <p:nvSpPr>
          <p:cNvPr id="12291"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2292"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60261" name="Rectangle 5"/>
          <p:cNvSpPr>
            <a:spLocks noChangeArrowheads="1"/>
          </p:cNvSpPr>
          <p:nvPr/>
        </p:nvSpPr>
        <p:spPr bwMode="white">
          <a:xfrm>
            <a:off x="0"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zh-CN" altLang="en-US" sz="1000" i="1">
              <a:solidFill>
                <a:srgbClr val="FFFFFF"/>
              </a:solidFill>
              <a:latin typeface="Verdana" pitchFamily="34" charset="0"/>
              <a:ea typeface="宋体" pitchFamily="2" charset="-122"/>
            </a:endParaRPr>
          </a:p>
        </p:txBody>
      </p:sp>
      <p:pic>
        <p:nvPicPr>
          <p:cNvPr id="12294" name="Picture 7" descr="Intel_white"/>
          <p:cNvPicPr>
            <a:picLocks noChangeAspect="1" noChangeArrowheads="1"/>
          </p:cNvPicPr>
          <p:nvPr/>
        </p:nvPicPr>
        <p:blipFill>
          <a:blip r:embed="rId16" cstate="print"/>
          <a:srcRect/>
          <a:stretch>
            <a:fillRect/>
          </a:stretch>
        </p:blipFill>
        <p:spPr bwMode="auto">
          <a:xfrm>
            <a:off x="7889875" y="6169025"/>
            <a:ext cx="811213" cy="541338"/>
          </a:xfrm>
          <a:prstGeom prst="rect">
            <a:avLst/>
          </a:prstGeom>
          <a:noFill/>
          <a:ln w="9525">
            <a:noFill/>
            <a:miter lim="800000"/>
            <a:headEnd/>
            <a:tailEnd/>
          </a:ln>
        </p:spPr>
      </p:pic>
      <p:sp>
        <p:nvSpPr>
          <p:cNvPr id="12" name="Footer Placeholder 11"/>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FFFFFF"/>
                </a:solidFill>
                <a:latin typeface="Verdana" pitchFamily="34" charset="0"/>
                <a:ea typeface="宋体" pitchFamily="2" charset="-122"/>
              </a:defRPr>
            </a:lvl1pPr>
          </a:lstStyle>
          <a:p>
            <a:pPr>
              <a:defRPr/>
            </a:pPr>
            <a:endParaRPr lang="zh-CN" altLang="zh-CN"/>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defRPr sz="800">
                <a:solidFill>
                  <a:srgbClr val="FFFFFF"/>
                </a:solidFill>
                <a:latin typeface="Verdana" pitchFamily="34" charset="0"/>
                <a:ea typeface="宋体" pitchFamily="2" charset="-122"/>
              </a:defRPr>
            </a:lvl1pPr>
          </a:lstStyle>
          <a:p>
            <a:pPr>
              <a:defRPr/>
            </a:pPr>
            <a:fld id="{7261CBCA-3340-40E7-BF36-6245E87963C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30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5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3314" name="Picture 2" descr="back self 1"/>
          <p:cNvPicPr>
            <a:picLocks noChangeAspect="1" noChangeArrowheads="1"/>
          </p:cNvPicPr>
          <p:nvPr/>
        </p:nvPicPr>
        <p:blipFill>
          <a:blip r:embed="rId14" cstate="print"/>
          <a:srcRect/>
          <a:stretch>
            <a:fillRect/>
          </a:stretch>
        </p:blipFill>
        <p:spPr bwMode="auto">
          <a:xfrm>
            <a:off x="0" y="0"/>
            <a:ext cx="9144000" cy="6018213"/>
          </a:xfrm>
          <a:prstGeom prst="rect">
            <a:avLst/>
          </a:prstGeom>
          <a:noFill/>
          <a:ln w="9525">
            <a:noFill/>
            <a:miter lim="800000"/>
            <a:headEnd/>
            <a:tailEnd/>
          </a:ln>
        </p:spPr>
      </p:pic>
      <p:sp>
        <p:nvSpPr>
          <p:cNvPr id="13315"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3316"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60261" name="Rectangle 5"/>
          <p:cNvSpPr>
            <a:spLocks noChangeArrowheads="1"/>
          </p:cNvSpPr>
          <p:nvPr/>
        </p:nvSpPr>
        <p:spPr bwMode="white">
          <a:xfrm>
            <a:off x="0"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zh-CN" altLang="en-US" sz="1000" i="1">
              <a:solidFill>
                <a:srgbClr val="FFFFFF"/>
              </a:solidFill>
              <a:latin typeface="Verdana" pitchFamily="34" charset="0"/>
              <a:ea typeface="宋体" pitchFamily="2" charset="-122"/>
            </a:endParaRPr>
          </a:p>
        </p:txBody>
      </p:sp>
      <p:pic>
        <p:nvPicPr>
          <p:cNvPr id="13318" name="Picture 7" descr="Intel_white"/>
          <p:cNvPicPr>
            <a:picLocks noChangeAspect="1" noChangeArrowheads="1"/>
          </p:cNvPicPr>
          <p:nvPr/>
        </p:nvPicPr>
        <p:blipFill>
          <a:blip r:embed="rId15" cstate="print"/>
          <a:srcRect/>
          <a:stretch>
            <a:fillRect/>
          </a:stretch>
        </p:blipFill>
        <p:spPr bwMode="auto">
          <a:xfrm>
            <a:off x="7889875" y="6169025"/>
            <a:ext cx="811213" cy="541338"/>
          </a:xfrm>
          <a:prstGeom prst="rect">
            <a:avLst/>
          </a:prstGeom>
          <a:noFill/>
          <a:ln w="9525">
            <a:noFill/>
            <a:miter lim="800000"/>
            <a:headEnd/>
            <a:tailEnd/>
          </a:ln>
        </p:spPr>
      </p:pic>
      <p:sp>
        <p:nvSpPr>
          <p:cNvPr id="12" name="Footer Placeholder 11"/>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FFFFFF"/>
                </a:solidFill>
                <a:latin typeface="Verdana" pitchFamily="34" charset="0"/>
                <a:ea typeface="宋体" pitchFamily="2" charset="-122"/>
              </a:defRPr>
            </a:lvl1pPr>
          </a:lstStyle>
          <a:p>
            <a:pPr>
              <a:defRPr/>
            </a:pPr>
            <a:endParaRPr lang="zh-CN" altLang="zh-CN"/>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defRPr sz="800">
                <a:solidFill>
                  <a:srgbClr val="FFFFFF"/>
                </a:solidFill>
                <a:latin typeface="Verdana" pitchFamily="34" charset="0"/>
                <a:ea typeface="宋体" pitchFamily="2" charset="-122"/>
              </a:defRPr>
            </a:lvl1pPr>
          </a:lstStyle>
          <a:p>
            <a:pPr>
              <a:defRPr/>
            </a:pPr>
            <a:fld id="{AFCE1613-2340-44C6-8050-13F40979C19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30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5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4338" name="Picture 2" descr="back self 1"/>
          <p:cNvPicPr>
            <a:picLocks noChangeAspect="1" noChangeArrowheads="1"/>
          </p:cNvPicPr>
          <p:nvPr/>
        </p:nvPicPr>
        <p:blipFill>
          <a:blip r:embed="rId14" cstate="print"/>
          <a:srcRect/>
          <a:stretch>
            <a:fillRect/>
          </a:stretch>
        </p:blipFill>
        <p:spPr bwMode="auto">
          <a:xfrm>
            <a:off x="0" y="0"/>
            <a:ext cx="9144000" cy="6018213"/>
          </a:xfrm>
          <a:prstGeom prst="rect">
            <a:avLst/>
          </a:prstGeom>
          <a:noFill/>
          <a:ln w="9525">
            <a:noFill/>
            <a:miter lim="800000"/>
            <a:headEnd/>
            <a:tailEnd/>
          </a:ln>
        </p:spPr>
      </p:pic>
      <p:sp>
        <p:nvSpPr>
          <p:cNvPr id="14339"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4340"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60261" name="Rectangle 5"/>
          <p:cNvSpPr>
            <a:spLocks noChangeArrowheads="1"/>
          </p:cNvSpPr>
          <p:nvPr/>
        </p:nvSpPr>
        <p:spPr bwMode="white">
          <a:xfrm>
            <a:off x="0"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zh-CN" altLang="en-US" sz="1000" i="1">
              <a:solidFill>
                <a:srgbClr val="FFFFFF"/>
              </a:solidFill>
              <a:latin typeface="Verdana" pitchFamily="34" charset="0"/>
              <a:ea typeface="宋体" pitchFamily="2" charset="-122"/>
            </a:endParaRPr>
          </a:p>
        </p:txBody>
      </p:sp>
      <p:pic>
        <p:nvPicPr>
          <p:cNvPr id="14342" name="Picture 7" descr="Intel_white"/>
          <p:cNvPicPr>
            <a:picLocks noChangeAspect="1" noChangeArrowheads="1"/>
          </p:cNvPicPr>
          <p:nvPr/>
        </p:nvPicPr>
        <p:blipFill>
          <a:blip r:embed="rId15" cstate="print"/>
          <a:srcRect/>
          <a:stretch>
            <a:fillRect/>
          </a:stretch>
        </p:blipFill>
        <p:spPr bwMode="auto">
          <a:xfrm>
            <a:off x="7889875" y="6169025"/>
            <a:ext cx="811213" cy="541338"/>
          </a:xfrm>
          <a:prstGeom prst="rect">
            <a:avLst/>
          </a:prstGeom>
          <a:noFill/>
          <a:ln w="9525">
            <a:noFill/>
            <a:miter lim="800000"/>
            <a:headEnd/>
            <a:tailEnd/>
          </a:ln>
        </p:spPr>
      </p:pic>
      <p:sp>
        <p:nvSpPr>
          <p:cNvPr id="12" name="Footer Placeholder 11"/>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FFFFFF"/>
                </a:solidFill>
                <a:latin typeface="Verdana" pitchFamily="34" charset="0"/>
                <a:ea typeface="宋体" pitchFamily="2" charset="-122"/>
              </a:defRPr>
            </a:lvl1pPr>
          </a:lstStyle>
          <a:p>
            <a:pPr>
              <a:defRPr/>
            </a:pPr>
            <a:endParaRPr lang="zh-CN" altLang="zh-CN"/>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defRPr sz="800">
                <a:solidFill>
                  <a:srgbClr val="FFFFFF"/>
                </a:solidFill>
                <a:latin typeface="Verdana" pitchFamily="34" charset="0"/>
                <a:ea typeface="宋体" pitchFamily="2" charset="-122"/>
              </a:defRPr>
            </a:lvl1pPr>
          </a:lstStyle>
          <a:p>
            <a:pPr>
              <a:defRPr/>
            </a:pPr>
            <a:fld id="{99B1C371-AA7C-427A-9F34-A3359021005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30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5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15362" name="Picture 2" descr="back self 1"/>
          <p:cNvPicPr>
            <a:picLocks noChangeAspect="1" noChangeArrowheads="1"/>
          </p:cNvPicPr>
          <p:nvPr/>
        </p:nvPicPr>
        <p:blipFill>
          <a:blip r:embed="rId15" cstate="print"/>
          <a:srcRect/>
          <a:stretch>
            <a:fillRect/>
          </a:stretch>
        </p:blipFill>
        <p:spPr bwMode="auto">
          <a:xfrm>
            <a:off x="0" y="0"/>
            <a:ext cx="9144000" cy="6018213"/>
          </a:xfrm>
          <a:prstGeom prst="rect">
            <a:avLst/>
          </a:prstGeom>
          <a:noFill/>
          <a:ln w="9525">
            <a:noFill/>
            <a:miter lim="800000"/>
            <a:headEnd/>
            <a:tailEnd/>
          </a:ln>
        </p:spPr>
      </p:pic>
      <p:sp>
        <p:nvSpPr>
          <p:cNvPr id="15363" name="Rectangle 3"/>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5364" name="Rectangle 4"/>
          <p:cNvSpPr>
            <a:spLocks noGrp="1" noChangeArrowheads="1"/>
          </p:cNvSpPr>
          <p:nvPr>
            <p:ph type="body" idx="1"/>
          </p:nvPr>
        </p:nvSpPr>
        <p:spPr bwMode="auto">
          <a:xfrm>
            <a:off x="455613" y="1201738"/>
            <a:ext cx="8237537" cy="330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60261" name="Rectangle 5"/>
          <p:cNvSpPr>
            <a:spLocks noChangeArrowheads="1"/>
          </p:cNvSpPr>
          <p:nvPr/>
        </p:nvSpPr>
        <p:spPr bwMode="white">
          <a:xfrm>
            <a:off x="0" y="6029325"/>
            <a:ext cx="9140825" cy="828675"/>
          </a:xfrm>
          <a:prstGeom prst="rect">
            <a:avLst/>
          </a:prstGeom>
          <a:solidFill>
            <a:srgbClr val="0860A8"/>
          </a:solidFill>
          <a:ln w="9525">
            <a:noFill/>
            <a:miter lim="800000"/>
            <a:headEnd/>
            <a:tailEnd/>
          </a:ln>
          <a:effectLst/>
        </p:spPr>
        <p:txBody>
          <a:bodyPr wrap="none" anchor="ctr"/>
          <a:lstStyle/>
          <a:p>
            <a:pPr indent="114300" algn="ctr" eaLnBrk="0" hangingPunct="0">
              <a:lnSpc>
                <a:spcPct val="80000"/>
              </a:lnSpc>
              <a:defRPr/>
            </a:pPr>
            <a:endParaRPr lang="zh-CN" altLang="en-US" sz="1000" i="1">
              <a:solidFill>
                <a:srgbClr val="FFFFFF"/>
              </a:solidFill>
              <a:latin typeface="Verdana" pitchFamily="34" charset="0"/>
              <a:ea typeface="宋体" pitchFamily="2" charset="-122"/>
            </a:endParaRPr>
          </a:p>
        </p:txBody>
      </p:sp>
      <p:pic>
        <p:nvPicPr>
          <p:cNvPr id="15366" name="Picture 7" descr="Intel_white"/>
          <p:cNvPicPr>
            <a:picLocks noChangeAspect="1" noChangeArrowheads="1"/>
          </p:cNvPicPr>
          <p:nvPr/>
        </p:nvPicPr>
        <p:blipFill>
          <a:blip r:embed="rId16" cstate="print"/>
          <a:srcRect/>
          <a:stretch>
            <a:fillRect/>
          </a:stretch>
        </p:blipFill>
        <p:spPr bwMode="auto">
          <a:xfrm>
            <a:off x="7889875" y="6169025"/>
            <a:ext cx="811213" cy="541338"/>
          </a:xfrm>
          <a:prstGeom prst="rect">
            <a:avLst/>
          </a:prstGeom>
          <a:noFill/>
          <a:ln w="9525">
            <a:noFill/>
            <a:miter lim="800000"/>
            <a:headEnd/>
            <a:tailEnd/>
          </a:ln>
        </p:spPr>
      </p:pic>
      <p:sp>
        <p:nvSpPr>
          <p:cNvPr id="12" name="Footer Placeholder 11"/>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FFFFFF"/>
                </a:solidFill>
                <a:latin typeface="Verdana" pitchFamily="34" charset="0"/>
                <a:ea typeface="宋体" pitchFamily="2" charset="-122"/>
              </a:defRPr>
            </a:lvl1pPr>
          </a:lstStyle>
          <a:p>
            <a:pPr>
              <a:defRPr/>
            </a:pPr>
            <a:endParaRPr lang="zh-CN" altLang="zh-CN"/>
          </a:p>
        </p:txBody>
      </p:sp>
      <p:sp>
        <p:nvSpPr>
          <p:cNvPr id="1760262" name="Rectangle 6"/>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80000"/>
              </a:lnSpc>
              <a:defRPr sz="800">
                <a:solidFill>
                  <a:srgbClr val="FFFFFF"/>
                </a:solidFill>
                <a:latin typeface="Verdana" pitchFamily="34" charset="0"/>
                <a:ea typeface="宋体" pitchFamily="2" charset="-122"/>
              </a:defRPr>
            </a:lvl1pPr>
          </a:lstStyle>
          <a:p>
            <a:pPr>
              <a:defRPr/>
            </a:pPr>
            <a:fld id="{E14E6C3A-7416-495F-A1F5-935D774AE1A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 id="2147485343" r:id="rId1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225425" indent="-225425" algn="l" rtl="0" eaLnBrk="0" fontAlgn="base" hangingPunct="0">
        <a:spcBef>
          <a:spcPct val="20000"/>
        </a:spcBef>
        <a:spcAft>
          <a:spcPct val="0"/>
        </a:spcAft>
        <a:buChar char="•"/>
        <a:defRPr sz="3000">
          <a:solidFill>
            <a:srgbClr val="333333"/>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500">
          <a:solidFill>
            <a:srgbClr val="333333"/>
          </a:solidFill>
          <a:latin typeface="+mn-lt"/>
        </a:defRPr>
      </a:lvl2pPr>
      <a:lvl3pPr marL="914400" indent="-223838" algn="l" rtl="0" eaLnBrk="0" fontAlgn="base" hangingPunct="0">
        <a:spcBef>
          <a:spcPct val="20000"/>
        </a:spcBef>
        <a:spcAft>
          <a:spcPct val="0"/>
        </a:spcAft>
        <a:buSzPct val="80000"/>
        <a:buFont typeface="Verdana" pitchFamily="34" charset="0"/>
        <a:buChar char="&gt;"/>
        <a:defRPr sz="2000">
          <a:solidFill>
            <a:srgbClr val="333333"/>
          </a:solidFill>
          <a:latin typeface="+mn-lt"/>
        </a:defRPr>
      </a:lvl3pPr>
      <a:lvl4pPr marL="1196975" indent="-168275" algn="l" rtl="0" eaLnBrk="0" fontAlgn="base" hangingPunct="0">
        <a:spcBef>
          <a:spcPct val="20000"/>
        </a:spcBef>
        <a:spcAft>
          <a:spcPct val="0"/>
        </a:spcAft>
        <a:buFont typeface="Times" pitchFamily="18" charset="0"/>
        <a:buChar char="•"/>
        <a:defRPr>
          <a:solidFill>
            <a:srgbClr val="333333"/>
          </a:solidFill>
          <a:latin typeface="+mn-lt"/>
        </a:defRPr>
      </a:lvl4pPr>
      <a:lvl5pPr marL="1546225" indent="-234950" algn="l" rtl="0" eaLnBrk="0" fontAlgn="base" hangingPunct="0">
        <a:spcBef>
          <a:spcPct val="20000"/>
        </a:spcBef>
        <a:spcAft>
          <a:spcPct val="0"/>
        </a:spcAft>
        <a:buFont typeface="Wingdings" pitchFamily="2" charset="2"/>
        <a:buChar char="ü"/>
        <a:defRPr>
          <a:solidFill>
            <a:srgbClr val="333333"/>
          </a:solidFill>
          <a:latin typeface="+mn-lt"/>
        </a:defRPr>
      </a:lvl5pPr>
      <a:lvl6pPr marL="2003425" indent="-234950" algn="l" rtl="0" eaLnBrk="1" fontAlgn="base" hangingPunct="1">
        <a:spcBef>
          <a:spcPct val="20000"/>
        </a:spcBef>
        <a:spcAft>
          <a:spcPct val="0"/>
        </a:spcAft>
        <a:buFont typeface="Wingdings" pitchFamily="2" charset="2"/>
        <a:buChar char="ü"/>
        <a:defRPr sz="1400">
          <a:solidFill>
            <a:srgbClr val="333333"/>
          </a:solidFill>
          <a:latin typeface="+mn-lt"/>
        </a:defRPr>
      </a:lvl6pPr>
      <a:lvl7pPr marL="2460625" indent="-234950" algn="l" rtl="0" eaLnBrk="1" fontAlgn="base" hangingPunct="1">
        <a:spcBef>
          <a:spcPct val="20000"/>
        </a:spcBef>
        <a:spcAft>
          <a:spcPct val="0"/>
        </a:spcAft>
        <a:buFont typeface="Wingdings" pitchFamily="2" charset="2"/>
        <a:buChar char="ü"/>
        <a:defRPr sz="1400">
          <a:solidFill>
            <a:srgbClr val="333333"/>
          </a:solidFill>
          <a:latin typeface="+mn-lt"/>
        </a:defRPr>
      </a:lvl7pPr>
      <a:lvl8pPr marL="2917825" indent="-234950" algn="l" rtl="0" eaLnBrk="1" fontAlgn="base" hangingPunct="1">
        <a:spcBef>
          <a:spcPct val="20000"/>
        </a:spcBef>
        <a:spcAft>
          <a:spcPct val="0"/>
        </a:spcAft>
        <a:buFont typeface="Wingdings" pitchFamily="2" charset="2"/>
        <a:buChar char="ü"/>
        <a:defRPr sz="1400">
          <a:solidFill>
            <a:srgbClr val="333333"/>
          </a:solidFill>
          <a:latin typeface="+mn-lt"/>
        </a:defRPr>
      </a:lvl8pPr>
      <a:lvl9pPr marL="3375025" indent="-234950" algn="l" rtl="0" eaLnBrk="1" fontAlgn="base" hangingPunct="1">
        <a:spcBef>
          <a:spcPct val="20000"/>
        </a:spcBef>
        <a:spcAft>
          <a:spcPct val="0"/>
        </a:spcAft>
        <a:buFont typeface="Wingdings" pitchFamily="2" charset="2"/>
        <a:buChar char="ü"/>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54.xml"/><Relationship Id="rId7" Type="http://schemas.openxmlformats.org/officeDocument/2006/relationships/hyperlink" Target="../../../../Local%20Settings/Temp/scc_myo.wmv"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7.png"/><Relationship Id="rId5" Type="http://schemas.openxmlformats.org/officeDocument/2006/relationships/hyperlink" Target="../../../../Local%20Settings/Temp/scc_myo_bullet.avi" TargetMode="External"/><Relationship Id="rId4" Type="http://schemas.openxmlformats.org/officeDocument/2006/relationships/image" Target="../media/image66.jpeg"/><Relationship Id="rId9" Type="http://schemas.openxmlformats.org/officeDocument/2006/relationships/oleObject" Target="../embeddings/oleObject6.bin"/></Relationships>
</file>

<file path=ppt/slides/_rels/slide1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communities.intel.com/community/mar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ubtitle 1"/>
          <p:cNvSpPr>
            <a:spLocks noGrp="1"/>
          </p:cNvSpPr>
          <p:nvPr>
            <p:ph type="subTitle" sz="quarter" idx="1"/>
          </p:nvPr>
        </p:nvSpPr>
        <p:spPr>
          <a:xfrm>
            <a:off x="1160463" y="2936875"/>
            <a:ext cx="7754937" cy="1516063"/>
          </a:xfrm>
        </p:spPr>
        <p:txBody>
          <a:bodyPr/>
          <a:lstStyle/>
          <a:p>
            <a:pPr eaLnBrk="1" hangingPunct="1">
              <a:buFont typeface="Wingdings" pitchFamily="2" charset="2"/>
              <a:buNone/>
            </a:pPr>
            <a:r>
              <a:rPr lang="en-US" sz="2000" b="1" dirty="0" smtClean="0"/>
              <a:t>Jim Held</a:t>
            </a:r>
          </a:p>
          <a:p>
            <a:pPr eaLnBrk="1" hangingPunct="1">
              <a:buFont typeface="Wingdings" pitchFamily="2" charset="2"/>
              <a:buNone/>
            </a:pPr>
            <a:r>
              <a:rPr lang="en-US" sz="2000" i="1" dirty="0" smtClean="0"/>
              <a:t>Intel Fellow &amp; Director </a:t>
            </a:r>
            <a:br>
              <a:rPr lang="en-US" sz="2000" i="1" dirty="0" smtClean="0"/>
            </a:br>
            <a:r>
              <a:rPr lang="en-US" sz="2000" i="1" dirty="0" smtClean="0"/>
              <a:t>Tera-scale Computing Research</a:t>
            </a:r>
          </a:p>
        </p:txBody>
      </p:sp>
      <p:sp>
        <p:nvSpPr>
          <p:cNvPr id="93187" name="Title 2"/>
          <p:cNvSpPr>
            <a:spLocks noGrp="1"/>
          </p:cNvSpPr>
          <p:nvPr>
            <p:ph type="ctrTitle" sz="quarter"/>
          </p:nvPr>
        </p:nvSpPr>
        <p:spPr>
          <a:xfrm>
            <a:off x="333375" y="1127125"/>
            <a:ext cx="8477250" cy="1454150"/>
          </a:xfrm>
        </p:spPr>
        <p:txBody>
          <a:bodyPr/>
          <a:lstStyle/>
          <a:p>
            <a:pPr eaLnBrk="1" hangingPunct="1"/>
            <a:r>
              <a:rPr lang="en-US" sz="4400" smtClean="0">
                <a:latin typeface="Neo Sans Intel" pitchFamily="34" charset="0"/>
              </a:rPr>
              <a:t>“Single-chip Cloud Computer”</a:t>
            </a:r>
            <a:br>
              <a:rPr lang="en-US" sz="4400" smtClean="0">
                <a:latin typeface="Neo Sans Intel" pitchFamily="34" charset="0"/>
              </a:rPr>
            </a:br>
            <a:r>
              <a:rPr lang="en-US" sz="2800" smtClean="0">
                <a:latin typeface="Neo Sans Intel" pitchFamily="34" charset="0"/>
              </a:rPr>
              <a:t>An experimental many-core processor from Intel Labs</a:t>
            </a:r>
            <a:endParaRPr lang="en-US" sz="4800" smtClean="0">
              <a:latin typeface="Neo Sans Intel" pitchFamily="34" charset="0"/>
            </a:endParaRPr>
          </a:p>
        </p:txBody>
      </p:sp>
      <p:pic>
        <p:nvPicPr>
          <p:cNvPr id="3074"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45989" y="2928552"/>
            <a:ext cx="3855307" cy="2570205"/>
          </a:xfrm>
          <a:prstGeom prst="roundRect">
            <a:avLst/>
          </a:prstGeom>
          <a:ln>
            <a:noFill/>
          </a:ln>
          <a:effectLst>
            <a:softEdge rad="112500"/>
          </a:effectLst>
        </p:spPr>
      </p:pic>
      <p:sp>
        <p:nvSpPr>
          <p:cNvPr id="7" name="TextBox 6"/>
          <p:cNvSpPr txBox="1"/>
          <p:nvPr/>
        </p:nvSpPr>
        <p:spPr>
          <a:xfrm>
            <a:off x="401638" y="6075363"/>
            <a:ext cx="5426075" cy="584200"/>
          </a:xfrm>
          <a:prstGeom prst="rect">
            <a:avLst/>
          </a:prstGeom>
          <a:noFill/>
        </p:spPr>
        <p:txBody>
          <a:bodyPr>
            <a:spAutoFit/>
          </a:bodyPr>
          <a:lstStyle/>
          <a:p>
            <a:pPr>
              <a:defRPr/>
            </a:pPr>
            <a:r>
              <a:rPr lang="en-US" sz="1600" b="0" dirty="0">
                <a:solidFill>
                  <a:schemeClr val="bg1"/>
                </a:solidFill>
                <a:latin typeface="+mj-lt"/>
              </a:rPr>
              <a:t>Intel Labs Single-chip Cloud Computer Symposium </a:t>
            </a:r>
          </a:p>
          <a:p>
            <a:pPr>
              <a:defRPr/>
            </a:pPr>
            <a:r>
              <a:rPr lang="en-US" sz="1600" b="0" dirty="0" smtClean="0">
                <a:solidFill>
                  <a:schemeClr val="bg1"/>
                </a:solidFill>
                <a:latin typeface="+mj-lt"/>
              </a:rPr>
              <a:t>December, </a:t>
            </a:r>
            <a:r>
              <a:rPr lang="en-US" sz="1600" b="0" dirty="0">
                <a:solidFill>
                  <a:schemeClr val="bg1"/>
                </a:solidFill>
                <a:latin typeface="+mj-lt"/>
              </a:rPr>
              <a:t>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1371600" y="1339850"/>
            <a:ext cx="6015789" cy="4038266"/>
          </a:xfrm>
          <a:prstGeom prst="rtTriangle">
            <a:avLst/>
          </a:prstGeom>
          <a:gradFill>
            <a:gsLst>
              <a:gs pos="7100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306179" name="AutoShape 3"/>
          <p:cNvSpPr>
            <a:spLocks noChangeArrowheads="1"/>
          </p:cNvSpPr>
          <p:nvPr/>
        </p:nvSpPr>
        <p:spPr bwMode="auto">
          <a:xfrm>
            <a:off x="1376363" y="2557462"/>
            <a:ext cx="4194258" cy="2820653"/>
          </a:xfrm>
          <a:prstGeom prst="rtTriangle">
            <a:avLst/>
          </a:prstGeom>
          <a:gradFill rotWithShape="1">
            <a:gsLst>
              <a:gs pos="56000">
                <a:schemeClr val="hlink"/>
              </a:gs>
              <a:gs pos="100000">
                <a:schemeClr val="hlink">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306180" name="AutoShape 4"/>
          <p:cNvSpPr>
            <a:spLocks noChangeArrowheads="1"/>
          </p:cNvSpPr>
          <p:nvPr/>
        </p:nvSpPr>
        <p:spPr bwMode="auto">
          <a:xfrm>
            <a:off x="1379538" y="3622675"/>
            <a:ext cx="2652712" cy="1738313"/>
          </a:xfrm>
          <a:prstGeom prst="rtTriangle">
            <a:avLst/>
          </a:prstGeom>
          <a:gradFill rotWithShape="1">
            <a:gsLst>
              <a:gs pos="32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eaLnBrk="1" hangingPunct="1"/>
            <a:endParaRPr lang="en-US" sz="2000">
              <a:latin typeface="Arial" pitchFamily="34" charset="0"/>
            </a:endParaRPr>
          </a:p>
        </p:txBody>
      </p:sp>
      <p:sp>
        <p:nvSpPr>
          <p:cNvPr id="306182" name="Rectangle 6"/>
          <p:cNvSpPr>
            <a:spLocks noGrp="1" noChangeArrowheads="1"/>
          </p:cNvSpPr>
          <p:nvPr>
            <p:ph type="title"/>
          </p:nvPr>
        </p:nvSpPr>
        <p:spPr>
          <a:xfrm>
            <a:off x="365125" y="-176213"/>
            <a:ext cx="8410575" cy="1143001"/>
          </a:xfrm>
          <a:noFill/>
          <a:ln/>
        </p:spPr>
        <p:txBody>
          <a:bodyPr lIns="92063" tIns="46032" rIns="92063" bIns="46032" anchor="ctr"/>
          <a:lstStyle/>
          <a:p>
            <a:r>
              <a:rPr lang="en-US" dirty="0"/>
              <a:t>What is Tera-scale?</a:t>
            </a:r>
          </a:p>
        </p:txBody>
      </p:sp>
      <p:sp>
        <p:nvSpPr>
          <p:cNvPr id="306183" name="AutoShape 7"/>
          <p:cNvSpPr>
            <a:spLocks noChangeArrowheads="1"/>
          </p:cNvSpPr>
          <p:nvPr/>
        </p:nvSpPr>
        <p:spPr bwMode="auto">
          <a:xfrm>
            <a:off x="0" y="482600"/>
            <a:ext cx="9144000" cy="609600"/>
          </a:xfrm>
          <a:prstGeom prst="roundRect">
            <a:avLst>
              <a:gd name="adj" fmla="val 16667"/>
            </a:avLst>
          </a:prstGeom>
          <a:noFill/>
          <a:ln w="9525">
            <a:noFill/>
            <a:round/>
            <a:headEnd/>
            <a:tailEnd/>
          </a:ln>
          <a:effectLst>
            <a:prstShdw prst="shdw17" dist="17961" dir="2700000">
              <a:schemeClr val="folHlink">
                <a:gamma/>
                <a:shade val="60000"/>
                <a:invGamma/>
              </a:schemeClr>
            </a:prstShdw>
          </a:effectLst>
        </p:spPr>
        <p:txBody>
          <a:bodyPr anchor="ctr"/>
          <a:lstStyle/>
          <a:p>
            <a:pPr eaLnBrk="1" hangingPunct="1"/>
            <a:r>
              <a:rPr lang="en-US" sz="2000" dirty="0"/>
              <a:t>TIPs of compute power operating on Tera-bytes of data</a:t>
            </a:r>
          </a:p>
        </p:txBody>
      </p:sp>
      <p:sp>
        <p:nvSpPr>
          <p:cNvPr id="306184" name="Text Box 8"/>
          <p:cNvSpPr txBox="1">
            <a:spLocks noChangeArrowheads="1"/>
          </p:cNvSpPr>
          <p:nvPr/>
        </p:nvSpPr>
        <p:spPr bwMode="auto">
          <a:xfrm>
            <a:off x="5903913" y="5483225"/>
            <a:ext cx="1002781"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Terabytes</a:t>
            </a:r>
          </a:p>
        </p:txBody>
      </p:sp>
      <p:sp>
        <p:nvSpPr>
          <p:cNvPr id="306185" name="Text Box 9"/>
          <p:cNvSpPr txBox="1">
            <a:spLocks noChangeArrowheads="1"/>
          </p:cNvSpPr>
          <p:nvPr/>
        </p:nvSpPr>
        <p:spPr bwMode="auto">
          <a:xfrm>
            <a:off x="723900" y="1852613"/>
            <a:ext cx="490911"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TIPS</a:t>
            </a:r>
          </a:p>
        </p:txBody>
      </p:sp>
      <p:sp>
        <p:nvSpPr>
          <p:cNvPr id="306186" name="Text Box 10"/>
          <p:cNvSpPr txBox="1">
            <a:spLocks noChangeArrowheads="1"/>
          </p:cNvSpPr>
          <p:nvPr/>
        </p:nvSpPr>
        <p:spPr bwMode="auto">
          <a:xfrm>
            <a:off x="4308475" y="5483225"/>
            <a:ext cx="991048"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Gigabytes</a:t>
            </a:r>
          </a:p>
        </p:txBody>
      </p:sp>
      <p:sp>
        <p:nvSpPr>
          <p:cNvPr id="306187" name="Text Box 11"/>
          <p:cNvSpPr txBox="1">
            <a:spLocks noChangeArrowheads="1"/>
          </p:cNvSpPr>
          <p:nvPr/>
        </p:nvSpPr>
        <p:spPr bwMode="auto">
          <a:xfrm>
            <a:off x="720725" y="4025900"/>
            <a:ext cx="524573"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MIPS</a:t>
            </a:r>
          </a:p>
        </p:txBody>
      </p:sp>
      <p:sp>
        <p:nvSpPr>
          <p:cNvPr id="306188" name="Text Box 12"/>
          <p:cNvSpPr txBox="1">
            <a:spLocks noChangeArrowheads="1"/>
          </p:cNvSpPr>
          <p:nvPr/>
        </p:nvSpPr>
        <p:spPr bwMode="auto">
          <a:xfrm>
            <a:off x="2722563" y="5483225"/>
            <a:ext cx="1088830"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Megabytes</a:t>
            </a:r>
          </a:p>
        </p:txBody>
      </p:sp>
      <p:sp>
        <p:nvSpPr>
          <p:cNvPr id="306189" name="Text Box 13"/>
          <p:cNvSpPr txBox="1">
            <a:spLocks noChangeArrowheads="1"/>
          </p:cNvSpPr>
          <p:nvPr/>
        </p:nvSpPr>
        <p:spPr bwMode="auto">
          <a:xfrm>
            <a:off x="690563" y="2919413"/>
            <a:ext cx="494117"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GIPS</a:t>
            </a:r>
          </a:p>
        </p:txBody>
      </p:sp>
      <p:sp>
        <p:nvSpPr>
          <p:cNvPr id="306190" name="Text Box 14"/>
          <p:cNvSpPr txBox="1">
            <a:spLocks noChangeArrowheads="1"/>
          </p:cNvSpPr>
          <p:nvPr/>
        </p:nvSpPr>
        <p:spPr bwMode="auto">
          <a:xfrm rot="-5400000">
            <a:off x="-322967" y="3264731"/>
            <a:ext cx="1471436" cy="284087"/>
          </a:xfrm>
          <a:prstGeom prst="rect">
            <a:avLst/>
          </a:prstGeom>
          <a:noFill/>
          <a:ln w="9525">
            <a:noFill/>
            <a:miter lim="800000"/>
            <a:headEnd/>
            <a:tailEnd/>
          </a:ln>
          <a:effectLst/>
        </p:spPr>
        <p:txBody>
          <a:bodyPr wrap="none" lIns="37500" tIns="18750" rIns="37500" bIns="18750">
            <a:spAutoFit/>
          </a:bodyPr>
          <a:lstStyle/>
          <a:p>
            <a:pPr algn="l" eaLnBrk="1" hangingPunct="1"/>
            <a:r>
              <a:rPr lang="en-US" dirty="0">
                <a:latin typeface="Neo Sans Intel" pitchFamily="34" charset="0"/>
              </a:rPr>
              <a:t>Performance</a:t>
            </a:r>
          </a:p>
        </p:txBody>
      </p:sp>
      <p:sp>
        <p:nvSpPr>
          <p:cNvPr id="306191" name="Text Box 15"/>
          <p:cNvSpPr txBox="1">
            <a:spLocks noChangeArrowheads="1"/>
          </p:cNvSpPr>
          <p:nvPr/>
        </p:nvSpPr>
        <p:spPr bwMode="auto">
          <a:xfrm>
            <a:off x="3671888" y="5786438"/>
            <a:ext cx="1424500" cy="284087"/>
          </a:xfrm>
          <a:prstGeom prst="rect">
            <a:avLst/>
          </a:prstGeom>
          <a:noFill/>
          <a:ln w="9525">
            <a:noFill/>
            <a:miter lim="800000"/>
            <a:headEnd/>
            <a:tailEnd/>
          </a:ln>
          <a:effectLst/>
        </p:spPr>
        <p:txBody>
          <a:bodyPr wrap="none" lIns="37500" tIns="18750" rIns="37500" bIns="18750">
            <a:spAutoFit/>
          </a:bodyPr>
          <a:lstStyle/>
          <a:p>
            <a:pPr algn="l" eaLnBrk="1" hangingPunct="1"/>
            <a:r>
              <a:rPr lang="en-US">
                <a:latin typeface="Neo Sans Intel" pitchFamily="34" charset="0"/>
              </a:rPr>
              <a:t>Dataset Size</a:t>
            </a:r>
          </a:p>
        </p:txBody>
      </p:sp>
      <p:pic>
        <p:nvPicPr>
          <p:cNvPr id="306192" name="Picture 16" descr="kilo"/>
          <p:cNvPicPr>
            <a:picLocks noChangeAspect="1" noChangeArrowheads="1"/>
          </p:cNvPicPr>
          <p:nvPr/>
        </p:nvPicPr>
        <p:blipFill>
          <a:blip r:embed="rId3" cstate="print"/>
          <a:srcRect/>
          <a:stretch>
            <a:fillRect/>
          </a:stretch>
        </p:blipFill>
        <p:spPr bwMode="auto">
          <a:xfrm>
            <a:off x="1377950" y="4489450"/>
            <a:ext cx="1382713" cy="917575"/>
          </a:xfrm>
          <a:prstGeom prst="rect">
            <a:avLst/>
          </a:prstGeom>
          <a:noFill/>
        </p:spPr>
      </p:pic>
      <p:sp>
        <p:nvSpPr>
          <p:cNvPr id="306193" name="Text Box 17"/>
          <p:cNvSpPr txBox="1">
            <a:spLocks noChangeArrowheads="1"/>
          </p:cNvSpPr>
          <p:nvPr/>
        </p:nvSpPr>
        <p:spPr bwMode="auto">
          <a:xfrm>
            <a:off x="1439863" y="5483225"/>
            <a:ext cx="928530"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Kilobytes</a:t>
            </a:r>
          </a:p>
        </p:txBody>
      </p:sp>
      <p:sp>
        <p:nvSpPr>
          <p:cNvPr id="306194" name="Text Box 18"/>
          <p:cNvSpPr txBox="1">
            <a:spLocks noChangeArrowheads="1"/>
          </p:cNvSpPr>
          <p:nvPr/>
        </p:nvSpPr>
        <p:spPr bwMode="auto">
          <a:xfrm>
            <a:off x="722313" y="4845050"/>
            <a:ext cx="492513" cy="247154"/>
          </a:xfrm>
          <a:prstGeom prst="rect">
            <a:avLst/>
          </a:prstGeom>
          <a:noFill/>
          <a:ln w="9525">
            <a:noFill/>
            <a:miter lim="800000"/>
            <a:headEnd/>
            <a:tailEnd/>
          </a:ln>
          <a:effectLst/>
        </p:spPr>
        <p:txBody>
          <a:bodyPr wrap="none" lIns="37500" tIns="18750" rIns="37500" bIns="18750">
            <a:spAutoFit/>
          </a:bodyPr>
          <a:lstStyle/>
          <a:p>
            <a:pPr algn="l" eaLnBrk="1" hangingPunct="1"/>
            <a:r>
              <a:rPr lang="en-US" sz="1700">
                <a:latin typeface="Neo Sans Intel" pitchFamily="34" charset="0"/>
              </a:rPr>
              <a:t>KIPS</a:t>
            </a:r>
          </a:p>
        </p:txBody>
      </p:sp>
      <p:sp>
        <p:nvSpPr>
          <p:cNvPr id="306195" name="AutoShape 19"/>
          <p:cNvSpPr>
            <a:spLocks noChangeArrowheads="1"/>
          </p:cNvSpPr>
          <p:nvPr/>
        </p:nvSpPr>
        <p:spPr bwMode="auto">
          <a:xfrm>
            <a:off x="1382712" y="4487779"/>
            <a:ext cx="1372519" cy="890337"/>
          </a:xfrm>
          <a:prstGeom prst="rtTriangle">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306196" name="Freeform 20"/>
          <p:cNvSpPr>
            <a:spLocks/>
          </p:cNvSpPr>
          <p:nvPr/>
        </p:nvSpPr>
        <p:spPr bwMode="auto">
          <a:xfrm>
            <a:off x="1357724" y="1141413"/>
            <a:ext cx="6278563" cy="4254500"/>
          </a:xfrm>
          <a:custGeom>
            <a:avLst/>
            <a:gdLst/>
            <a:ahLst/>
            <a:cxnLst>
              <a:cxn ang="0">
                <a:pos x="0" y="0"/>
              </a:cxn>
              <a:cxn ang="0">
                <a:pos x="0" y="4192"/>
              </a:cxn>
              <a:cxn ang="0">
                <a:pos x="9952" y="4192"/>
              </a:cxn>
            </a:cxnLst>
            <a:rect l="0" t="0" r="r" b="b"/>
            <a:pathLst>
              <a:path w="9952" h="4192">
                <a:moveTo>
                  <a:pt x="0" y="0"/>
                </a:moveTo>
                <a:lnTo>
                  <a:pt x="0" y="4192"/>
                </a:lnTo>
                <a:lnTo>
                  <a:pt x="9952" y="4192"/>
                </a:lnTo>
              </a:path>
            </a:pathLst>
          </a:custGeom>
          <a:noFill/>
          <a:ln w="50800" cmpd="sng">
            <a:solidFill>
              <a:schemeClr val="tx1"/>
            </a:solidFill>
            <a:round/>
            <a:headEnd type="triangle" w="med" len="med"/>
            <a:tailEnd type="triangle" w="med" len="med"/>
          </a:ln>
          <a:effectLst/>
        </p:spPr>
        <p:txBody>
          <a:bodyPr/>
          <a:lstStyle/>
          <a:p>
            <a:endParaRPr lang="en-US"/>
          </a:p>
        </p:txBody>
      </p:sp>
      <p:sp>
        <p:nvSpPr>
          <p:cNvPr id="306197" name="Freeform 21"/>
          <p:cNvSpPr>
            <a:spLocks/>
          </p:cNvSpPr>
          <p:nvPr/>
        </p:nvSpPr>
        <p:spPr bwMode="auto">
          <a:xfrm rot="-572138">
            <a:off x="1204913" y="2932113"/>
            <a:ext cx="3760787" cy="2125662"/>
          </a:xfrm>
          <a:custGeom>
            <a:avLst/>
            <a:gdLst/>
            <a:ahLst/>
            <a:cxnLst>
              <a:cxn ang="0">
                <a:pos x="0" y="4224"/>
              </a:cxn>
              <a:cxn ang="0">
                <a:pos x="6921" y="544"/>
              </a:cxn>
              <a:cxn ang="0">
                <a:pos x="6688" y="0"/>
              </a:cxn>
              <a:cxn ang="0">
                <a:pos x="8274" y="489"/>
              </a:cxn>
              <a:cxn ang="0">
                <a:pos x="7552" y="1961"/>
              </a:cxn>
              <a:cxn ang="0">
                <a:pos x="7333" y="1467"/>
              </a:cxn>
              <a:cxn ang="0">
                <a:pos x="0" y="4224"/>
              </a:cxn>
            </a:cxnLst>
            <a:rect l="0" t="0" r="r" b="b"/>
            <a:pathLst>
              <a:path w="8274" h="4224">
                <a:moveTo>
                  <a:pt x="0" y="4224"/>
                </a:moveTo>
                <a:lnTo>
                  <a:pt x="6921" y="544"/>
                </a:lnTo>
                <a:lnTo>
                  <a:pt x="6688" y="0"/>
                </a:lnTo>
                <a:lnTo>
                  <a:pt x="8274" y="489"/>
                </a:lnTo>
                <a:lnTo>
                  <a:pt x="7552" y="1961"/>
                </a:lnTo>
                <a:lnTo>
                  <a:pt x="7333" y="1467"/>
                </a:lnTo>
                <a:lnTo>
                  <a:pt x="0" y="4224"/>
                </a:lnTo>
                <a:close/>
              </a:path>
            </a:pathLst>
          </a:custGeom>
          <a:solidFill>
            <a:schemeClr val="bg1">
              <a:alpha val="99000"/>
            </a:schemeClr>
          </a:solidFill>
          <a:ln w="9525">
            <a:solidFill>
              <a:schemeClr val="tx1"/>
            </a:solidFill>
            <a:round/>
            <a:headEnd/>
            <a:tailEnd/>
          </a:ln>
          <a:effectLst/>
        </p:spPr>
        <p:txBody>
          <a:bodyPr/>
          <a:lstStyle/>
          <a:p>
            <a:endParaRPr lang="en-US"/>
          </a:p>
        </p:txBody>
      </p:sp>
      <p:grpSp>
        <p:nvGrpSpPr>
          <p:cNvPr id="2" name="Group 22"/>
          <p:cNvGrpSpPr>
            <a:grpSpLocks/>
          </p:cNvGrpSpPr>
          <p:nvPr/>
        </p:nvGrpSpPr>
        <p:grpSpPr bwMode="auto">
          <a:xfrm>
            <a:off x="3897313" y="3060700"/>
            <a:ext cx="735012" cy="431800"/>
            <a:chOff x="951" y="1259"/>
            <a:chExt cx="639" cy="375"/>
          </a:xfrm>
          <a:effectLst>
            <a:outerShdw blurRad="50800" dist="38100" dir="2700000" algn="tl" rotWithShape="0">
              <a:schemeClr val="tx1">
                <a:alpha val="40000"/>
              </a:schemeClr>
            </a:outerShdw>
          </a:effectLst>
        </p:grpSpPr>
        <p:grpSp>
          <p:nvGrpSpPr>
            <p:cNvPr id="3" name="Group 23"/>
            <p:cNvGrpSpPr>
              <a:grpSpLocks/>
            </p:cNvGrpSpPr>
            <p:nvPr/>
          </p:nvGrpSpPr>
          <p:grpSpPr bwMode="auto">
            <a:xfrm>
              <a:off x="951" y="1259"/>
              <a:ext cx="123" cy="375"/>
              <a:chOff x="951" y="1264"/>
              <a:chExt cx="123" cy="375"/>
            </a:xfrm>
          </p:grpSpPr>
          <p:pic>
            <p:nvPicPr>
              <p:cNvPr id="306200" name="Picture 24"/>
              <p:cNvPicPr>
                <a:picLocks noChangeAspect="1" noChangeArrowheads="1"/>
              </p:cNvPicPr>
              <p:nvPr/>
            </p:nvPicPr>
            <p:blipFill>
              <a:blip r:embed="rId4" cstate="email"/>
              <a:srcRect/>
              <a:stretch>
                <a:fillRect/>
              </a:stretch>
            </p:blipFill>
            <p:spPr bwMode="auto">
              <a:xfrm rot="37800000">
                <a:off x="969" y="1246"/>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1" name="Picture 25"/>
              <p:cNvPicPr>
                <a:picLocks noChangeAspect="1" noChangeArrowheads="1"/>
              </p:cNvPicPr>
              <p:nvPr/>
            </p:nvPicPr>
            <p:blipFill>
              <a:blip r:embed="rId4" cstate="email"/>
              <a:srcRect/>
              <a:stretch>
                <a:fillRect/>
              </a:stretch>
            </p:blipFill>
            <p:spPr bwMode="auto">
              <a:xfrm rot="37800000">
                <a:off x="969" y="1342"/>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2" name="Picture 26"/>
              <p:cNvPicPr>
                <a:picLocks noChangeAspect="1" noChangeArrowheads="1"/>
              </p:cNvPicPr>
              <p:nvPr/>
            </p:nvPicPr>
            <p:blipFill>
              <a:blip r:embed="rId4" cstate="email"/>
              <a:srcRect/>
              <a:stretch>
                <a:fillRect/>
              </a:stretch>
            </p:blipFill>
            <p:spPr bwMode="auto">
              <a:xfrm rot="37800000">
                <a:off x="969" y="1438"/>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3" name="Picture 27"/>
              <p:cNvPicPr>
                <a:picLocks noChangeAspect="1" noChangeArrowheads="1"/>
              </p:cNvPicPr>
              <p:nvPr/>
            </p:nvPicPr>
            <p:blipFill>
              <a:blip r:embed="rId4" cstate="email"/>
              <a:srcRect/>
              <a:stretch>
                <a:fillRect/>
              </a:stretch>
            </p:blipFill>
            <p:spPr bwMode="auto">
              <a:xfrm rot="37800000">
                <a:off x="969" y="1534"/>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grpSp>
        <p:grpSp>
          <p:nvGrpSpPr>
            <p:cNvPr id="4" name="Group 28"/>
            <p:cNvGrpSpPr>
              <a:grpSpLocks/>
            </p:cNvGrpSpPr>
            <p:nvPr/>
          </p:nvGrpSpPr>
          <p:grpSpPr bwMode="auto">
            <a:xfrm>
              <a:off x="1082" y="1259"/>
              <a:ext cx="123" cy="375"/>
              <a:chOff x="951" y="1264"/>
              <a:chExt cx="123" cy="375"/>
            </a:xfrm>
          </p:grpSpPr>
          <p:pic>
            <p:nvPicPr>
              <p:cNvPr id="306205" name="Picture 29"/>
              <p:cNvPicPr>
                <a:picLocks noChangeAspect="1" noChangeArrowheads="1"/>
              </p:cNvPicPr>
              <p:nvPr/>
            </p:nvPicPr>
            <p:blipFill>
              <a:blip r:embed="rId5" cstate="email"/>
              <a:srcRect/>
              <a:stretch>
                <a:fillRect/>
              </a:stretch>
            </p:blipFill>
            <p:spPr bwMode="auto">
              <a:xfrm rot="37800000">
                <a:off x="969" y="1246"/>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6" name="Picture 30"/>
              <p:cNvPicPr>
                <a:picLocks noChangeAspect="1" noChangeArrowheads="1"/>
              </p:cNvPicPr>
              <p:nvPr/>
            </p:nvPicPr>
            <p:blipFill>
              <a:blip r:embed="rId5" cstate="email"/>
              <a:srcRect/>
              <a:stretch>
                <a:fillRect/>
              </a:stretch>
            </p:blipFill>
            <p:spPr bwMode="auto">
              <a:xfrm rot="37800000">
                <a:off x="969" y="1342"/>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7" name="Picture 31"/>
              <p:cNvPicPr>
                <a:picLocks noChangeAspect="1" noChangeArrowheads="1"/>
              </p:cNvPicPr>
              <p:nvPr/>
            </p:nvPicPr>
            <p:blipFill>
              <a:blip r:embed="rId5" cstate="email"/>
              <a:srcRect/>
              <a:stretch>
                <a:fillRect/>
              </a:stretch>
            </p:blipFill>
            <p:spPr bwMode="auto">
              <a:xfrm rot="37800000">
                <a:off x="969" y="1438"/>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08" name="Picture 32"/>
              <p:cNvPicPr>
                <a:picLocks noChangeAspect="1" noChangeArrowheads="1"/>
              </p:cNvPicPr>
              <p:nvPr/>
            </p:nvPicPr>
            <p:blipFill>
              <a:blip r:embed="rId5" cstate="email"/>
              <a:srcRect/>
              <a:stretch>
                <a:fillRect/>
              </a:stretch>
            </p:blipFill>
            <p:spPr bwMode="auto">
              <a:xfrm rot="37800000">
                <a:off x="969" y="1534"/>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grpSp>
        <p:grpSp>
          <p:nvGrpSpPr>
            <p:cNvPr id="5" name="Group 33"/>
            <p:cNvGrpSpPr>
              <a:grpSpLocks/>
            </p:cNvGrpSpPr>
            <p:nvPr/>
          </p:nvGrpSpPr>
          <p:grpSpPr bwMode="auto">
            <a:xfrm>
              <a:off x="1208" y="1259"/>
              <a:ext cx="123" cy="375"/>
              <a:chOff x="951" y="1264"/>
              <a:chExt cx="123" cy="375"/>
            </a:xfrm>
          </p:grpSpPr>
          <p:pic>
            <p:nvPicPr>
              <p:cNvPr id="306210" name="Picture 34"/>
              <p:cNvPicPr>
                <a:picLocks noChangeAspect="1" noChangeArrowheads="1"/>
              </p:cNvPicPr>
              <p:nvPr/>
            </p:nvPicPr>
            <p:blipFill>
              <a:blip r:embed="rId5" cstate="email"/>
              <a:srcRect/>
              <a:stretch>
                <a:fillRect/>
              </a:stretch>
            </p:blipFill>
            <p:spPr bwMode="auto">
              <a:xfrm rot="37800000">
                <a:off x="969" y="1246"/>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1" name="Picture 35"/>
              <p:cNvPicPr>
                <a:picLocks noChangeAspect="1" noChangeArrowheads="1"/>
              </p:cNvPicPr>
              <p:nvPr/>
            </p:nvPicPr>
            <p:blipFill>
              <a:blip r:embed="rId5" cstate="email"/>
              <a:srcRect/>
              <a:stretch>
                <a:fillRect/>
              </a:stretch>
            </p:blipFill>
            <p:spPr bwMode="auto">
              <a:xfrm rot="37800000">
                <a:off x="969" y="1342"/>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2" name="Picture 36"/>
              <p:cNvPicPr>
                <a:picLocks noChangeAspect="1" noChangeArrowheads="1"/>
              </p:cNvPicPr>
              <p:nvPr/>
            </p:nvPicPr>
            <p:blipFill>
              <a:blip r:embed="rId4" cstate="email"/>
              <a:srcRect/>
              <a:stretch>
                <a:fillRect/>
              </a:stretch>
            </p:blipFill>
            <p:spPr bwMode="auto">
              <a:xfrm rot="37800000">
                <a:off x="969" y="1438"/>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3" name="Picture 37"/>
              <p:cNvPicPr>
                <a:picLocks noChangeAspect="1" noChangeArrowheads="1"/>
              </p:cNvPicPr>
              <p:nvPr/>
            </p:nvPicPr>
            <p:blipFill>
              <a:blip r:embed="rId5" cstate="email"/>
              <a:srcRect/>
              <a:stretch>
                <a:fillRect/>
              </a:stretch>
            </p:blipFill>
            <p:spPr bwMode="auto">
              <a:xfrm rot="37800000">
                <a:off x="969" y="1534"/>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grpSp>
        <p:grpSp>
          <p:nvGrpSpPr>
            <p:cNvPr id="6" name="Group 38"/>
            <p:cNvGrpSpPr>
              <a:grpSpLocks/>
            </p:cNvGrpSpPr>
            <p:nvPr/>
          </p:nvGrpSpPr>
          <p:grpSpPr bwMode="auto">
            <a:xfrm>
              <a:off x="1339" y="1259"/>
              <a:ext cx="123" cy="375"/>
              <a:chOff x="951" y="1264"/>
              <a:chExt cx="123" cy="375"/>
            </a:xfrm>
          </p:grpSpPr>
          <p:pic>
            <p:nvPicPr>
              <p:cNvPr id="306215" name="Picture 39"/>
              <p:cNvPicPr>
                <a:picLocks noChangeAspect="1" noChangeArrowheads="1"/>
              </p:cNvPicPr>
              <p:nvPr/>
            </p:nvPicPr>
            <p:blipFill>
              <a:blip r:embed="rId5" cstate="email"/>
              <a:srcRect/>
              <a:stretch>
                <a:fillRect/>
              </a:stretch>
            </p:blipFill>
            <p:spPr bwMode="auto">
              <a:xfrm rot="37800000">
                <a:off x="969" y="1246"/>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6" name="Picture 40"/>
              <p:cNvPicPr>
                <a:picLocks noChangeAspect="1" noChangeArrowheads="1"/>
              </p:cNvPicPr>
              <p:nvPr/>
            </p:nvPicPr>
            <p:blipFill>
              <a:blip r:embed="rId5" cstate="email"/>
              <a:srcRect/>
              <a:stretch>
                <a:fillRect/>
              </a:stretch>
            </p:blipFill>
            <p:spPr bwMode="auto">
              <a:xfrm rot="37800000">
                <a:off x="969" y="1342"/>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7" name="Picture 41"/>
              <p:cNvPicPr>
                <a:picLocks noChangeAspect="1" noChangeArrowheads="1"/>
              </p:cNvPicPr>
              <p:nvPr/>
            </p:nvPicPr>
            <p:blipFill>
              <a:blip r:embed="rId5" cstate="email"/>
              <a:srcRect/>
              <a:stretch>
                <a:fillRect/>
              </a:stretch>
            </p:blipFill>
            <p:spPr bwMode="auto">
              <a:xfrm rot="37800000">
                <a:off x="969" y="1438"/>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18" name="Picture 42"/>
              <p:cNvPicPr>
                <a:picLocks noChangeAspect="1" noChangeArrowheads="1"/>
              </p:cNvPicPr>
              <p:nvPr/>
            </p:nvPicPr>
            <p:blipFill>
              <a:blip r:embed="rId5" cstate="email"/>
              <a:srcRect/>
              <a:stretch>
                <a:fillRect/>
              </a:stretch>
            </p:blipFill>
            <p:spPr bwMode="auto">
              <a:xfrm rot="37800000">
                <a:off x="969" y="1534"/>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grpSp>
        <p:grpSp>
          <p:nvGrpSpPr>
            <p:cNvPr id="7" name="Group 43"/>
            <p:cNvGrpSpPr>
              <a:grpSpLocks/>
            </p:cNvGrpSpPr>
            <p:nvPr/>
          </p:nvGrpSpPr>
          <p:grpSpPr bwMode="auto">
            <a:xfrm>
              <a:off x="1467" y="1259"/>
              <a:ext cx="123" cy="375"/>
              <a:chOff x="951" y="1264"/>
              <a:chExt cx="123" cy="375"/>
            </a:xfrm>
          </p:grpSpPr>
          <p:pic>
            <p:nvPicPr>
              <p:cNvPr id="306220" name="Picture 44"/>
              <p:cNvPicPr>
                <a:picLocks noChangeAspect="1" noChangeArrowheads="1"/>
              </p:cNvPicPr>
              <p:nvPr/>
            </p:nvPicPr>
            <p:blipFill>
              <a:blip r:embed="rId5" cstate="email"/>
              <a:srcRect/>
              <a:stretch>
                <a:fillRect/>
              </a:stretch>
            </p:blipFill>
            <p:spPr bwMode="auto">
              <a:xfrm rot="37800000">
                <a:off x="969" y="1246"/>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21" name="Picture 45"/>
              <p:cNvPicPr>
                <a:picLocks noChangeAspect="1" noChangeArrowheads="1"/>
              </p:cNvPicPr>
              <p:nvPr/>
            </p:nvPicPr>
            <p:blipFill>
              <a:blip r:embed="rId5" cstate="email"/>
              <a:srcRect/>
              <a:stretch>
                <a:fillRect/>
              </a:stretch>
            </p:blipFill>
            <p:spPr bwMode="auto">
              <a:xfrm rot="37800000">
                <a:off x="969" y="1342"/>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22" name="Picture 46"/>
              <p:cNvPicPr>
                <a:picLocks noChangeAspect="1" noChangeArrowheads="1"/>
              </p:cNvPicPr>
              <p:nvPr/>
            </p:nvPicPr>
            <p:blipFill>
              <a:blip r:embed="rId5" cstate="email"/>
              <a:srcRect/>
              <a:stretch>
                <a:fillRect/>
              </a:stretch>
            </p:blipFill>
            <p:spPr bwMode="auto">
              <a:xfrm rot="37800000">
                <a:off x="969" y="1438"/>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pic>
            <p:nvPicPr>
              <p:cNvPr id="306223" name="Picture 47"/>
              <p:cNvPicPr>
                <a:picLocks noChangeAspect="1" noChangeArrowheads="1"/>
              </p:cNvPicPr>
              <p:nvPr/>
            </p:nvPicPr>
            <p:blipFill>
              <a:blip r:embed="rId5" cstate="email"/>
              <a:srcRect/>
              <a:stretch>
                <a:fillRect/>
              </a:stretch>
            </p:blipFill>
            <p:spPr bwMode="auto">
              <a:xfrm rot="37800000">
                <a:off x="969" y="1534"/>
                <a:ext cx="87" cy="123"/>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grpSp>
      </p:grpSp>
      <p:grpSp>
        <p:nvGrpSpPr>
          <p:cNvPr id="8" name="Group 48"/>
          <p:cNvGrpSpPr>
            <a:grpSpLocks/>
          </p:cNvGrpSpPr>
          <p:nvPr/>
        </p:nvGrpSpPr>
        <p:grpSpPr bwMode="auto">
          <a:xfrm>
            <a:off x="3109913" y="3759200"/>
            <a:ext cx="633412" cy="469900"/>
            <a:chOff x="2150" y="1965"/>
            <a:chExt cx="578" cy="428"/>
          </a:xfrm>
          <a:effectLst>
            <a:outerShdw blurRad="50800" dist="38100" dir="2700000" algn="tl" rotWithShape="0">
              <a:prstClr val="black">
                <a:alpha val="40000"/>
              </a:prstClr>
            </a:outerShdw>
          </a:effectLst>
        </p:grpSpPr>
        <p:pic>
          <p:nvPicPr>
            <p:cNvPr id="306225" name="Picture 49"/>
            <p:cNvPicPr>
              <a:picLocks noChangeAspect="1" noChangeArrowheads="1"/>
            </p:cNvPicPr>
            <p:nvPr/>
          </p:nvPicPr>
          <p:blipFill>
            <a:blip r:embed="rId6" cstate="print"/>
            <a:srcRect/>
            <a:stretch>
              <a:fillRect/>
            </a:stretch>
          </p:blipFill>
          <p:spPr bwMode="auto">
            <a:xfrm>
              <a:off x="2150" y="1971"/>
              <a:ext cx="573" cy="404"/>
            </a:xfrm>
            <a:prstGeom prst="rect">
              <a:avLst/>
            </a:prstGeom>
            <a:noFill/>
            <a:ln w="9525" algn="ctr">
              <a:solidFill>
                <a:schemeClr val="tx2"/>
              </a:solidFill>
              <a:miter lim="800000"/>
              <a:headEnd/>
              <a:tailEnd/>
            </a:ln>
            <a:effectLst>
              <a:outerShdw dist="35921" dir="2700000" algn="ctr" rotWithShape="0">
                <a:schemeClr val="bg2">
                  <a:alpha val="50000"/>
                </a:schemeClr>
              </a:outerShdw>
            </a:effectLst>
          </p:spPr>
        </p:pic>
        <p:sp>
          <p:nvSpPr>
            <p:cNvPr id="306226" name="Line 50"/>
            <p:cNvSpPr>
              <a:spLocks noChangeShapeType="1"/>
            </p:cNvSpPr>
            <p:nvPr/>
          </p:nvSpPr>
          <p:spPr bwMode="auto">
            <a:xfrm>
              <a:off x="2449" y="1965"/>
              <a:ext cx="0" cy="428"/>
            </a:xfrm>
            <a:prstGeom prst="line">
              <a:avLst/>
            </a:prstGeom>
            <a:noFill/>
            <a:ln w="28575">
              <a:solidFill>
                <a:srgbClr val="66CCFF"/>
              </a:solidFill>
              <a:prstDash val="sysDot"/>
              <a:round/>
              <a:headEnd/>
              <a:tailEnd/>
            </a:ln>
            <a:effectLst/>
          </p:spPr>
          <p:txBody>
            <a:bodyPr wrap="none" anchor="ctr"/>
            <a:lstStyle/>
            <a:p>
              <a:endParaRPr lang="en-US"/>
            </a:p>
          </p:txBody>
        </p:sp>
        <p:sp>
          <p:nvSpPr>
            <p:cNvPr id="306227" name="Line 51"/>
            <p:cNvSpPr>
              <a:spLocks noChangeShapeType="1"/>
            </p:cNvSpPr>
            <p:nvPr/>
          </p:nvSpPr>
          <p:spPr bwMode="auto">
            <a:xfrm flipV="1">
              <a:off x="2152" y="2172"/>
              <a:ext cx="576" cy="1"/>
            </a:xfrm>
            <a:prstGeom prst="line">
              <a:avLst/>
            </a:prstGeom>
            <a:noFill/>
            <a:ln w="28575">
              <a:solidFill>
                <a:srgbClr val="66CCFF"/>
              </a:solidFill>
              <a:prstDash val="sysDot"/>
              <a:round/>
              <a:headEnd/>
              <a:tailEnd/>
            </a:ln>
            <a:effectLst/>
          </p:spPr>
          <p:txBody>
            <a:bodyPr wrap="none" anchor="ctr"/>
            <a:lstStyle/>
            <a:p>
              <a:endParaRPr lang="en-US"/>
            </a:p>
          </p:txBody>
        </p:sp>
      </p:grpSp>
      <p:pic>
        <p:nvPicPr>
          <p:cNvPr id="306228" name="Picture 52" descr="chip2"/>
          <p:cNvPicPr>
            <a:picLocks noChangeAspect="1" noChangeArrowheads="1"/>
          </p:cNvPicPr>
          <p:nvPr/>
        </p:nvPicPr>
        <p:blipFill>
          <a:blip r:embed="rId7" cstate="print"/>
          <a:srcRect/>
          <a:stretch>
            <a:fillRect/>
          </a:stretch>
        </p:blipFill>
        <p:spPr bwMode="auto">
          <a:xfrm>
            <a:off x="2346325" y="4302125"/>
            <a:ext cx="568325" cy="474663"/>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306229" name="Text Box 53"/>
          <p:cNvSpPr txBox="1">
            <a:spLocks noChangeArrowheads="1"/>
          </p:cNvSpPr>
          <p:nvPr/>
        </p:nvSpPr>
        <p:spPr bwMode="auto">
          <a:xfrm>
            <a:off x="3884613" y="3776663"/>
            <a:ext cx="1287917" cy="338554"/>
          </a:xfrm>
          <a:prstGeom prst="rect">
            <a:avLst/>
          </a:prstGeom>
          <a:noFill/>
          <a:ln w="12700">
            <a:noFill/>
            <a:miter lim="800000"/>
            <a:headEnd type="none" w="sm" len="sm"/>
            <a:tailEnd type="none" w="sm" len="sm"/>
          </a:ln>
          <a:effectLst/>
        </p:spPr>
        <p:txBody>
          <a:bodyPr wrap="none">
            <a:spAutoFit/>
          </a:bodyPr>
          <a:lstStyle/>
          <a:p>
            <a:pPr algn="l"/>
            <a:r>
              <a:rPr lang="en-US" altLang="zh-CN" b="1" dirty="0">
                <a:solidFill>
                  <a:schemeClr val="bg1"/>
                </a:solidFill>
                <a:effectLst>
                  <a:outerShdw blurRad="38100" dist="38100" dir="2700000" algn="tl">
                    <a:srgbClr val="000000"/>
                  </a:outerShdw>
                </a:effectLst>
                <a:latin typeface="Neo Sans Intel" pitchFamily="34" charset="0"/>
                <a:ea typeface="SimSun" pitchFamily="2" charset="-122"/>
              </a:rPr>
              <a:t>Tera-scale</a:t>
            </a:r>
          </a:p>
        </p:txBody>
      </p:sp>
      <p:sp>
        <p:nvSpPr>
          <p:cNvPr id="306230" name="Text Box 54"/>
          <p:cNvSpPr txBox="1">
            <a:spLocks noChangeArrowheads="1"/>
          </p:cNvSpPr>
          <p:nvPr/>
        </p:nvSpPr>
        <p:spPr bwMode="auto">
          <a:xfrm>
            <a:off x="3165475" y="4368800"/>
            <a:ext cx="1041888" cy="289310"/>
          </a:xfrm>
          <a:prstGeom prst="rect">
            <a:avLst/>
          </a:prstGeom>
          <a:noFill/>
          <a:ln w="12700">
            <a:noFill/>
            <a:miter lim="800000"/>
            <a:headEnd type="none" w="sm" len="sm"/>
            <a:tailEnd type="none" w="sm" len="sm"/>
          </a:ln>
          <a:effectLst/>
        </p:spPr>
        <p:txBody>
          <a:bodyPr wrap="none">
            <a:spAutoFit/>
          </a:bodyPr>
          <a:lstStyle/>
          <a:p>
            <a:pPr algn="l"/>
            <a:r>
              <a:rPr lang="en-US" altLang="zh-CN" sz="1600" b="1" dirty="0">
                <a:solidFill>
                  <a:schemeClr val="bg1"/>
                </a:solidFill>
                <a:effectLst>
                  <a:outerShdw blurRad="38100" dist="38100" dir="2700000" algn="tl">
                    <a:srgbClr val="000000"/>
                  </a:outerShdw>
                </a:effectLst>
                <a:latin typeface="Neo Sans Intel" pitchFamily="34" charset="0"/>
                <a:ea typeface="SimSun" pitchFamily="2" charset="-122"/>
              </a:rPr>
              <a:t>Multi-core</a:t>
            </a:r>
          </a:p>
        </p:txBody>
      </p:sp>
      <p:sp>
        <p:nvSpPr>
          <p:cNvPr id="306231" name="Text Box 55"/>
          <p:cNvSpPr txBox="1">
            <a:spLocks noChangeArrowheads="1"/>
          </p:cNvSpPr>
          <p:nvPr/>
        </p:nvSpPr>
        <p:spPr bwMode="auto">
          <a:xfrm>
            <a:off x="2303463" y="4837113"/>
            <a:ext cx="1019062" cy="264688"/>
          </a:xfrm>
          <a:prstGeom prst="rect">
            <a:avLst/>
          </a:prstGeom>
          <a:noFill/>
          <a:ln w="12700">
            <a:noFill/>
            <a:miter lim="800000"/>
            <a:headEnd type="none" w="sm" len="sm"/>
            <a:tailEnd type="none" w="sm" len="sm"/>
          </a:ln>
          <a:effectLst/>
        </p:spPr>
        <p:txBody>
          <a:bodyPr wrap="none">
            <a:spAutoFit/>
          </a:bodyPr>
          <a:lstStyle/>
          <a:p>
            <a:pPr algn="l"/>
            <a:r>
              <a:rPr lang="en-US" altLang="zh-CN" sz="1400" b="1" dirty="0">
                <a:solidFill>
                  <a:schemeClr val="bg1"/>
                </a:solidFill>
                <a:effectLst>
                  <a:outerShdw blurRad="38100" dist="38100" dir="2700000" algn="tl">
                    <a:srgbClr val="000000"/>
                  </a:outerShdw>
                </a:effectLst>
                <a:latin typeface="Neo Sans Intel" pitchFamily="34" charset="0"/>
                <a:ea typeface="SimSun" pitchFamily="2" charset="-122"/>
              </a:rPr>
              <a:t>Single-core</a:t>
            </a:r>
          </a:p>
        </p:txBody>
      </p:sp>
      <p:sp>
        <p:nvSpPr>
          <p:cNvPr id="306232" name="Text Box 56"/>
          <p:cNvSpPr txBox="1">
            <a:spLocks noChangeArrowheads="1"/>
          </p:cNvSpPr>
          <p:nvPr/>
        </p:nvSpPr>
        <p:spPr bwMode="auto">
          <a:xfrm>
            <a:off x="1512888" y="3979863"/>
            <a:ext cx="696024" cy="609398"/>
          </a:xfrm>
          <a:prstGeom prst="rect">
            <a:avLst/>
          </a:prstGeom>
          <a:noFill/>
          <a:ln w="9525">
            <a:noFill/>
            <a:miter lim="800000"/>
            <a:headEnd/>
            <a:tailEnd/>
          </a:ln>
          <a:effectLst/>
        </p:spPr>
        <p:txBody>
          <a:bodyPr wrap="none">
            <a:spAutoFit/>
          </a:bodyPr>
          <a:lstStyle/>
          <a:p>
            <a:pPr algn="l" eaLnBrk="1" hangingPunct="1"/>
            <a:r>
              <a:rPr lang="en-US" sz="1600">
                <a:solidFill>
                  <a:schemeClr val="bg1"/>
                </a:solidFill>
                <a:latin typeface="Neo Sans Intel" pitchFamily="34" charset="0"/>
              </a:rPr>
              <a:t>Mult-</a:t>
            </a:r>
          </a:p>
          <a:p>
            <a:pPr algn="l" eaLnBrk="1" hangingPunct="1"/>
            <a:r>
              <a:rPr lang="en-US" sz="1600">
                <a:solidFill>
                  <a:schemeClr val="bg1"/>
                </a:solidFill>
                <a:latin typeface="Neo Sans Intel" pitchFamily="34" charset="0"/>
              </a:rPr>
              <a:t>Media</a:t>
            </a:r>
          </a:p>
        </p:txBody>
      </p:sp>
      <p:sp>
        <p:nvSpPr>
          <p:cNvPr id="306233" name="Text Box 57"/>
          <p:cNvSpPr txBox="1">
            <a:spLocks noChangeArrowheads="1"/>
          </p:cNvSpPr>
          <p:nvPr/>
        </p:nvSpPr>
        <p:spPr bwMode="auto">
          <a:xfrm>
            <a:off x="1800225" y="3221038"/>
            <a:ext cx="742511" cy="1034129"/>
          </a:xfrm>
          <a:prstGeom prst="rect">
            <a:avLst/>
          </a:prstGeom>
          <a:noFill/>
          <a:ln w="9525">
            <a:noFill/>
            <a:miter lim="800000"/>
            <a:headEnd/>
            <a:tailEnd/>
          </a:ln>
          <a:effectLst/>
        </p:spPr>
        <p:txBody>
          <a:bodyPr wrap="none">
            <a:spAutoFit/>
          </a:bodyPr>
          <a:lstStyle/>
          <a:p>
            <a:pPr algn="l" eaLnBrk="1" hangingPunct="1"/>
            <a:r>
              <a:rPr lang="en-US" sz="1800" dirty="0">
                <a:solidFill>
                  <a:schemeClr val="bg1"/>
                </a:solidFill>
                <a:latin typeface="Neo Sans Intel" pitchFamily="34" charset="0"/>
              </a:rPr>
              <a:t>3D &amp;</a:t>
            </a:r>
          </a:p>
          <a:p>
            <a:pPr algn="l" eaLnBrk="1" hangingPunct="1"/>
            <a:r>
              <a:rPr lang="en-US" sz="1800" dirty="0">
                <a:solidFill>
                  <a:schemeClr val="bg1"/>
                </a:solidFill>
                <a:latin typeface="Neo Sans Intel" pitchFamily="34" charset="0"/>
              </a:rPr>
              <a:t>Video</a:t>
            </a:r>
          </a:p>
          <a:p>
            <a:pPr algn="l" eaLnBrk="1" hangingPunct="1"/>
            <a:endParaRPr lang="en-US" sz="1800" dirty="0">
              <a:solidFill>
                <a:schemeClr val="bg1"/>
              </a:solidFill>
              <a:latin typeface="Neo Sans Intel" pitchFamily="34" charset="0"/>
            </a:endParaRPr>
          </a:p>
        </p:txBody>
      </p:sp>
      <p:sp>
        <p:nvSpPr>
          <p:cNvPr id="306234" name="Text Box 58"/>
          <p:cNvSpPr txBox="1">
            <a:spLocks noChangeArrowheads="1"/>
          </p:cNvSpPr>
          <p:nvPr/>
        </p:nvSpPr>
        <p:spPr bwMode="auto">
          <a:xfrm>
            <a:off x="1343025" y="4725988"/>
            <a:ext cx="531492" cy="264688"/>
          </a:xfrm>
          <a:prstGeom prst="rect">
            <a:avLst/>
          </a:prstGeom>
          <a:noFill/>
          <a:ln w="9525">
            <a:noFill/>
            <a:miter lim="800000"/>
            <a:headEnd/>
            <a:tailEnd/>
          </a:ln>
          <a:effectLst/>
        </p:spPr>
        <p:txBody>
          <a:bodyPr wrap="none">
            <a:spAutoFit/>
          </a:bodyPr>
          <a:lstStyle/>
          <a:p>
            <a:pPr algn="l" eaLnBrk="1" hangingPunct="1"/>
            <a:r>
              <a:rPr lang="en-US" sz="1400">
                <a:solidFill>
                  <a:schemeClr val="bg1"/>
                </a:solidFill>
                <a:latin typeface="Neo Sans Intel" pitchFamily="34" charset="0"/>
              </a:rPr>
              <a:t>Text</a:t>
            </a:r>
          </a:p>
        </p:txBody>
      </p:sp>
      <p:sp>
        <p:nvSpPr>
          <p:cNvPr id="306235" name="Text Box 59"/>
          <p:cNvSpPr txBox="1">
            <a:spLocks noChangeArrowheads="1"/>
          </p:cNvSpPr>
          <p:nvPr/>
        </p:nvSpPr>
        <p:spPr bwMode="auto">
          <a:xfrm>
            <a:off x="2185988" y="2465388"/>
            <a:ext cx="758541" cy="387798"/>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latin typeface="Neo Sans Intel" pitchFamily="34" charset="0"/>
              </a:rPr>
              <a:t>RMS</a:t>
            </a:r>
            <a:endParaRPr lang="en-US" sz="3200" dirty="0">
              <a:solidFill>
                <a:schemeClr val="bg1"/>
              </a:solidFill>
              <a:latin typeface="Neo Sans Intel" pitchFamily="34" charset="0"/>
            </a:endParaRPr>
          </a:p>
        </p:txBody>
      </p:sp>
      <p:sp>
        <p:nvSpPr>
          <p:cNvPr id="306236" name="Text Box 60"/>
          <p:cNvSpPr txBox="1">
            <a:spLocks noChangeArrowheads="1"/>
          </p:cNvSpPr>
          <p:nvPr/>
        </p:nvSpPr>
        <p:spPr bwMode="auto">
          <a:xfrm>
            <a:off x="5888038" y="2336800"/>
            <a:ext cx="184150" cy="457200"/>
          </a:xfrm>
          <a:prstGeom prst="rect">
            <a:avLst/>
          </a:prstGeom>
          <a:noFill/>
          <a:ln w="50800" algn="ctr">
            <a:noFill/>
            <a:miter lim="800000"/>
            <a:headEnd/>
            <a:tailEnd/>
          </a:ln>
          <a:effectLst/>
        </p:spPr>
        <p:txBody>
          <a:bodyPr wrap="none">
            <a:spAutoFit/>
          </a:bodyPr>
          <a:lstStyle/>
          <a:p>
            <a:endParaRPr lang="zh-CN" altLang="en-US">
              <a:latin typeface="Neo Sans Intel" pitchFamily="34" charset="0"/>
              <a:ea typeface="SimSun" pitchFamily="2" charset="-122"/>
            </a:endParaRPr>
          </a:p>
        </p:txBody>
      </p:sp>
      <p:sp>
        <p:nvSpPr>
          <p:cNvPr id="306237" name="Text Box 61"/>
          <p:cNvSpPr txBox="1">
            <a:spLocks noChangeArrowheads="1"/>
          </p:cNvSpPr>
          <p:nvPr/>
        </p:nvSpPr>
        <p:spPr bwMode="auto">
          <a:xfrm>
            <a:off x="7115175" y="2603500"/>
            <a:ext cx="2028825" cy="609398"/>
          </a:xfrm>
          <a:prstGeom prst="rect">
            <a:avLst/>
          </a:prstGeom>
          <a:noFill/>
          <a:ln w="50800" algn="ctr">
            <a:noFill/>
            <a:miter lim="800000"/>
            <a:headEnd/>
            <a:tailEnd/>
          </a:ln>
          <a:effectLst/>
        </p:spPr>
        <p:txBody>
          <a:bodyPr>
            <a:spAutoFit/>
          </a:bodyPr>
          <a:lstStyle/>
          <a:p>
            <a:pPr algn="l"/>
            <a:r>
              <a:rPr lang="en-US" altLang="zh-CN" sz="1400" b="1" dirty="0">
                <a:ea typeface="SimSun" pitchFamily="2" charset="-122"/>
              </a:rPr>
              <a:t>Personal Media Creation and Management</a:t>
            </a:r>
          </a:p>
        </p:txBody>
      </p:sp>
      <p:sp>
        <p:nvSpPr>
          <p:cNvPr id="306238" name="Text Box 62"/>
          <p:cNvSpPr txBox="1">
            <a:spLocks noChangeArrowheads="1"/>
          </p:cNvSpPr>
          <p:nvPr/>
        </p:nvSpPr>
        <p:spPr bwMode="auto">
          <a:xfrm>
            <a:off x="5319713" y="1852613"/>
            <a:ext cx="1946275" cy="437043"/>
          </a:xfrm>
          <a:prstGeom prst="rect">
            <a:avLst/>
          </a:prstGeom>
          <a:noFill/>
          <a:ln w="50800" algn="ctr">
            <a:noFill/>
            <a:miter lim="800000"/>
            <a:headEnd/>
            <a:tailEnd/>
          </a:ln>
          <a:effectLst/>
        </p:spPr>
        <p:txBody>
          <a:bodyPr>
            <a:spAutoFit/>
          </a:bodyPr>
          <a:lstStyle/>
          <a:p>
            <a:pPr algn="l"/>
            <a:r>
              <a:rPr lang="en-US" altLang="zh-CN" sz="1400" b="1" dirty="0">
                <a:ea typeface="SimSun" pitchFamily="2" charset="-122"/>
              </a:rPr>
              <a:t>Learning &amp; Travel</a:t>
            </a:r>
          </a:p>
        </p:txBody>
      </p:sp>
      <p:sp>
        <p:nvSpPr>
          <p:cNvPr id="306239" name="Text Box 63"/>
          <p:cNvSpPr txBox="1">
            <a:spLocks noChangeArrowheads="1"/>
          </p:cNvSpPr>
          <p:nvPr/>
        </p:nvSpPr>
        <p:spPr bwMode="auto">
          <a:xfrm>
            <a:off x="3805238" y="1063625"/>
            <a:ext cx="2386012" cy="264688"/>
          </a:xfrm>
          <a:prstGeom prst="rect">
            <a:avLst/>
          </a:prstGeom>
          <a:noFill/>
          <a:ln w="50800" algn="ctr">
            <a:noFill/>
            <a:miter lim="800000"/>
            <a:headEnd/>
            <a:tailEnd/>
          </a:ln>
          <a:effectLst/>
        </p:spPr>
        <p:txBody>
          <a:bodyPr>
            <a:spAutoFit/>
          </a:bodyPr>
          <a:lstStyle/>
          <a:p>
            <a:pPr algn="l"/>
            <a:r>
              <a:rPr lang="en-US" altLang="zh-CN" sz="1400" b="1" dirty="0">
                <a:ea typeface="SimSun" pitchFamily="2" charset="-122"/>
              </a:rPr>
              <a:t>Entertainment</a:t>
            </a:r>
          </a:p>
        </p:txBody>
      </p:sp>
      <p:sp>
        <p:nvSpPr>
          <p:cNvPr id="306240" name="Text Box 64"/>
          <p:cNvSpPr txBox="1">
            <a:spLocks noChangeArrowheads="1"/>
          </p:cNvSpPr>
          <p:nvPr/>
        </p:nvSpPr>
        <p:spPr bwMode="auto">
          <a:xfrm>
            <a:off x="7977188" y="5140325"/>
            <a:ext cx="944562" cy="264688"/>
          </a:xfrm>
          <a:prstGeom prst="rect">
            <a:avLst/>
          </a:prstGeom>
          <a:noFill/>
          <a:ln w="50800" algn="ctr">
            <a:noFill/>
            <a:miter lim="800000"/>
            <a:headEnd/>
            <a:tailEnd/>
          </a:ln>
          <a:effectLst/>
        </p:spPr>
        <p:txBody>
          <a:bodyPr>
            <a:spAutoFit/>
          </a:bodyPr>
          <a:lstStyle/>
          <a:p>
            <a:pPr algn="l"/>
            <a:r>
              <a:rPr lang="en-US" altLang="zh-CN" sz="1400" b="1">
                <a:ea typeface="SimSun" pitchFamily="2" charset="-122"/>
              </a:rPr>
              <a:t>Health</a:t>
            </a:r>
          </a:p>
        </p:txBody>
      </p:sp>
      <p:grpSp>
        <p:nvGrpSpPr>
          <p:cNvPr id="9" name="Group 65"/>
          <p:cNvGrpSpPr>
            <a:grpSpLocks/>
          </p:cNvGrpSpPr>
          <p:nvPr/>
        </p:nvGrpSpPr>
        <p:grpSpPr bwMode="auto">
          <a:xfrm>
            <a:off x="5457825" y="2570163"/>
            <a:ext cx="1524000" cy="1189037"/>
            <a:chOff x="2208" y="2256"/>
            <a:chExt cx="1527" cy="1133"/>
          </a:xfrm>
        </p:grpSpPr>
        <p:pic>
          <p:nvPicPr>
            <p:cNvPr id="306242" name="Picture 66" descr="Motivational Speaker sm"/>
            <p:cNvPicPr>
              <a:picLocks noChangeAspect="1" noChangeArrowheads="1"/>
            </p:cNvPicPr>
            <p:nvPr/>
          </p:nvPicPr>
          <p:blipFill>
            <a:blip r:embed="rId8" cstate="email"/>
            <a:srcRect/>
            <a:stretch>
              <a:fillRect/>
            </a:stretch>
          </p:blipFill>
          <p:spPr bwMode="auto">
            <a:xfrm>
              <a:off x="2208" y="2263"/>
              <a:ext cx="1527" cy="1126"/>
            </a:xfrm>
            <a:prstGeom prst="rect">
              <a:avLst/>
            </a:prstGeom>
            <a:noFill/>
          </p:spPr>
        </p:pic>
        <p:sp>
          <p:nvSpPr>
            <p:cNvPr id="306243" name="Rectangle 67"/>
            <p:cNvSpPr>
              <a:spLocks noChangeArrowheads="1"/>
            </p:cNvSpPr>
            <p:nvPr/>
          </p:nvSpPr>
          <p:spPr bwMode="auto">
            <a:xfrm>
              <a:off x="2577" y="2256"/>
              <a:ext cx="678" cy="741"/>
            </a:xfrm>
            <a:prstGeom prst="rect">
              <a:avLst/>
            </a:prstGeom>
            <a:noFill/>
            <a:ln w="76200" algn="ctr">
              <a:solidFill>
                <a:srgbClr val="1D0DF3"/>
              </a:solidFill>
              <a:miter lim="800000"/>
              <a:headEnd/>
              <a:tailEnd/>
            </a:ln>
            <a:effectLst/>
          </p:spPr>
          <p:txBody>
            <a:bodyPr wrap="none" anchor="ctr">
              <a:spAutoFit/>
            </a:bodyPr>
            <a:lstStyle/>
            <a:p>
              <a:endParaRPr lang="en-US"/>
            </a:p>
          </p:txBody>
        </p:sp>
      </p:grpSp>
      <p:grpSp>
        <p:nvGrpSpPr>
          <p:cNvPr id="10" name="Group 68"/>
          <p:cNvGrpSpPr>
            <a:grpSpLocks/>
          </p:cNvGrpSpPr>
          <p:nvPr/>
        </p:nvGrpSpPr>
        <p:grpSpPr bwMode="auto">
          <a:xfrm>
            <a:off x="2346325" y="960438"/>
            <a:ext cx="1557338" cy="1187450"/>
            <a:chOff x="7488" y="6480"/>
            <a:chExt cx="1473" cy="1096"/>
          </a:xfrm>
        </p:grpSpPr>
        <p:pic>
          <p:nvPicPr>
            <p:cNvPr id="306245" name="Picture 69"/>
            <p:cNvPicPr>
              <a:picLocks noChangeAspect="1" noChangeArrowheads="1"/>
            </p:cNvPicPr>
            <p:nvPr/>
          </p:nvPicPr>
          <p:blipFill>
            <a:blip r:embed="rId9" cstate="email"/>
            <a:srcRect/>
            <a:stretch>
              <a:fillRect/>
            </a:stretch>
          </p:blipFill>
          <p:spPr bwMode="auto">
            <a:xfrm>
              <a:off x="7536" y="6480"/>
              <a:ext cx="1235" cy="1028"/>
            </a:xfrm>
            <a:prstGeom prst="rect">
              <a:avLst/>
            </a:prstGeom>
            <a:noFill/>
            <a:ln w="28575" algn="ctr">
              <a:noFill/>
              <a:miter lim="800000"/>
              <a:headEnd/>
              <a:tailEnd/>
            </a:ln>
            <a:effectLst/>
          </p:spPr>
        </p:pic>
        <p:sp>
          <p:nvSpPr>
            <p:cNvPr id="306246" name="Text Box 70"/>
            <p:cNvSpPr txBox="1">
              <a:spLocks noChangeArrowheads="1"/>
            </p:cNvSpPr>
            <p:nvPr/>
          </p:nvSpPr>
          <p:spPr bwMode="auto">
            <a:xfrm>
              <a:off x="7488" y="7392"/>
              <a:ext cx="1473" cy="184"/>
            </a:xfrm>
            <a:prstGeom prst="rect">
              <a:avLst/>
            </a:prstGeom>
            <a:noFill/>
            <a:ln w="9525">
              <a:noFill/>
              <a:miter lim="800000"/>
              <a:headEnd/>
              <a:tailEnd/>
            </a:ln>
            <a:effectLst/>
          </p:spPr>
          <p:txBody>
            <a:bodyPr/>
            <a:lstStyle/>
            <a:p>
              <a:pPr algn="l"/>
              <a:r>
                <a:rPr lang="en-US" sz="300">
                  <a:solidFill>
                    <a:schemeClr val="bg1"/>
                  </a:solidFill>
                </a:rPr>
                <a:t>Source: electronic visualization lab University of Illinois</a:t>
              </a:r>
            </a:p>
          </p:txBody>
        </p:sp>
      </p:grpSp>
      <p:pic>
        <p:nvPicPr>
          <p:cNvPr id="306247" name="Picture 71"/>
          <p:cNvPicPr>
            <a:picLocks noChangeAspect="1" noChangeArrowheads="1"/>
          </p:cNvPicPr>
          <p:nvPr/>
        </p:nvPicPr>
        <p:blipFill>
          <a:blip r:embed="rId10" cstate="email"/>
          <a:srcRect/>
          <a:stretch>
            <a:fillRect/>
          </a:stretch>
        </p:blipFill>
        <p:spPr bwMode="auto">
          <a:xfrm>
            <a:off x="3868738" y="1719263"/>
            <a:ext cx="1333500" cy="930275"/>
          </a:xfrm>
          <a:prstGeom prst="rect">
            <a:avLst/>
          </a:prstGeom>
          <a:noFill/>
          <a:ln w="28575" algn="ctr">
            <a:noFill/>
            <a:miter lim="800000"/>
            <a:headEnd/>
            <a:tailEnd/>
          </a:ln>
          <a:effectLst/>
        </p:spPr>
      </p:pic>
      <p:pic>
        <p:nvPicPr>
          <p:cNvPr id="306248" name="Picture 72"/>
          <p:cNvPicPr>
            <a:picLocks noChangeAspect="1" noChangeArrowheads="1"/>
          </p:cNvPicPr>
          <p:nvPr/>
        </p:nvPicPr>
        <p:blipFill>
          <a:blip r:embed="rId11" cstate="email"/>
          <a:srcRect/>
          <a:stretch>
            <a:fillRect/>
          </a:stretch>
        </p:blipFill>
        <p:spPr bwMode="auto">
          <a:xfrm>
            <a:off x="7261225" y="3811588"/>
            <a:ext cx="1408113" cy="1260475"/>
          </a:xfrm>
          <a:prstGeom prst="rect">
            <a:avLst/>
          </a:prstGeom>
          <a:noFill/>
          <a:ln w="28575" algn="ctr">
            <a:noFill/>
            <a:miter lim="800000"/>
            <a:headEnd/>
            <a:tailEnd/>
          </a:ln>
          <a:effectLst/>
        </p:spPr>
      </p:pic>
      <p:sp>
        <p:nvSpPr>
          <p:cNvPr id="72" name="Rectangle 71"/>
          <p:cNvSpPr/>
          <p:nvPr/>
        </p:nvSpPr>
        <p:spPr>
          <a:xfrm>
            <a:off x="120317" y="6264823"/>
            <a:ext cx="5141494" cy="240066"/>
          </a:xfrm>
          <a:prstGeom prst="rect">
            <a:avLst/>
          </a:prstGeom>
        </p:spPr>
        <p:txBody>
          <a:bodyPr wrap="square">
            <a:spAutoFit/>
          </a:bodyPr>
          <a:lstStyle/>
          <a:p>
            <a:pPr algn="l"/>
            <a:r>
              <a:rPr lang="en-US" sz="1200" dirty="0" smtClean="0">
                <a:solidFill>
                  <a:schemeClr val="bg1"/>
                </a:solidFill>
              </a:rPr>
              <a:t>http://techresearch.intel.com/articles/Tera-Scale/1421.htm</a:t>
            </a:r>
            <a:endParaRPr lang="en-US" sz="12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6197"/>
                                        </p:tgtEl>
                                        <p:attrNameLst>
                                          <p:attrName>style.visibility</p:attrName>
                                        </p:attrNameLst>
                                      </p:cBhvr>
                                      <p:to>
                                        <p:strVal val="visible"/>
                                      </p:to>
                                    </p:set>
                                    <p:animEffect transition="in" filter="wipe(down)">
                                      <p:cBhvr>
                                        <p:cTn id="7" dur="2000"/>
                                        <p:tgtEl>
                                          <p:spTgt spid="30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Agenda</a:t>
            </a:r>
          </a:p>
        </p:txBody>
      </p:sp>
      <p:sp>
        <p:nvSpPr>
          <p:cNvPr id="157699" name="Rectangle 3"/>
          <p:cNvSpPr>
            <a:spLocks noGrp="1" noChangeArrowheads="1"/>
          </p:cNvSpPr>
          <p:nvPr>
            <p:ph idx="1"/>
          </p:nvPr>
        </p:nvSpPr>
        <p:spPr>
          <a:xfrm>
            <a:off x="777875" y="1201738"/>
            <a:ext cx="7915275" cy="3303587"/>
          </a:xfrm>
        </p:spPr>
        <p:txBody>
          <a:bodyPr/>
          <a:lstStyle/>
          <a:p>
            <a:pPr eaLnBrk="1" hangingPunct="1">
              <a:spcBef>
                <a:spcPct val="50000"/>
              </a:spcBef>
            </a:pPr>
            <a:r>
              <a:rPr lang="en-US" smtClean="0"/>
              <a:t>Views of SCC: HW, SW and Platforms</a:t>
            </a:r>
          </a:p>
          <a:p>
            <a:pPr eaLnBrk="1" hangingPunct="1">
              <a:spcBef>
                <a:spcPct val="50000"/>
              </a:spcBef>
            </a:pPr>
            <a:r>
              <a:rPr lang="en-US" smtClean="0"/>
              <a:t>RCCE: A communication environment for application programmers.</a:t>
            </a:r>
          </a:p>
          <a:p>
            <a:pPr eaLnBrk="1" hangingPunct="1">
              <a:spcBef>
                <a:spcPct val="50000"/>
              </a:spcBef>
            </a:pPr>
            <a:r>
              <a:rPr lang="en-US" smtClean="0"/>
              <a:t>Benchmarks and Results </a:t>
            </a:r>
          </a:p>
          <a:p>
            <a:pPr eaLnBrk="1" hangingPunct="1">
              <a:spcBef>
                <a:spcPct val="50000"/>
              </a:spcBef>
            </a:pPr>
            <a:r>
              <a:rPr lang="en-US" smtClean="0"/>
              <a:t>Power management </a:t>
            </a:r>
          </a:p>
        </p:txBody>
      </p:sp>
      <p:sp>
        <p:nvSpPr>
          <p:cNvPr id="157700" name="AutoShape 4"/>
          <p:cNvSpPr>
            <a:spLocks noChangeArrowheads="1"/>
          </p:cNvSpPr>
          <p:nvPr/>
        </p:nvSpPr>
        <p:spPr bwMode="auto">
          <a:xfrm>
            <a:off x="195263" y="3808413"/>
            <a:ext cx="542925" cy="228600"/>
          </a:xfrm>
          <a:prstGeom prst="rightArrow">
            <a:avLst>
              <a:gd name="adj1" fmla="val 50000"/>
              <a:gd name="adj2" fmla="val 59375"/>
            </a:avLst>
          </a:prstGeom>
          <a:solidFill>
            <a:schemeClr val="accent1"/>
          </a:solidFill>
          <a:ln w="9525">
            <a:solidFill>
              <a:schemeClr val="tx1"/>
            </a:solidFill>
            <a:miter lim="800000"/>
            <a:headEnd/>
            <a:tailEnd/>
          </a:ln>
        </p:spPr>
        <p:txBody>
          <a:bodyPr wrap="none" anchor="ctr"/>
          <a:lstStyle/>
          <a:p>
            <a:endParaRPr lang="en-US"/>
          </a:p>
        </p:txBody>
      </p:sp>
      <p:sp>
        <p:nvSpPr>
          <p:cNvPr id="6" name="Slide Number Placeholder 3"/>
          <p:cNvSpPr>
            <a:spLocks noGrp="1"/>
          </p:cNvSpPr>
          <p:nvPr>
            <p:ph type="sldNum" sz="quarter" idx="10"/>
          </p:nvPr>
        </p:nvSpPr>
        <p:spPr/>
        <p:txBody>
          <a:bodyPr/>
          <a:lstStyle/>
          <a:p>
            <a:pPr>
              <a:defRPr/>
            </a:pPr>
            <a:fld id="{1C7F8118-57E9-453A-9F6D-C3024CD79A25}" type="slidenum">
              <a:rPr lang="en-US" smtClean="0"/>
              <a:pPr>
                <a:defRPr/>
              </a:pPr>
              <a:t>100</a:t>
            </a:fld>
            <a:endParaRPr lang="en-US"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3"/>
          <p:cNvSpPr>
            <a:spLocks noGrp="1"/>
          </p:cNvSpPr>
          <p:nvPr>
            <p:ph type="title"/>
          </p:nvPr>
        </p:nvSpPr>
        <p:spPr/>
        <p:txBody>
          <a:bodyPr/>
          <a:lstStyle/>
          <a:p>
            <a:pPr eaLnBrk="1" hangingPunct="1"/>
            <a:r>
              <a:rPr lang="en-US" smtClean="0"/>
              <a:t>RCCE Power Management API</a:t>
            </a:r>
            <a:br>
              <a:rPr lang="en-US" smtClean="0"/>
            </a:br>
            <a:endParaRPr lang="en-US" smtClean="0"/>
          </a:p>
        </p:txBody>
      </p:sp>
      <p:sp>
        <p:nvSpPr>
          <p:cNvPr id="158723" name="Rectangle 2"/>
          <p:cNvSpPr>
            <a:spLocks noGrp="1" noChangeArrowheads="1"/>
          </p:cNvSpPr>
          <p:nvPr>
            <p:ph type="subTitle" sz="quarter" idx="4294967295"/>
          </p:nvPr>
        </p:nvSpPr>
        <p:spPr>
          <a:xfrm>
            <a:off x="444500" y="868363"/>
            <a:ext cx="8415338" cy="5270500"/>
          </a:xfrm>
        </p:spPr>
        <p:txBody>
          <a:bodyPr/>
          <a:lstStyle/>
          <a:p>
            <a:pPr eaLnBrk="1" hangingPunct="1"/>
            <a:r>
              <a:rPr lang="en-US" sz="2400" smtClean="0"/>
              <a:t>RCCE power management emphasizes safe control: V/GHz changed together within each 4-tile (8-core) power domain.</a:t>
            </a:r>
          </a:p>
          <a:p>
            <a:pPr lvl="1" eaLnBrk="1" hangingPunct="1"/>
            <a:r>
              <a:rPr lang="en-US" sz="2000" smtClean="0"/>
              <a:t>A Master core sets V + GHz for all cores in domain. </a:t>
            </a:r>
          </a:p>
          <a:p>
            <a:pPr lvl="2" eaLnBrk="1" hangingPunct="1"/>
            <a:r>
              <a:rPr lang="en-US" sz="1800" smtClean="0"/>
              <a:t>RCCE_istep_power(): </a:t>
            </a:r>
          </a:p>
          <a:p>
            <a:pPr lvl="3" eaLnBrk="1" hangingPunct="1"/>
            <a:r>
              <a:rPr lang="en-US" sz="1600" smtClean="0"/>
              <a:t>steps up or down V + GHz, where GHz is max for selected voltage.</a:t>
            </a:r>
          </a:p>
          <a:p>
            <a:pPr lvl="2" eaLnBrk="1" hangingPunct="1"/>
            <a:r>
              <a:rPr lang="en-US" sz="1800" smtClean="0"/>
              <a:t>RCCE_wait_power(): </a:t>
            </a:r>
          </a:p>
          <a:p>
            <a:pPr lvl="3" eaLnBrk="1" hangingPunct="1"/>
            <a:r>
              <a:rPr lang="en-US" sz="1600" smtClean="0"/>
              <a:t>returns when power change is done</a:t>
            </a:r>
          </a:p>
          <a:p>
            <a:pPr lvl="2" eaLnBrk="1" hangingPunct="1"/>
            <a:r>
              <a:rPr lang="en-US" sz="1800" smtClean="0"/>
              <a:t>RCCE_step_frequency(): </a:t>
            </a:r>
          </a:p>
          <a:p>
            <a:pPr lvl="3" eaLnBrk="1" hangingPunct="1"/>
            <a:r>
              <a:rPr lang="en-US" sz="1600" smtClean="0"/>
              <a:t>steps up or down only GHz</a:t>
            </a:r>
          </a:p>
          <a:p>
            <a:pPr lvl="3" eaLnBrk="1" hangingPunct="1">
              <a:buFont typeface="Times" pitchFamily="18" charset="0"/>
              <a:buNone/>
            </a:pPr>
            <a:endParaRPr lang="en-US" sz="1400" smtClean="0"/>
          </a:p>
          <a:p>
            <a:pPr eaLnBrk="1" hangingPunct="1"/>
            <a:r>
              <a:rPr lang="en-US" sz="2400" smtClean="0"/>
              <a:t>Power management latencies  </a:t>
            </a:r>
          </a:p>
          <a:p>
            <a:pPr lvl="1" eaLnBrk="1" hangingPunct="1"/>
            <a:r>
              <a:rPr lang="en-US" sz="2000" smtClean="0"/>
              <a:t>V changes: Very high latency, </a:t>
            </a:r>
            <a:r>
              <a:rPr lang="en-US" sz="2000" i="1" smtClean="0"/>
              <a:t>O</a:t>
            </a:r>
            <a:r>
              <a:rPr lang="en-US" sz="2000" smtClean="0"/>
              <a:t>(Million) cycles.</a:t>
            </a:r>
          </a:p>
          <a:p>
            <a:pPr lvl="1" eaLnBrk="1" hangingPunct="1"/>
            <a:r>
              <a:rPr lang="en-US" sz="2000" smtClean="0"/>
              <a:t>GHz changes: Low latency, </a:t>
            </a:r>
            <a:r>
              <a:rPr lang="en-US" sz="2000" i="1" smtClean="0"/>
              <a:t>O</a:t>
            </a:r>
            <a:r>
              <a:rPr lang="en-US" sz="2000" smtClean="0"/>
              <a:t>(few) cycles.</a:t>
            </a:r>
          </a:p>
        </p:txBody>
      </p:sp>
      <p:sp>
        <p:nvSpPr>
          <p:cNvPr id="4" name="Slide Number Placeholder 3"/>
          <p:cNvSpPr>
            <a:spLocks noGrp="1"/>
          </p:cNvSpPr>
          <p:nvPr>
            <p:ph type="sldNum" sz="quarter" idx="10"/>
          </p:nvPr>
        </p:nvSpPr>
        <p:spPr/>
        <p:txBody>
          <a:bodyPr/>
          <a:lstStyle/>
          <a:p>
            <a:pPr>
              <a:defRPr/>
            </a:pPr>
            <a:fld id="{F1700E00-A4B6-434C-B645-DD425133B3C1}" type="slidenum">
              <a:rPr lang="en-US" smtClean="0"/>
              <a:pPr>
                <a:defRPr/>
              </a:pPr>
              <a:t>101</a:t>
            </a:fld>
            <a:endParaRPr lang="en-US" dirty="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mtClean="0"/>
              <a:t>Conclusions</a:t>
            </a:r>
          </a:p>
        </p:txBody>
      </p:sp>
      <p:sp>
        <p:nvSpPr>
          <p:cNvPr id="159747" name="Rectangle 3"/>
          <p:cNvSpPr>
            <a:spLocks noGrp="1" noChangeArrowheads="1"/>
          </p:cNvSpPr>
          <p:nvPr>
            <p:ph idx="1"/>
          </p:nvPr>
        </p:nvSpPr>
        <p:spPr>
          <a:xfrm>
            <a:off x="381000" y="881063"/>
            <a:ext cx="8237538" cy="3303587"/>
          </a:xfrm>
        </p:spPr>
        <p:txBody>
          <a:bodyPr/>
          <a:lstStyle/>
          <a:p>
            <a:pPr marL="228600" indent="-228600" eaLnBrk="1" hangingPunct="1">
              <a:lnSpc>
                <a:spcPct val="90000"/>
              </a:lnSpc>
            </a:pPr>
            <a:r>
              <a:rPr lang="en-US" sz="2000" smtClean="0"/>
              <a:t>RCCE software works</a:t>
            </a:r>
          </a:p>
          <a:p>
            <a:pPr marL="687388" lvl="1" indent="-344488" eaLnBrk="1" hangingPunct="1">
              <a:lnSpc>
                <a:spcPct val="90000"/>
              </a:lnSpc>
            </a:pPr>
            <a:r>
              <a:rPr lang="en-US" sz="1800" smtClean="0"/>
              <a:t>RCCE’s restrictions (Symmetric MPB memory model and blocking communications) have not been a fundamental obstacle</a:t>
            </a:r>
          </a:p>
          <a:p>
            <a:pPr marL="687388" lvl="1" indent="-344488" eaLnBrk="1" hangingPunct="1">
              <a:lnSpc>
                <a:spcPct val="90000"/>
              </a:lnSpc>
            </a:pPr>
            <a:r>
              <a:rPr lang="en-US" sz="1800" smtClean="0"/>
              <a:t>Functional emulator is a useful development/debug device</a:t>
            </a:r>
          </a:p>
          <a:p>
            <a:pPr marL="228600" indent="-228600" eaLnBrk="1" hangingPunct="1">
              <a:lnSpc>
                <a:spcPct val="90000"/>
              </a:lnSpc>
            </a:pPr>
            <a:r>
              <a:rPr lang="en-US" sz="2000" smtClean="0"/>
              <a:t>SCC architecture</a:t>
            </a:r>
          </a:p>
          <a:p>
            <a:pPr marL="687388" lvl="1" indent="-344488" eaLnBrk="1" hangingPunct="1">
              <a:lnSpc>
                <a:spcPct val="90000"/>
              </a:lnSpc>
            </a:pPr>
            <a:r>
              <a:rPr lang="en-US" sz="1800" smtClean="0"/>
              <a:t>The on-chip MPB was effective for scalable message passing applications</a:t>
            </a:r>
          </a:p>
          <a:p>
            <a:pPr marL="687388" lvl="1" indent="-344488" eaLnBrk="1" hangingPunct="1">
              <a:lnSpc>
                <a:spcPct val="90000"/>
              </a:lnSpc>
            </a:pPr>
            <a:r>
              <a:rPr lang="en-US" sz="1800" smtClean="0"/>
              <a:t>Software controlled power management works … but it’s challenging to use because (1) granularity of 8 cores and (2) high latencies for voltage changes</a:t>
            </a:r>
          </a:p>
          <a:p>
            <a:pPr marL="687388" lvl="1" indent="-344488" eaLnBrk="1" hangingPunct="1">
              <a:lnSpc>
                <a:spcPct val="90000"/>
              </a:lnSpc>
            </a:pPr>
            <a:r>
              <a:rPr lang="en-US" sz="1800" smtClean="0"/>
              <a:t>The Test&amp;set registers (only one per core) will be a bottleneck. </a:t>
            </a:r>
          </a:p>
          <a:p>
            <a:pPr marL="1125538" lvl="2" indent="-323850" eaLnBrk="1" hangingPunct="1">
              <a:lnSpc>
                <a:spcPct val="90000"/>
              </a:lnSpc>
            </a:pPr>
            <a:r>
              <a:rPr lang="en-US" sz="1600" smtClean="0"/>
              <a:t>Sure wish we had asked for more!</a:t>
            </a:r>
          </a:p>
          <a:p>
            <a:pPr marL="228600" indent="-228600" eaLnBrk="1" hangingPunct="1">
              <a:lnSpc>
                <a:spcPct val="90000"/>
              </a:lnSpc>
            </a:pPr>
            <a:r>
              <a:rPr lang="en-US" sz="2000" smtClean="0"/>
              <a:t>Future work</a:t>
            </a:r>
          </a:p>
          <a:p>
            <a:pPr marL="687388" lvl="1" indent="-344488" eaLnBrk="1" hangingPunct="1">
              <a:lnSpc>
                <a:spcPct val="90000"/>
              </a:lnSpc>
            </a:pPr>
            <a:r>
              <a:rPr lang="en-US" sz="1800" smtClean="0"/>
              <a:t>Add shmalloc() to expose shared off-chip DRAMM (in progress).</a:t>
            </a:r>
          </a:p>
          <a:p>
            <a:pPr marL="687388" lvl="1" indent="-344488" eaLnBrk="1" hangingPunct="1">
              <a:lnSpc>
                <a:spcPct val="90000"/>
              </a:lnSpc>
            </a:pPr>
            <a:r>
              <a:rPr lang="en-US" sz="1800" smtClean="0"/>
              <a:t>Move resource management into OS/drivers so multiple apps can work together safely.</a:t>
            </a:r>
          </a:p>
          <a:p>
            <a:pPr marL="687388" lvl="1" indent="-344488" eaLnBrk="1" hangingPunct="1">
              <a:lnSpc>
                <a:spcPct val="90000"/>
              </a:lnSpc>
            </a:pPr>
            <a:r>
              <a:rPr lang="en-US" sz="1800" smtClean="0"/>
              <a:t>We have only just begun to explore power management capabilities … we need to explore additional usage models.</a:t>
            </a:r>
          </a:p>
        </p:txBody>
      </p:sp>
      <p:sp>
        <p:nvSpPr>
          <p:cNvPr id="5" name="Slide Number Placeholder 5"/>
          <p:cNvSpPr>
            <a:spLocks noGrp="1"/>
          </p:cNvSpPr>
          <p:nvPr>
            <p:ph type="sldNum" sz="quarter" idx="10"/>
          </p:nvPr>
        </p:nvSpPr>
        <p:spPr/>
        <p:txBody>
          <a:bodyPr/>
          <a:lstStyle/>
          <a:p>
            <a:pPr>
              <a:defRPr/>
            </a:pPr>
            <a:fld id="{703534F2-2875-4082-A76E-B089C309CBF0}" type="slidenum">
              <a:rPr lang="en-US" smtClean="0"/>
              <a:pPr>
                <a:defRPr/>
              </a:pPr>
              <a:t>102</a:t>
            </a:fld>
            <a:endParaRPr lang="en-US" dirty="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t>SW Acknowledgements</a:t>
            </a:r>
          </a:p>
        </p:txBody>
      </p:sp>
      <p:graphicFrame>
        <p:nvGraphicFramePr>
          <p:cNvPr id="224454" name="Group 198"/>
          <p:cNvGraphicFramePr>
            <a:graphicFrameLocks noGrp="1"/>
          </p:cNvGraphicFramePr>
          <p:nvPr>
            <p:ph sz="quarter" idx="4294967295"/>
          </p:nvPr>
        </p:nvGraphicFramePr>
        <p:xfrm>
          <a:off x="989013" y="1092200"/>
          <a:ext cx="8155459" cy="2569783"/>
        </p:xfrm>
        <a:graphic>
          <a:graphicData uri="http://schemas.openxmlformats.org/drawingml/2006/table">
            <a:tbl>
              <a:tblPr/>
              <a:tblGrid>
                <a:gridCol w="5075936"/>
                <a:gridCol w="3079523"/>
              </a:tblGrid>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Management Console software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Michael Riepen</a:t>
                      </a:r>
                    </a:p>
                  </a:txBody>
                  <a:tcPr horzOverflow="overflow">
                    <a:lnL>
                      <a:noFill/>
                    </a:lnL>
                    <a:lnR cap="flat">
                      <a:noFill/>
                    </a:lnR>
                    <a:lnT cap="fla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BareMetalC workflow</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Michael Riepen</a:t>
                      </a:r>
                    </a:p>
                  </a:txBody>
                  <a:tcP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Linux for SCC</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Thomas Lehnig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Paul Brett</a:t>
                      </a:r>
                    </a:p>
                  </a:txBody>
                  <a:tcPr horzOverflow="overflow">
                    <a:lnL>
                      <a:noFill/>
                    </a:lnL>
                    <a:lnR cap="flat">
                      <a:noFill/>
                    </a:lnR>
                    <a:lnT>
                      <a:noFill/>
                    </a:lnT>
                    <a:lnB>
                      <a:noFill/>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System Interface FPGA development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Matthias Steidl</a:t>
                      </a:r>
                    </a:p>
                  </a:txBody>
                  <a:tcP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TCP/IP network driver</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Werner Haas</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224455" name="Group 199"/>
          <p:cNvGraphicFramePr>
            <a:graphicFrameLocks noGrp="1"/>
          </p:cNvGraphicFramePr>
          <p:nvPr>
            <p:ph sz="quarter" idx="4294967295"/>
          </p:nvPr>
        </p:nvGraphicFramePr>
        <p:xfrm>
          <a:off x="828675" y="4189413"/>
          <a:ext cx="8316097" cy="1762760"/>
        </p:xfrm>
        <a:graphic>
          <a:graphicData uri="http://schemas.openxmlformats.org/drawingml/2006/table">
            <a:tbl>
              <a:tblPr/>
              <a:tblGrid>
                <a:gridCol w="5087630"/>
                <a:gridCol w="3228467"/>
              </a:tblGrid>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RCCE library and apps</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rPr>
                        <a:t>Rob Van der Wijngaart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Tim Mattson</a:t>
                      </a:r>
                    </a:p>
                  </a:txBody>
                  <a:tcPr horzOverflow="overflow">
                    <a:lnL>
                      <a:noFill/>
                    </a:lnL>
                    <a:lnR cap="flat">
                      <a:noFill/>
                    </a:lnR>
                    <a:lnT cap="flat">
                      <a:noFill/>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Developer tools </a:t>
                      </a:r>
                      <a:br>
                        <a:rPr kumimoji="0" lang="en-US" sz="1800" b="0" i="0" u="none" strike="noStrike" cap="none" normalizeH="0" baseline="0" dirty="0" smtClean="0">
                          <a:ln>
                            <a:noFill/>
                          </a:ln>
                          <a:solidFill>
                            <a:schemeClr val="tx1"/>
                          </a:solidFill>
                          <a:effectLst/>
                          <a:latin typeface="Verdana" pitchFamily="34" charset="0"/>
                        </a:rPr>
                      </a:br>
                      <a:r>
                        <a:rPr kumimoji="0" lang="en-US" sz="1800" b="0" i="0" u="none" strike="noStrike" cap="none" normalizeH="0" baseline="0" dirty="0" smtClean="0">
                          <a:ln>
                            <a:noFill/>
                          </a:ln>
                          <a:solidFill>
                            <a:schemeClr val="tx1"/>
                          </a:solidFill>
                          <a:effectLst/>
                          <a:latin typeface="Verdana" pitchFamily="34" charset="0"/>
                        </a:rPr>
                        <a:t>  (Intel compilers and math libraries)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Patrick Kennedy</a:t>
                      </a: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Mandelbrot app + </a:t>
                      </a:r>
                      <a:r>
                        <a:rPr kumimoji="0" lang="en-US" sz="1800" b="0" i="0" u="none" strike="noStrike" cap="none" normalizeH="0" baseline="0" dirty="0" err="1" smtClean="0">
                          <a:ln>
                            <a:noFill/>
                          </a:ln>
                          <a:solidFill>
                            <a:schemeClr val="tx1"/>
                          </a:solidFill>
                          <a:effectLst/>
                          <a:latin typeface="Verdana" pitchFamily="34" charset="0"/>
                        </a:rPr>
                        <a:t>viz</a:t>
                      </a:r>
                      <a:endParaRPr kumimoji="0" lang="en-US" sz="1800" b="0" i="0" u="none" strike="noStrike" cap="none" normalizeH="0" baseline="0" dirty="0" smtClean="0">
                        <a:ln>
                          <a:noFill/>
                        </a:ln>
                        <a:solidFill>
                          <a:schemeClr val="tx1"/>
                        </a:solidFill>
                        <a:effectLst/>
                        <a:latin typeface="Verdan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Michael Riepen</a:t>
                      </a:r>
                    </a:p>
                  </a:txBody>
                  <a:tcPr horzOverflow="overflow">
                    <a:lnL>
                      <a:noFill/>
                    </a:lnL>
                    <a:lnR cap="flat">
                      <a:noFill/>
                    </a:lnR>
                    <a:lnT>
                      <a:noFill/>
                    </a:lnT>
                    <a:lnB cap="flat">
                      <a:noFill/>
                    </a:lnB>
                    <a:lnTlToBr>
                      <a:noFill/>
                    </a:lnTlToBr>
                    <a:lnBlToTr>
                      <a:noFill/>
                    </a:lnBlToTr>
                    <a:noFill/>
                  </a:tcPr>
                </a:tc>
              </a:tr>
            </a:tbl>
          </a:graphicData>
        </a:graphic>
      </p:graphicFrame>
      <p:sp>
        <p:nvSpPr>
          <p:cNvPr id="160789" name="Rectangle 30"/>
          <p:cNvSpPr>
            <a:spLocks noChangeArrowheads="1"/>
          </p:cNvSpPr>
          <p:nvPr/>
        </p:nvSpPr>
        <p:spPr bwMode="auto">
          <a:xfrm>
            <a:off x="206375" y="757238"/>
            <a:ext cx="4041775" cy="407987"/>
          </a:xfrm>
          <a:prstGeom prst="rect">
            <a:avLst/>
          </a:prstGeom>
          <a:noFill/>
          <a:ln w="9525">
            <a:noFill/>
            <a:miter lim="800000"/>
            <a:headEnd/>
            <a:tailEnd/>
          </a:ln>
        </p:spPr>
        <p:txBody>
          <a:bodyPr lIns="0" tIns="0" rIns="0" bIns="0"/>
          <a:lstStyle/>
          <a:p>
            <a:pPr marL="225425" indent="-225425">
              <a:spcBef>
                <a:spcPct val="20000"/>
              </a:spcBef>
              <a:buFontTx/>
              <a:buChar char="•"/>
            </a:pPr>
            <a:r>
              <a:rPr lang="en-US" sz="2400">
                <a:latin typeface="Verdana" pitchFamily="34" charset="0"/>
              </a:rPr>
              <a:t>SCC System software:  </a:t>
            </a:r>
          </a:p>
        </p:txBody>
      </p:sp>
      <p:sp>
        <p:nvSpPr>
          <p:cNvPr id="160790" name="Rectangle 127"/>
          <p:cNvSpPr>
            <a:spLocks noChangeArrowheads="1"/>
          </p:cNvSpPr>
          <p:nvPr/>
        </p:nvSpPr>
        <p:spPr bwMode="auto">
          <a:xfrm>
            <a:off x="133350" y="3654425"/>
            <a:ext cx="4879975" cy="509588"/>
          </a:xfrm>
          <a:prstGeom prst="rect">
            <a:avLst/>
          </a:prstGeom>
          <a:noFill/>
          <a:ln w="9525">
            <a:noFill/>
            <a:miter lim="800000"/>
            <a:headEnd/>
            <a:tailEnd/>
          </a:ln>
        </p:spPr>
        <p:txBody>
          <a:bodyPr lIns="0" tIns="0" rIns="0" bIns="0"/>
          <a:lstStyle/>
          <a:p>
            <a:pPr marL="225425" indent="-225425">
              <a:spcBef>
                <a:spcPct val="20000"/>
              </a:spcBef>
              <a:buFontTx/>
              <a:buChar char="•"/>
            </a:pPr>
            <a:r>
              <a:rPr lang="en-US" sz="2400">
                <a:latin typeface="Verdana" pitchFamily="34" charset="0"/>
              </a:rPr>
              <a:t>SCC Application software:  </a:t>
            </a:r>
          </a:p>
        </p:txBody>
      </p:sp>
      <p:sp>
        <p:nvSpPr>
          <p:cNvPr id="7" name="Slide Number Placeholder 6"/>
          <p:cNvSpPr>
            <a:spLocks noGrp="1"/>
          </p:cNvSpPr>
          <p:nvPr>
            <p:ph type="sldNum" sz="quarter" idx="10"/>
          </p:nvPr>
        </p:nvSpPr>
        <p:spPr/>
        <p:txBody>
          <a:bodyPr/>
          <a:lstStyle/>
          <a:p>
            <a:pPr>
              <a:defRPr/>
            </a:pPr>
            <a:fld id="{BB98B427-BA6D-4B42-8CE5-361388D7AC30}" type="slidenum">
              <a:rPr lang="en-US" smtClean="0"/>
              <a:pPr>
                <a:defRPr/>
              </a:pPr>
              <a:t>103</a:t>
            </a:fld>
            <a:endParaRPr lang="en-US"/>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tx1"/>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104</a:t>
            </a:fld>
            <a:endParaRPr lang="en-US"/>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ubtitle 4"/>
          <p:cNvSpPr>
            <a:spLocks noGrp="1"/>
          </p:cNvSpPr>
          <p:nvPr>
            <p:ph type="subTitle" sz="quarter" idx="1"/>
          </p:nvPr>
        </p:nvSpPr>
        <p:spPr>
          <a:xfrm>
            <a:off x="2803634" y="4111296"/>
            <a:ext cx="5861050" cy="886372"/>
          </a:xfrm>
        </p:spPr>
        <p:txBody>
          <a:bodyPr/>
          <a:lstStyle/>
          <a:p>
            <a:pPr eaLnBrk="1" hangingPunct="1">
              <a:spcBef>
                <a:spcPct val="60000"/>
              </a:spcBef>
            </a:pPr>
            <a:r>
              <a:rPr lang="en-US" altLang="zh-CN" sz="2000" b="1" dirty="0" smtClean="0">
                <a:solidFill>
                  <a:schemeClr val="tx1"/>
                </a:solidFill>
                <a:ea typeface="宋体" pitchFamily="2" charset="-122"/>
              </a:rPr>
              <a:t>Xiaocheng Zhou</a:t>
            </a:r>
            <a:br>
              <a:rPr lang="en-US" altLang="zh-CN" sz="2000" b="1" dirty="0" smtClean="0">
                <a:solidFill>
                  <a:schemeClr val="tx1"/>
                </a:solidFill>
                <a:ea typeface="宋体" pitchFamily="2" charset="-122"/>
              </a:rPr>
            </a:br>
            <a:r>
              <a:rPr lang="en-US" altLang="zh-CN" sz="2000" i="1" dirty="0" smtClean="0">
                <a:solidFill>
                  <a:schemeClr val="tx1"/>
                </a:solidFill>
                <a:ea typeface="宋体" pitchFamily="2" charset="-122"/>
              </a:rPr>
              <a:t>Intel Labs China</a:t>
            </a:r>
            <a:endParaRPr lang="en-US" altLang="zh-CN" sz="2000" i="1" dirty="0" smtClean="0"/>
          </a:p>
          <a:p>
            <a:pPr eaLnBrk="1" hangingPunct="1">
              <a:spcBef>
                <a:spcPct val="60000"/>
              </a:spcBef>
              <a:buFont typeface="Wingdings" pitchFamily="2" charset="2"/>
              <a:buNone/>
            </a:pPr>
            <a:endParaRPr lang="en-US" altLang="zh-CN" sz="2000" dirty="0" smtClean="0">
              <a:solidFill>
                <a:schemeClr val="tx1"/>
              </a:solidFill>
              <a:ea typeface="宋体" pitchFamily="2" charset="-122"/>
            </a:endParaRPr>
          </a:p>
          <a:p>
            <a:pPr eaLnBrk="1" hangingPunct="1">
              <a:buFont typeface="Wingdings" pitchFamily="2" charset="2"/>
              <a:buNone/>
            </a:pPr>
            <a:endParaRPr lang="en-US" sz="2000" dirty="0" smtClean="0">
              <a:solidFill>
                <a:schemeClr val="tx1"/>
              </a:solidFill>
            </a:endParaRPr>
          </a:p>
        </p:txBody>
      </p:sp>
      <p:sp>
        <p:nvSpPr>
          <p:cNvPr id="162819" name="Rectangle 4"/>
          <p:cNvSpPr>
            <a:spLocks noGrp="1" noChangeArrowheads="1"/>
          </p:cNvSpPr>
          <p:nvPr>
            <p:ph type="ctrTitle" sz="quarter"/>
          </p:nvPr>
        </p:nvSpPr>
        <p:spPr/>
        <p:txBody>
          <a:bodyPr/>
          <a:lstStyle/>
          <a:p>
            <a:pPr eaLnBrk="1" hangingPunct="1"/>
            <a:r>
              <a:rPr lang="en-US" altLang="zh-CN" smtClean="0">
                <a:ea typeface="宋体" pitchFamily="2" charset="-122"/>
              </a:rPr>
              <a:t>Software Managed Coherency on SCC</a:t>
            </a:r>
          </a:p>
        </p:txBody>
      </p:sp>
      <p:pic>
        <p:nvPicPr>
          <p:cNvPr id="6"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21277" y="4848985"/>
            <a:ext cx="1678992" cy="1119328"/>
          </a:xfrm>
          <a:prstGeom prst="roundRect">
            <a:avLst/>
          </a:prstGeom>
          <a:ln>
            <a:noFill/>
          </a:ln>
          <a:effectLst>
            <a:softEdge rad="112500"/>
          </a:effectLst>
        </p:spPr>
      </p:pic>
      <p:sp>
        <p:nvSpPr>
          <p:cNvPr id="7" name="TextBox 6"/>
          <p:cNvSpPr txBox="1"/>
          <p:nvPr/>
        </p:nvSpPr>
        <p:spPr>
          <a:xfrm>
            <a:off x="401638" y="6075363"/>
            <a:ext cx="5426075" cy="584200"/>
          </a:xfrm>
          <a:prstGeom prst="rect">
            <a:avLst/>
          </a:prstGeom>
          <a:noFill/>
        </p:spPr>
        <p:txBody>
          <a:bodyPr>
            <a:spAutoFit/>
          </a:bodyPr>
          <a:lstStyle/>
          <a:p>
            <a:pPr>
              <a:defRPr/>
            </a:pPr>
            <a:r>
              <a:rPr lang="en-US" sz="1600" b="0" dirty="0">
                <a:solidFill>
                  <a:schemeClr val="bg1"/>
                </a:solidFill>
                <a:latin typeface="+mj-lt"/>
              </a:rPr>
              <a:t>Intel Labs Single-chip Cloud Computer Symposium </a:t>
            </a:r>
          </a:p>
          <a:p>
            <a:pPr>
              <a:defRPr/>
            </a:pPr>
            <a:r>
              <a:rPr lang="en-US" sz="1600" b="0" dirty="0" smtClean="0">
                <a:solidFill>
                  <a:schemeClr val="bg1"/>
                </a:solidFill>
                <a:latin typeface="+mj-lt"/>
              </a:rPr>
              <a:t>December, </a:t>
            </a:r>
            <a:r>
              <a:rPr lang="en-US" sz="1600" b="0" dirty="0">
                <a:solidFill>
                  <a:schemeClr val="bg1"/>
                </a:solidFill>
                <a:latin typeface="+mj-lt"/>
              </a:rPr>
              <a:t>2010</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459787" cy="696927"/>
          </a:xfrm>
        </p:spPr>
        <p:txBody>
          <a:bodyPr/>
          <a:lstStyle/>
          <a:p>
            <a:r>
              <a:rPr lang="en-US" altLang="zh-CN" sz="3000" dirty="0" smtClean="0">
                <a:ea typeface="宋体" pitchFamily="2" charset="-122"/>
              </a:rPr>
              <a:t>Revive an Old Topic: Cache Coherence?</a:t>
            </a:r>
            <a:endParaRPr lang="en-US" sz="3000" dirty="0"/>
          </a:p>
        </p:txBody>
      </p:sp>
      <p:sp>
        <p:nvSpPr>
          <p:cNvPr id="3" name="Content Placeholder 2"/>
          <p:cNvSpPr>
            <a:spLocks noGrp="1"/>
          </p:cNvSpPr>
          <p:nvPr>
            <p:ph idx="1"/>
          </p:nvPr>
        </p:nvSpPr>
        <p:spPr>
          <a:xfrm>
            <a:off x="455613" y="1031846"/>
            <a:ext cx="8237537" cy="4135771"/>
          </a:xfrm>
        </p:spPr>
        <p:txBody>
          <a:bodyPr/>
          <a:lstStyle/>
          <a:p>
            <a:pPr eaLnBrk="1" hangingPunct="1"/>
            <a:r>
              <a:rPr lang="en-US" altLang="zh-CN" sz="2000" dirty="0" smtClean="0">
                <a:ea typeface="宋体" pitchFamily="2" charset="-122"/>
              </a:rPr>
              <a:t>Software-managed coherence was a popular topic</a:t>
            </a:r>
          </a:p>
          <a:p>
            <a:pPr lvl="1" eaLnBrk="1" hangingPunct="1"/>
            <a:r>
              <a:rPr lang="en-US" altLang="zh-CN" sz="1800" dirty="0" smtClean="0">
                <a:ea typeface="宋体" pitchFamily="2" charset="-122"/>
              </a:rPr>
              <a:t>Been around for at least a couple of decades</a:t>
            </a:r>
          </a:p>
          <a:p>
            <a:pPr lvl="1" eaLnBrk="1" hangingPunct="1"/>
            <a:r>
              <a:rPr lang="en-US" altLang="zh-CN" sz="1800" dirty="0" smtClean="0">
                <a:ea typeface="宋体" pitchFamily="2" charset="-122"/>
              </a:rPr>
              <a:t>Mostly targeting multiprocessors or clusters of workstations</a:t>
            </a:r>
          </a:p>
          <a:p>
            <a:pPr lvl="1" eaLnBrk="1" hangingPunct="1"/>
            <a:r>
              <a:rPr lang="en-US" altLang="zh-CN" sz="1800" dirty="0" smtClean="0"/>
              <a:t>Not work well due to large communication latency</a:t>
            </a:r>
          </a:p>
          <a:p>
            <a:pPr eaLnBrk="1" hangingPunct="1"/>
            <a:endParaRPr lang="en-US" altLang="zh-CN" sz="900" dirty="0" smtClean="0"/>
          </a:p>
          <a:p>
            <a:pPr eaLnBrk="1" hangingPunct="1"/>
            <a:r>
              <a:rPr lang="en-US" altLang="zh-CN" sz="2000" dirty="0" smtClean="0">
                <a:ea typeface="宋体" pitchFamily="2" charset="-122"/>
              </a:rPr>
              <a:t>World is changing</a:t>
            </a:r>
          </a:p>
          <a:p>
            <a:pPr lvl="1" eaLnBrk="1" hangingPunct="1"/>
            <a:r>
              <a:rPr lang="en-US" altLang="zh-CN" sz="1800" dirty="0" smtClean="0">
                <a:ea typeface="宋体" pitchFamily="2" charset="-122"/>
              </a:rPr>
              <a:t>Hardware approaches meet walls in many-core era (e.g. power)</a:t>
            </a:r>
          </a:p>
          <a:p>
            <a:pPr lvl="1" eaLnBrk="1" hangingPunct="1"/>
            <a:r>
              <a:rPr lang="en-US" altLang="zh-CN" sz="1800" dirty="0" smtClean="0">
                <a:ea typeface="宋体" pitchFamily="2" charset="-122"/>
              </a:rPr>
              <a:t>Many cores, higher bandwidth and lower latency</a:t>
            </a:r>
          </a:p>
          <a:p>
            <a:pPr eaLnBrk="1" hangingPunct="1"/>
            <a:endParaRPr lang="en-US" altLang="zh-CN" sz="900" dirty="0" smtClean="0">
              <a:ea typeface="宋体" pitchFamily="2" charset="-122"/>
            </a:endParaRPr>
          </a:p>
          <a:p>
            <a:pPr eaLnBrk="1" hangingPunct="1"/>
            <a:r>
              <a:rPr lang="en-US" altLang="zh-CN" sz="2000" dirty="0" smtClean="0">
                <a:ea typeface="宋体" pitchFamily="2" charset="-122"/>
              </a:rPr>
              <a:t>World is </a:t>
            </a:r>
            <a:r>
              <a:rPr lang="en-US" altLang="zh-CN" sz="2000" i="1" dirty="0" smtClean="0">
                <a:ea typeface="宋体" pitchFamily="2" charset="-122"/>
              </a:rPr>
              <a:t>not</a:t>
            </a:r>
            <a:r>
              <a:rPr lang="en-US" altLang="zh-CN" sz="2000" dirty="0" smtClean="0">
                <a:ea typeface="宋体" pitchFamily="2" charset="-122"/>
              </a:rPr>
              <a:t> changing</a:t>
            </a:r>
          </a:p>
          <a:p>
            <a:pPr lvl="1" eaLnBrk="1" hangingPunct="1"/>
            <a:r>
              <a:rPr lang="en-US" altLang="zh-CN" sz="1800" dirty="0" smtClean="0">
                <a:ea typeface="宋体" pitchFamily="2" charset="-122"/>
              </a:rPr>
              <a:t>Legacy code written in shared memory programming model</a:t>
            </a:r>
          </a:p>
          <a:p>
            <a:pPr lvl="1" eaLnBrk="1" hangingPunct="1"/>
            <a:r>
              <a:rPr lang="en-US" altLang="zh-CN" sz="1800" dirty="0" smtClean="0">
                <a:ea typeface="宋体" pitchFamily="2" charset="-122"/>
              </a:rPr>
              <a:t>Coherent memory requirement from ISVs</a:t>
            </a:r>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106</a:t>
            </a:fld>
            <a:endParaRPr lang="en-US"/>
          </a:p>
        </p:txBody>
      </p:sp>
      <p:sp>
        <p:nvSpPr>
          <p:cNvPr id="5" name="TextBox 4"/>
          <p:cNvSpPr txBox="1">
            <a:spLocks noChangeArrowheads="1"/>
          </p:cNvSpPr>
          <p:nvPr/>
        </p:nvSpPr>
        <p:spPr bwMode="auto">
          <a:xfrm>
            <a:off x="760413" y="5351506"/>
            <a:ext cx="7621587" cy="400110"/>
          </a:xfrm>
          <a:prstGeom prst="rect">
            <a:avLst/>
          </a:prstGeom>
          <a:solidFill>
            <a:schemeClr val="accent1"/>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altLang="zh-CN" sz="2000" dirty="0">
                <a:solidFill>
                  <a:schemeClr val="bg1"/>
                </a:solidFill>
                <a:ea typeface="宋体" pitchFamily="2" charset="-122"/>
              </a:rPr>
              <a:t>What is the right trade-off: </a:t>
            </a:r>
            <a:r>
              <a:rPr lang="en-US" altLang="zh-CN" sz="2000" dirty="0" smtClean="0">
                <a:solidFill>
                  <a:schemeClr val="bg1"/>
                </a:solidFill>
                <a:ea typeface="宋体" pitchFamily="2" charset="-122"/>
              </a:rPr>
              <a:t>hardware </a:t>
            </a:r>
            <a:r>
              <a:rPr lang="en-US" altLang="zh-CN" sz="2000" dirty="0">
                <a:solidFill>
                  <a:schemeClr val="bg1"/>
                </a:solidFill>
                <a:ea typeface="宋体" pitchFamily="2" charset="-122"/>
              </a:rPr>
              <a:t>vs. </a:t>
            </a:r>
            <a:r>
              <a:rPr lang="en-US" altLang="zh-CN" sz="2000" dirty="0" smtClean="0">
                <a:solidFill>
                  <a:schemeClr val="bg1"/>
                </a:solidFill>
                <a:ea typeface="宋体" pitchFamily="2" charset="-122"/>
              </a:rPr>
              <a:t>software?</a:t>
            </a:r>
            <a:endParaRPr lang="en-US" altLang="zh-CN" sz="2000" dirty="0">
              <a:solidFill>
                <a:schemeClr val="bg1"/>
              </a:solidFill>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algn="r" eaLnBrk="1" hangingPunct="1"/>
            <a:r>
              <a:rPr lang="en-US" altLang="zh-CN" dirty="0" smtClean="0">
                <a:ea typeface="宋体" pitchFamily="2" charset="-122"/>
              </a:rPr>
              <a:t>Why Software Managed Coherency?</a:t>
            </a:r>
            <a:br>
              <a:rPr lang="en-US" altLang="zh-CN" dirty="0" smtClean="0">
                <a:ea typeface="宋体" pitchFamily="2" charset="-122"/>
              </a:rPr>
            </a:br>
            <a:r>
              <a:rPr lang="en-US" altLang="zh-CN" sz="2000" dirty="0" smtClean="0">
                <a:ea typeface="宋体" pitchFamily="2" charset="-122"/>
              </a:rPr>
              <a:t>(Why not Hardware)</a:t>
            </a:r>
            <a:endParaRPr lang="zh-CN" altLang="en-US" sz="2000" dirty="0" smtClean="0">
              <a:ea typeface="宋体" pitchFamily="2" charset="-122"/>
            </a:endParaRPr>
          </a:p>
        </p:txBody>
      </p:sp>
      <p:sp>
        <p:nvSpPr>
          <p:cNvPr id="167939" name="Content Placeholder 2"/>
          <p:cNvSpPr>
            <a:spLocks noGrp="1"/>
          </p:cNvSpPr>
          <p:nvPr>
            <p:ph idx="1"/>
          </p:nvPr>
        </p:nvSpPr>
        <p:spPr>
          <a:xfrm>
            <a:off x="455613" y="1162050"/>
            <a:ext cx="8237537" cy="4343400"/>
          </a:xfrm>
        </p:spPr>
        <p:txBody>
          <a:bodyPr/>
          <a:lstStyle/>
          <a:p>
            <a:pPr eaLnBrk="1" hangingPunct="1"/>
            <a:r>
              <a:rPr lang="en-US" altLang="zh-CN" sz="2000" dirty="0" smtClean="0">
                <a:ea typeface="宋体" pitchFamily="2" charset="-122"/>
              </a:rPr>
              <a:t>No or minimal hardware!</a:t>
            </a:r>
          </a:p>
          <a:p>
            <a:pPr lvl="1" eaLnBrk="1" hangingPunct="1"/>
            <a:r>
              <a:rPr lang="en-US" altLang="zh-CN" sz="1800" dirty="0" smtClean="0">
                <a:ea typeface="宋体" pitchFamily="2" charset="-122"/>
              </a:rPr>
              <a:t>Reduce power consumption</a:t>
            </a:r>
          </a:p>
          <a:p>
            <a:pPr lvl="1" eaLnBrk="1" hangingPunct="1"/>
            <a:r>
              <a:rPr lang="en-US" altLang="zh-CN" sz="1800" dirty="0" smtClean="0">
                <a:ea typeface="宋体" pitchFamily="2" charset="-122"/>
              </a:rPr>
              <a:t>Reduce hardware complexity and validation effort</a:t>
            </a:r>
          </a:p>
          <a:p>
            <a:pPr eaLnBrk="1" hangingPunct="1"/>
            <a:endParaRPr lang="en-US" altLang="zh-CN" sz="900" dirty="0" smtClean="0">
              <a:ea typeface="宋体" pitchFamily="2" charset="-122"/>
            </a:endParaRPr>
          </a:p>
          <a:p>
            <a:pPr eaLnBrk="1" hangingPunct="1"/>
            <a:r>
              <a:rPr lang="en-US" altLang="zh-CN" sz="2000" dirty="0" smtClean="0">
                <a:ea typeface="宋体" pitchFamily="2" charset="-122"/>
              </a:rPr>
              <a:t>Support dynamically </a:t>
            </a:r>
            <a:r>
              <a:rPr lang="en-US" altLang="zh-CN" sz="2000" dirty="0" smtClean="0">
                <a:solidFill>
                  <a:schemeClr val="tx1"/>
                </a:solidFill>
                <a:ea typeface="宋体" pitchFamily="2" charset="-122"/>
              </a:rPr>
              <a:t>reconfigurable coherency domains</a:t>
            </a:r>
          </a:p>
          <a:p>
            <a:pPr lvl="1" eaLnBrk="1" hangingPunct="1"/>
            <a:r>
              <a:rPr lang="en-US" altLang="zh-CN" sz="1800" dirty="0" smtClean="0">
                <a:ea typeface="宋体" pitchFamily="2" charset="-122"/>
              </a:rPr>
              <a:t>Multiple applications running in separate coherency domains</a:t>
            </a:r>
          </a:p>
          <a:p>
            <a:pPr lvl="1" eaLnBrk="1" hangingPunct="1"/>
            <a:r>
              <a:rPr lang="en-US" altLang="zh-CN" sz="1800" dirty="0" smtClean="0">
                <a:ea typeface="宋体" pitchFamily="2" charset="-122"/>
              </a:rPr>
              <a:t>Good match to SCC</a:t>
            </a:r>
          </a:p>
          <a:p>
            <a:pPr eaLnBrk="1" hangingPunct="1"/>
            <a:endParaRPr lang="en-US" altLang="zh-CN" sz="900" dirty="0" smtClean="0">
              <a:ea typeface="宋体" pitchFamily="2" charset="-122"/>
            </a:endParaRPr>
          </a:p>
          <a:p>
            <a:pPr eaLnBrk="1" hangingPunct="1"/>
            <a:r>
              <a:rPr lang="en-US" altLang="zh-CN" sz="2000" dirty="0" smtClean="0">
                <a:ea typeface="宋体" pitchFamily="2" charset="-122"/>
              </a:rPr>
              <a:t>Ideal fit for emerging applications</a:t>
            </a:r>
          </a:p>
          <a:p>
            <a:pPr lvl="1" eaLnBrk="1" hangingPunct="1"/>
            <a:r>
              <a:rPr lang="en-US" altLang="zh-CN" sz="1800" dirty="0" smtClean="0">
                <a:ea typeface="宋体" pitchFamily="2" charset="-122"/>
              </a:rPr>
              <a:t>Most data are RO-shared, few are RW-shared</a:t>
            </a:r>
          </a:p>
          <a:p>
            <a:pPr lvl="1" eaLnBrk="1" hangingPunct="1"/>
            <a:r>
              <a:rPr lang="en-US" altLang="zh-CN" sz="1800" dirty="0" smtClean="0">
                <a:ea typeface="宋体" pitchFamily="2" charset="-122"/>
              </a:rPr>
              <a:t>Coarse-grained synchronization: Map-Reduce, BSP, etc</a:t>
            </a:r>
          </a:p>
        </p:txBody>
      </p:sp>
      <p:sp>
        <p:nvSpPr>
          <p:cNvPr id="19460" name="Slide Number Placeholder 3"/>
          <p:cNvSpPr>
            <a:spLocks noGrp="1"/>
          </p:cNvSpPr>
          <p:nvPr>
            <p:ph type="sldNum" sz="quarter" idx="10"/>
          </p:nvPr>
        </p:nvSpPr>
        <p:spPr/>
        <p:txBody>
          <a:bodyPr/>
          <a:lstStyle/>
          <a:p>
            <a:pPr>
              <a:defRPr/>
            </a:pPr>
            <a:fld id="{A2A31CDF-E5B6-488B-932A-8D709E589038}" type="slidenum">
              <a:rPr lang="en-US" altLang="zh-CN" smtClean="0">
                <a:ea typeface="宋体" pitchFamily="2" charset="-122"/>
              </a:rPr>
              <a:pPr>
                <a:defRPr/>
              </a:pPr>
              <a:t>107</a:t>
            </a:fld>
            <a:endParaRPr lang="en-US" altLang="zh-CN" smtClean="0">
              <a:ea typeface="宋体" pitchFamily="2" charset="-122"/>
            </a:endParaRPr>
          </a:p>
        </p:txBody>
      </p:sp>
      <p:sp>
        <p:nvSpPr>
          <p:cNvPr id="5" name="TextBox 4"/>
          <p:cNvSpPr txBox="1">
            <a:spLocks noChangeArrowheads="1"/>
          </p:cNvSpPr>
          <p:nvPr/>
        </p:nvSpPr>
        <p:spPr bwMode="auto">
          <a:xfrm>
            <a:off x="455613" y="4813481"/>
            <a:ext cx="8078787" cy="830997"/>
          </a:xfrm>
          <a:prstGeom prst="rect">
            <a:avLst/>
          </a:prstGeom>
          <a:solidFill>
            <a:schemeClr val="accent1"/>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altLang="zh-CN" sz="2400" dirty="0" smtClean="0">
                <a:solidFill>
                  <a:schemeClr val="bg1"/>
                </a:solidFill>
                <a:ea typeface="宋体" pitchFamily="2" charset="-122"/>
              </a:rPr>
              <a:t>Software managed </a:t>
            </a:r>
            <a:r>
              <a:rPr lang="en-US" altLang="zh-CN" sz="2400" dirty="0">
                <a:solidFill>
                  <a:schemeClr val="bg1"/>
                </a:solidFill>
                <a:ea typeface="宋体" pitchFamily="2" charset="-122"/>
              </a:rPr>
              <a:t>coherency can achieve comparable </a:t>
            </a:r>
            <a:r>
              <a:rPr lang="en-US" altLang="zh-CN" sz="2400" dirty="0" smtClean="0">
                <a:solidFill>
                  <a:schemeClr val="bg1"/>
                </a:solidFill>
                <a:ea typeface="宋体" pitchFamily="2" charset="-122"/>
              </a:rPr>
              <a:t>performance!</a:t>
            </a:r>
            <a:endParaRPr lang="en-US" altLang="zh-CN" sz="2400" dirty="0">
              <a:solidFill>
                <a:schemeClr val="bg1"/>
              </a:solidFill>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altLang="zh-CN" dirty="0" smtClean="0">
                <a:ea typeface="宋体" pitchFamily="2" charset="-122"/>
              </a:rPr>
              <a:t>SCC Architecture, a Brief Overview</a:t>
            </a:r>
            <a:endParaRPr lang="en-US" dirty="0" smtClean="0"/>
          </a:p>
        </p:txBody>
      </p:sp>
      <p:sp>
        <p:nvSpPr>
          <p:cNvPr id="20483" name="Slide Number Placeholder 2"/>
          <p:cNvSpPr>
            <a:spLocks noGrp="1"/>
          </p:cNvSpPr>
          <p:nvPr>
            <p:ph type="sldNum" sz="quarter" idx="10"/>
          </p:nvPr>
        </p:nvSpPr>
        <p:spPr/>
        <p:txBody>
          <a:bodyPr/>
          <a:lstStyle/>
          <a:p>
            <a:pPr>
              <a:defRPr/>
            </a:pPr>
            <a:fld id="{2AC0BAB8-CE08-4409-B929-450F5EE09E77}" type="slidenum">
              <a:rPr lang="en-US" altLang="zh-CN" smtClean="0">
                <a:ea typeface="宋体" pitchFamily="2" charset="-122"/>
              </a:rPr>
              <a:pPr>
                <a:defRPr/>
              </a:pPr>
              <a:t>108</a:t>
            </a:fld>
            <a:endParaRPr lang="en-US" altLang="zh-CN" smtClean="0">
              <a:ea typeface="宋体" pitchFamily="2" charset="-122"/>
            </a:endParaRPr>
          </a:p>
        </p:txBody>
      </p:sp>
      <p:pic>
        <p:nvPicPr>
          <p:cNvPr id="58" name="Picture 57" descr="scc-h-rack.jpg"/>
          <p:cNvPicPr>
            <a:picLocks noChangeAspect="1"/>
          </p:cNvPicPr>
          <p:nvPr/>
        </p:nvPicPr>
        <p:blipFill>
          <a:blip r:embed="rId2" cstate="print"/>
          <a:srcRect l="15363" r="15084"/>
          <a:stretch>
            <a:fillRect/>
          </a:stretch>
        </p:blipFill>
        <p:spPr>
          <a:xfrm rot="2048649">
            <a:off x="69998" y="1043791"/>
            <a:ext cx="3201072" cy="3068231"/>
          </a:xfrm>
          <a:prstGeom prst="ellipse">
            <a:avLst/>
          </a:prstGeom>
          <a:scene3d>
            <a:camera prst="orthographicFront"/>
            <a:lightRig rig="threePt" dir="t"/>
          </a:scene3d>
          <a:sp3d>
            <a:bevelT/>
          </a:sp3d>
        </p:spPr>
      </p:pic>
      <p:sp>
        <p:nvSpPr>
          <p:cNvPr id="59" name="Rectangle 58"/>
          <p:cNvSpPr/>
          <p:nvPr/>
        </p:nvSpPr>
        <p:spPr bwMode="auto">
          <a:xfrm>
            <a:off x="3038475" y="4384675"/>
            <a:ext cx="417513" cy="409575"/>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a:solidFill>
                  <a:srgbClr val="5D9EC8"/>
                </a:solidFill>
                <a:latin typeface="Neo Sans Intel Medium" pitchFamily="34" charset="0"/>
                <a:ea typeface="宋体" pitchFamily="2" charset="-122"/>
              </a:rPr>
              <a:t>R</a:t>
            </a:r>
          </a:p>
        </p:txBody>
      </p:sp>
      <p:sp>
        <p:nvSpPr>
          <p:cNvPr id="60" name="Rectangle 59"/>
          <p:cNvSpPr/>
          <p:nvPr/>
        </p:nvSpPr>
        <p:spPr bwMode="auto">
          <a:xfrm rot="16200000">
            <a:off x="457200" y="2068513"/>
            <a:ext cx="750887" cy="160338"/>
          </a:xfrm>
          <a:prstGeom prst="rect">
            <a:avLst/>
          </a:prstGeom>
          <a:noFill/>
          <a:ln w="19050" cap="flat" cmpd="sng" algn="ctr">
            <a:solidFill>
              <a:srgbClr val="4D72A7">
                <a:lumMod val="50000"/>
              </a:srgbClr>
            </a:solidFill>
            <a:prstDash val="solid"/>
            <a:round/>
            <a:headEnd type="none" w="med" len="med"/>
            <a:tailEnd type="none" w="med" len="med"/>
          </a:ln>
          <a:effectLst/>
        </p:spPr>
        <p:txBody>
          <a:bodyPr anchor="ctr"/>
          <a:lstStyle/>
          <a:p>
            <a:pPr fontAlgn="auto">
              <a:spcBef>
                <a:spcPts val="0"/>
              </a:spcBef>
              <a:spcAft>
                <a:spcPts val="0"/>
              </a:spcAft>
              <a:defRPr/>
            </a:pPr>
            <a:r>
              <a:rPr lang="en-US" sz="1400" b="0" kern="0" dirty="0">
                <a:solidFill>
                  <a:srgbClr val="4D72A7">
                    <a:lumMod val="50000"/>
                  </a:srgbClr>
                </a:solidFill>
                <a:latin typeface="Verdana"/>
              </a:rPr>
              <a:t>MC</a:t>
            </a:r>
          </a:p>
        </p:txBody>
      </p:sp>
      <p:sp>
        <p:nvSpPr>
          <p:cNvPr id="61" name="Rectangle 60"/>
          <p:cNvSpPr/>
          <p:nvPr/>
        </p:nvSpPr>
        <p:spPr bwMode="auto">
          <a:xfrm rot="16200000">
            <a:off x="465932" y="2867819"/>
            <a:ext cx="750887" cy="161925"/>
          </a:xfrm>
          <a:prstGeom prst="rect">
            <a:avLst/>
          </a:prstGeom>
          <a:noFill/>
          <a:ln w="19050" cap="flat" cmpd="sng" algn="ctr">
            <a:solidFill>
              <a:srgbClr val="4D72A7">
                <a:lumMod val="50000"/>
              </a:srgbClr>
            </a:solidFill>
            <a:prstDash val="solid"/>
            <a:round/>
            <a:headEnd type="none" w="med" len="med"/>
            <a:tailEnd type="none" w="med" len="med"/>
          </a:ln>
          <a:effectLst/>
        </p:spPr>
        <p:txBody>
          <a:bodyPr anchor="ctr"/>
          <a:lstStyle/>
          <a:p>
            <a:pPr fontAlgn="auto">
              <a:spcBef>
                <a:spcPts val="0"/>
              </a:spcBef>
              <a:spcAft>
                <a:spcPts val="0"/>
              </a:spcAft>
              <a:defRPr/>
            </a:pPr>
            <a:r>
              <a:rPr lang="en-US" sz="1400" b="0" kern="0" dirty="0">
                <a:solidFill>
                  <a:srgbClr val="4D72A7">
                    <a:lumMod val="50000"/>
                  </a:srgbClr>
                </a:solidFill>
                <a:latin typeface="Verdana"/>
              </a:rPr>
              <a:t>MC</a:t>
            </a:r>
          </a:p>
        </p:txBody>
      </p:sp>
      <p:sp>
        <p:nvSpPr>
          <p:cNvPr id="62" name="Rectangle 61"/>
          <p:cNvSpPr/>
          <p:nvPr/>
        </p:nvSpPr>
        <p:spPr bwMode="auto">
          <a:xfrm rot="16200000">
            <a:off x="2218532" y="2050256"/>
            <a:ext cx="750888" cy="161925"/>
          </a:xfrm>
          <a:prstGeom prst="rect">
            <a:avLst/>
          </a:prstGeom>
          <a:noFill/>
          <a:ln w="19050" cap="flat" cmpd="sng" algn="ctr">
            <a:solidFill>
              <a:srgbClr val="4D72A7">
                <a:lumMod val="50000"/>
              </a:srgbClr>
            </a:solidFill>
            <a:prstDash val="solid"/>
            <a:round/>
            <a:headEnd type="none" w="med" len="med"/>
            <a:tailEnd type="none" w="med" len="med"/>
          </a:ln>
          <a:effectLst/>
        </p:spPr>
        <p:txBody>
          <a:bodyPr anchor="ctr"/>
          <a:lstStyle/>
          <a:p>
            <a:pPr fontAlgn="auto">
              <a:spcBef>
                <a:spcPts val="0"/>
              </a:spcBef>
              <a:spcAft>
                <a:spcPts val="0"/>
              </a:spcAft>
              <a:defRPr/>
            </a:pPr>
            <a:r>
              <a:rPr lang="en-US" sz="1400" b="0" kern="0" dirty="0">
                <a:solidFill>
                  <a:srgbClr val="4D72A7">
                    <a:lumMod val="50000"/>
                  </a:srgbClr>
                </a:solidFill>
                <a:latin typeface="Verdana"/>
              </a:rPr>
              <a:t>MC</a:t>
            </a:r>
          </a:p>
        </p:txBody>
      </p:sp>
      <p:sp>
        <p:nvSpPr>
          <p:cNvPr id="63" name="Rectangle 62"/>
          <p:cNvSpPr/>
          <p:nvPr/>
        </p:nvSpPr>
        <p:spPr bwMode="auto">
          <a:xfrm rot="16200000">
            <a:off x="2219326" y="2849562"/>
            <a:ext cx="749300" cy="161925"/>
          </a:xfrm>
          <a:prstGeom prst="rect">
            <a:avLst/>
          </a:prstGeom>
          <a:noFill/>
          <a:ln w="19050" cap="flat" cmpd="sng" algn="ctr">
            <a:solidFill>
              <a:srgbClr val="4D72A7">
                <a:lumMod val="50000"/>
              </a:srgbClr>
            </a:solidFill>
            <a:prstDash val="solid"/>
            <a:round/>
            <a:headEnd type="none" w="med" len="med"/>
            <a:tailEnd type="none" w="med" len="med"/>
          </a:ln>
          <a:effectLst/>
        </p:spPr>
        <p:txBody>
          <a:bodyPr anchor="ctr"/>
          <a:lstStyle/>
          <a:p>
            <a:pPr fontAlgn="auto">
              <a:spcBef>
                <a:spcPts val="0"/>
              </a:spcBef>
              <a:spcAft>
                <a:spcPts val="0"/>
              </a:spcAft>
              <a:defRPr/>
            </a:pPr>
            <a:r>
              <a:rPr lang="en-US" sz="1400" b="0" kern="0" dirty="0">
                <a:solidFill>
                  <a:srgbClr val="4D72A7">
                    <a:lumMod val="50000"/>
                  </a:srgbClr>
                </a:solidFill>
                <a:latin typeface="Verdana"/>
              </a:rPr>
              <a:t>MC</a:t>
            </a:r>
          </a:p>
        </p:txBody>
      </p:sp>
      <p:sp>
        <p:nvSpPr>
          <p:cNvPr id="64" name="Rectangle 63"/>
          <p:cNvSpPr/>
          <p:nvPr/>
        </p:nvSpPr>
        <p:spPr bwMode="auto">
          <a:xfrm>
            <a:off x="1082675" y="1773238"/>
            <a:ext cx="1247775" cy="730250"/>
          </a:xfrm>
          <a:prstGeom prst="rect">
            <a:avLst/>
          </a:prstGeom>
          <a:solidFill>
            <a:srgbClr val="FFFFFF">
              <a:alpha val="33000"/>
            </a:srgbClr>
          </a:solidFill>
          <a:ln w="19050" cap="flat" cmpd="sng" algn="ctr">
            <a:noFill/>
            <a:prstDash val="solid"/>
            <a:round/>
            <a:headEnd type="none" w="med" len="med"/>
            <a:tailEnd type="none" w="med" len="med"/>
          </a:ln>
          <a:effectLst/>
        </p:spPr>
        <p:txBody>
          <a:bodyPr anchor="ctr"/>
          <a:lstStyle/>
          <a:p>
            <a:pPr fontAlgn="auto">
              <a:spcBef>
                <a:spcPts val="0"/>
              </a:spcBef>
              <a:spcAft>
                <a:spcPts val="0"/>
              </a:spcAft>
              <a:defRPr/>
            </a:pPr>
            <a:r>
              <a:rPr lang="en-US" sz="1600" b="0" kern="0" dirty="0">
                <a:solidFill>
                  <a:srgbClr val="4D72A7">
                    <a:lumMod val="50000"/>
                  </a:srgbClr>
                </a:solidFill>
                <a:latin typeface="Neo Sans Intel Medium" pitchFamily="34" charset="0"/>
              </a:rPr>
              <a:t>24 Tiles</a:t>
            </a:r>
          </a:p>
          <a:p>
            <a:pPr fontAlgn="auto">
              <a:spcBef>
                <a:spcPts val="0"/>
              </a:spcBef>
              <a:spcAft>
                <a:spcPts val="0"/>
              </a:spcAft>
              <a:defRPr/>
            </a:pPr>
            <a:r>
              <a:rPr lang="en-US" sz="1600" b="0" kern="0" dirty="0">
                <a:solidFill>
                  <a:srgbClr val="4D72A7">
                    <a:lumMod val="50000"/>
                  </a:srgbClr>
                </a:solidFill>
                <a:latin typeface="Neo Sans Intel Medium" pitchFamily="34" charset="0"/>
              </a:rPr>
              <a:t>24 Routers</a:t>
            </a:r>
          </a:p>
          <a:p>
            <a:pPr fontAlgn="auto">
              <a:spcBef>
                <a:spcPts val="0"/>
              </a:spcBef>
              <a:spcAft>
                <a:spcPts val="0"/>
              </a:spcAft>
              <a:defRPr/>
            </a:pPr>
            <a:r>
              <a:rPr lang="en-US" sz="1600" b="0" kern="0" dirty="0">
                <a:solidFill>
                  <a:srgbClr val="4D72A7">
                    <a:lumMod val="50000"/>
                  </a:srgbClr>
                </a:solidFill>
                <a:latin typeface="Neo Sans Intel Medium" pitchFamily="34" charset="0"/>
              </a:rPr>
              <a:t>48 IA cores</a:t>
            </a:r>
          </a:p>
        </p:txBody>
      </p:sp>
      <p:sp>
        <p:nvSpPr>
          <p:cNvPr id="65" name="Rectangle 64"/>
          <p:cNvSpPr/>
          <p:nvPr/>
        </p:nvSpPr>
        <p:spPr bwMode="auto">
          <a:xfrm>
            <a:off x="760413" y="2541588"/>
            <a:ext cx="962025" cy="790575"/>
          </a:xfrm>
          <a:prstGeom prst="rect">
            <a:avLst/>
          </a:prstGeom>
          <a:noFill/>
          <a:ln w="28575" cap="flat" cmpd="sng" algn="ctr">
            <a:solidFill>
              <a:srgbClr val="FFFF00"/>
            </a:solidFill>
            <a:prstDash val="dash"/>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altLang="zh-CN" b="0">
              <a:latin typeface="Arial" charset="0"/>
              <a:ea typeface="宋体" pitchFamily="2" charset="-122"/>
            </a:endParaRPr>
          </a:p>
        </p:txBody>
      </p:sp>
      <p:pic>
        <p:nvPicPr>
          <p:cNvPr id="172044" name="Picture 2" descr="F:\Layout Photos\RCK_die_1.jpg"/>
          <p:cNvPicPr>
            <a:picLocks noChangeAspect="1" noChangeArrowheads="1"/>
          </p:cNvPicPr>
          <p:nvPr/>
        </p:nvPicPr>
        <p:blipFill>
          <a:blip r:embed="rId3" cstate="print">
            <a:lum bright="16000"/>
          </a:blip>
          <a:srcRect l="-53"/>
          <a:stretch>
            <a:fillRect/>
          </a:stretch>
        </p:blipFill>
        <p:spPr bwMode="auto">
          <a:xfrm rot="10800000" flipH="1" flipV="1">
            <a:off x="2128838" y="3821113"/>
            <a:ext cx="3243262" cy="2782887"/>
          </a:xfrm>
          <a:prstGeom prst="rect">
            <a:avLst/>
          </a:prstGeom>
          <a:noFill/>
          <a:ln w="9525">
            <a:solidFill>
              <a:srgbClr val="BCCDF9"/>
            </a:solidFill>
            <a:miter lim="800000"/>
            <a:headEnd/>
            <a:tailEnd/>
          </a:ln>
        </p:spPr>
      </p:pic>
      <p:grpSp>
        <p:nvGrpSpPr>
          <p:cNvPr id="2" name="Group 7"/>
          <p:cNvGrpSpPr/>
          <p:nvPr/>
        </p:nvGrpSpPr>
        <p:grpSpPr>
          <a:xfrm>
            <a:off x="6424370" y="1833442"/>
            <a:ext cx="2451242" cy="3728233"/>
            <a:chOff x="1013358" y="1104900"/>
            <a:chExt cx="3276600" cy="4906302"/>
          </a:xfrm>
          <a:effectLst>
            <a:outerShdw blurRad="50800" dist="38100" dir="2700000" algn="tl" rotWithShape="0">
              <a:prstClr val="black">
                <a:alpha val="40000"/>
              </a:prstClr>
            </a:outerShdw>
          </a:effectLst>
        </p:grpSpPr>
        <p:grpSp>
          <p:nvGrpSpPr>
            <p:cNvPr id="3" name="Group 18"/>
            <p:cNvGrpSpPr/>
            <p:nvPr/>
          </p:nvGrpSpPr>
          <p:grpSpPr>
            <a:xfrm>
              <a:off x="1110563" y="1104900"/>
              <a:ext cx="3097599" cy="4433635"/>
              <a:chOff x="1110563" y="1104900"/>
              <a:chExt cx="3097599" cy="4433635"/>
            </a:xfrm>
          </p:grpSpPr>
          <p:pic>
            <p:nvPicPr>
              <p:cNvPr id="70" name="Picture 2" descr="F:\Layout Photos\RCK_die_tile_1.jpg"/>
              <p:cNvPicPr>
                <a:picLocks noChangeAspect="1" noChangeArrowheads="1"/>
              </p:cNvPicPr>
              <p:nvPr/>
            </p:nvPicPr>
            <p:blipFill>
              <a:blip r:embed="rId4" cstate="screen"/>
              <a:srcRect/>
              <a:stretch>
                <a:fillRect/>
              </a:stretch>
            </p:blipFill>
            <p:spPr bwMode="auto">
              <a:xfrm>
                <a:off x="1123240" y="1104900"/>
                <a:ext cx="3084922" cy="4433635"/>
              </a:xfrm>
              <a:prstGeom prst="rect">
                <a:avLst/>
              </a:prstGeom>
              <a:noFill/>
            </p:spPr>
          </p:pic>
          <p:sp>
            <p:nvSpPr>
              <p:cNvPr id="71" name="Rectangle 70"/>
              <p:cNvSpPr/>
              <p:nvPr/>
            </p:nvSpPr>
            <p:spPr bwMode="auto">
              <a:xfrm>
                <a:off x="2247900" y="1181100"/>
                <a:ext cx="1943100" cy="18669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72" name="Rectangle 71"/>
              <p:cNvSpPr/>
              <p:nvPr/>
            </p:nvSpPr>
            <p:spPr>
              <a:xfrm>
                <a:off x="2209800" y="1181100"/>
                <a:ext cx="769676" cy="344275"/>
              </a:xfrm>
              <a:prstGeom prst="rect">
                <a:avLst/>
              </a:prstGeom>
            </p:spPr>
            <p:txBody>
              <a:bodyPr wrap="none">
                <a:spAutoFit/>
              </a:bodyPr>
              <a:lstStyle/>
              <a:p>
                <a:pPr fontAlgn="auto">
                  <a:spcBef>
                    <a:spcPts val="0"/>
                  </a:spcBef>
                  <a:spcAft>
                    <a:spcPts val="0"/>
                  </a:spcAft>
                  <a:defRPr/>
                </a:pPr>
                <a:r>
                  <a:rPr lang="en-US" sz="1100" b="0" kern="0" dirty="0">
                    <a:solidFill>
                      <a:sysClr val="windowText" lastClr="000000"/>
                    </a:solidFill>
                    <a:effectLst>
                      <a:outerShdw blurRad="38100" dist="38100" dir="2700000" algn="tl">
                        <a:srgbClr val="000000">
                          <a:alpha val="43137"/>
                        </a:srgbClr>
                      </a:outerShdw>
                    </a:effectLst>
                    <a:latin typeface="Neo Sans Intel" pitchFamily="34" charset="0"/>
                  </a:rPr>
                  <a:t>Core 1</a:t>
                </a:r>
                <a:endParaRPr lang="en-US" sz="1100" b="0" kern="0" dirty="0">
                  <a:solidFill>
                    <a:sysClr val="windowText" lastClr="000000"/>
                  </a:solidFill>
                  <a:latin typeface="Neo Sans Intel" pitchFamily="34" charset="0"/>
                </a:endParaRPr>
              </a:p>
            </p:txBody>
          </p:sp>
          <p:sp>
            <p:nvSpPr>
              <p:cNvPr id="73" name="Rectangle 72"/>
              <p:cNvSpPr/>
              <p:nvPr/>
            </p:nvSpPr>
            <p:spPr>
              <a:xfrm>
                <a:off x="2324101" y="5143501"/>
                <a:ext cx="769676" cy="344275"/>
              </a:xfrm>
              <a:prstGeom prst="rect">
                <a:avLst/>
              </a:prstGeom>
            </p:spPr>
            <p:txBody>
              <a:bodyPr wrap="none">
                <a:spAutoFit/>
              </a:bodyPr>
              <a:lstStyle/>
              <a:p>
                <a:pPr fontAlgn="auto">
                  <a:spcBef>
                    <a:spcPts val="0"/>
                  </a:spcBef>
                  <a:spcAft>
                    <a:spcPts val="0"/>
                  </a:spcAft>
                  <a:defRPr/>
                </a:pPr>
                <a:r>
                  <a:rPr lang="en-US" sz="1100" b="0" kern="0" dirty="0">
                    <a:solidFill>
                      <a:sysClr val="windowText" lastClr="000000"/>
                    </a:solidFill>
                    <a:effectLst>
                      <a:outerShdw blurRad="38100" dist="38100" dir="2700000" algn="tl">
                        <a:srgbClr val="000000">
                          <a:alpha val="43137"/>
                        </a:srgbClr>
                      </a:outerShdw>
                    </a:effectLst>
                    <a:latin typeface="Neo Sans Intel" pitchFamily="34" charset="0"/>
                  </a:rPr>
                  <a:t>Core 2</a:t>
                </a:r>
                <a:endParaRPr lang="en-US" sz="1100" b="0" kern="0" dirty="0">
                  <a:solidFill>
                    <a:sysClr val="windowText" lastClr="000000"/>
                  </a:solidFill>
                  <a:latin typeface="Neo Sans Intel" pitchFamily="34" charset="0"/>
                </a:endParaRPr>
              </a:p>
            </p:txBody>
          </p:sp>
          <p:sp>
            <p:nvSpPr>
              <p:cNvPr id="74" name="Rectangle 12"/>
              <p:cNvSpPr/>
              <p:nvPr/>
            </p:nvSpPr>
            <p:spPr bwMode="auto">
              <a:xfrm>
                <a:off x="1143000" y="1181100"/>
                <a:ext cx="1104900" cy="15621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75" name="Rectangle 74"/>
              <p:cNvSpPr/>
              <p:nvPr/>
            </p:nvSpPr>
            <p:spPr>
              <a:xfrm>
                <a:off x="1110563" y="1192768"/>
                <a:ext cx="973237" cy="344275"/>
              </a:xfrm>
              <a:prstGeom prst="rect">
                <a:avLst/>
              </a:prstGeom>
            </p:spPr>
            <p:txBody>
              <a:bodyPr wrap="none">
                <a:spAutoFit/>
              </a:bodyPr>
              <a:lstStyle/>
              <a:p>
                <a:pPr fontAlgn="auto">
                  <a:spcBef>
                    <a:spcPts val="0"/>
                  </a:spcBef>
                  <a:spcAft>
                    <a:spcPts val="0"/>
                  </a:spcAft>
                  <a:defRPr/>
                </a:pPr>
                <a:r>
                  <a:rPr lang="en-US" sz="1100" b="0" kern="0" dirty="0">
                    <a:solidFill>
                      <a:sysClr val="windowText" lastClr="000000"/>
                    </a:solidFill>
                    <a:effectLst>
                      <a:outerShdw blurRad="38100" dist="38100" dir="2700000" algn="tl">
                        <a:srgbClr val="000000">
                          <a:alpha val="43137"/>
                        </a:srgbClr>
                      </a:outerShdw>
                    </a:effectLst>
                    <a:latin typeface="Neo Sans Intel" pitchFamily="34" charset="0"/>
                  </a:rPr>
                  <a:t>L2 Cache</a:t>
                </a:r>
                <a:endParaRPr lang="en-US" sz="1100" b="0" kern="0" dirty="0">
                  <a:solidFill>
                    <a:sysClr val="windowText" lastClr="000000"/>
                  </a:solidFill>
                  <a:latin typeface="Neo Sans Intel" pitchFamily="34" charset="0"/>
                </a:endParaRPr>
              </a:p>
            </p:txBody>
          </p:sp>
          <p:sp>
            <p:nvSpPr>
              <p:cNvPr id="76" name="Rectangle 75"/>
              <p:cNvSpPr/>
              <p:nvPr/>
            </p:nvSpPr>
            <p:spPr bwMode="auto">
              <a:xfrm>
                <a:off x="1143000" y="3886200"/>
                <a:ext cx="1104900" cy="16383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77" name="Rectangle 76"/>
              <p:cNvSpPr/>
              <p:nvPr/>
            </p:nvSpPr>
            <p:spPr>
              <a:xfrm>
                <a:off x="1151695" y="5134948"/>
                <a:ext cx="973237" cy="344275"/>
              </a:xfrm>
              <a:prstGeom prst="rect">
                <a:avLst/>
              </a:prstGeom>
            </p:spPr>
            <p:txBody>
              <a:bodyPr wrap="none">
                <a:spAutoFit/>
              </a:bodyPr>
              <a:lstStyle/>
              <a:p>
                <a:pPr fontAlgn="auto">
                  <a:spcBef>
                    <a:spcPts val="0"/>
                  </a:spcBef>
                  <a:spcAft>
                    <a:spcPts val="0"/>
                  </a:spcAft>
                  <a:defRPr/>
                </a:pPr>
                <a:r>
                  <a:rPr lang="en-US" sz="1100" b="0" kern="0" dirty="0">
                    <a:solidFill>
                      <a:sysClr val="windowText" lastClr="000000"/>
                    </a:solidFill>
                    <a:effectLst>
                      <a:outerShdw blurRad="38100" dist="38100" dir="2700000" algn="tl">
                        <a:srgbClr val="000000">
                          <a:alpha val="43137"/>
                        </a:srgbClr>
                      </a:outerShdw>
                    </a:effectLst>
                    <a:latin typeface="Neo Sans Intel" pitchFamily="34" charset="0"/>
                  </a:rPr>
                  <a:t>L2 Cache</a:t>
                </a:r>
                <a:endParaRPr lang="en-US" sz="1100" b="0" kern="0" dirty="0">
                  <a:solidFill>
                    <a:sysClr val="windowText" lastClr="000000"/>
                  </a:solidFill>
                  <a:latin typeface="Neo Sans Intel" pitchFamily="34" charset="0"/>
                </a:endParaRPr>
              </a:p>
            </p:txBody>
          </p:sp>
          <p:sp>
            <p:nvSpPr>
              <p:cNvPr id="78" name="Rectangle 77"/>
              <p:cNvSpPr/>
              <p:nvPr/>
            </p:nvSpPr>
            <p:spPr bwMode="auto">
              <a:xfrm>
                <a:off x="2247900" y="3429000"/>
                <a:ext cx="1943100" cy="20955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79" name="Rectangle 78"/>
              <p:cNvSpPr/>
              <p:nvPr/>
            </p:nvSpPr>
            <p:spPr bwMode="auto">
              <a:xfrm>
                <a:off x="1143000" y="2781300"/>
                <a:ext cx="1066800" cy="11049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80" name="Rectangle 79"/>
              <p:cNvSpPr/>
              <p:nvPr/>
            </p:nvSpPr>
            <p:spPr>
              <a:xfrm>
                <a:off x="1235495" y="3097768"/>
                <a:ext cx="921811" cy="344275"/>
              </a:xfrm>
              <a:prstGeom prst="rect">
                <a:avLst/>
              </a:prstGeom>
            </p:spPr>
            <p:txBody>
              <a:bodyPr wrap="none">
                <a:spAutoFit/>
              </a:bodyPr>
              <a:lstStyle/>
              <a:p>
                <a:pPr fontAlgn="auto">
                  <a:spcBef>
                    <a:spcPts val="0"/>
                  </a:spcBef>
                  <a:spcAft>
                    <a:spcPts val="0"/>
                  </a:spcAft>
                  <a:defRPr/>
                </a:pPr>
                <a:r>
                  <a:rPr lang="en-US" sz="1100" b="0" kern="0" dirty="0">
                    <a:solidFill>
                      <a:srgbClr val="FFFF00"/>
                    </a:solidFill>
                    <a:effectLst>
                      <a:outerShdw blurRad="38100" dist="38100" dir="2700000" algn="tl">
                        <a:srgbClr val="000000">
                          <a:alpha val="43137"/>
                        </a:srgbClr>
                      </a:outerShdw>
                    </a:effectLst>
                    <a:latin typeface="Neo Sans Intel" pitchFamily="34" charset="0"/>
                  </a:rPr>
                  <a:t>ROUTER</a:t>
                </a:r>
                <a:endParaRPr lang="en-US" sz="1100" b="0" kern="0" dirty="0">
                  <a:solidFill>
                    <a:srgbClr val="FFFF00"/>
                  </a:solidFill>
                  <a:latin typeface="Neo Sans Intel" pitchFamily="34" charset="0"/>
                </a:endParaRPr>
              </a:p>
            </p:txBody>
          </p:sp>
          <p:sp>
            <p:nvSpPr>
              <p:cNvPr id="81" name="Rectangle 80"/>
              <p:cNvSpPr/>
              <p:nvPr/>
            </p:nvSpPr>
            <p:spPr bwMode="auto">
              <a:xfrm>
                <a:off x="2247899" y="3048000"/>
                <a:ext cx="1936072" cy="342900"/>
              </a:xfrm>
              <a:prstGeom prst="rect">
                <a:avLst/>
              </a:prstGeom>
              <a:noFill/>
              <a:ln w="38100">
                <a:solidFill>
                  <a:srgbClr val="FFFFF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defTabSz="914099" fontAlgn="auto">
                  <a:spcBef>
                    <a:spcPts val="0"/>
                  </a:spcBef>
                  <a:spcAft>
                    <a:spcPts val="0"/>
                  </a:spcAft>
                  <a:defRPr/>
                </a:pPr>
                <a:endParaRPr lang="en-US" sz="1200" b="0" kern="0" dirty="0">
                  <a:solidFill>
                    <a:srgbClr val="FFFFFF"/>
                  </a:solidFill>
                  <a:effectLst>
                    <a:outerShdw blurRad="38100" dist="38100" dir="2700000" algn="tl">
                      <a:srgbClr val="000000">
                        <a:alpha val="43137"/>
                      </a:srgbClr>
                    </a:outerShdw>
                  </a:effectLst>
                  <a:latin typeface="Neo Sans Intel" pitchFamily="34" charset="0"/>
                </a:endParaRPr>
              </a:p>
            </p:txBody>
          </p:sp>
          <p:sp>
            <p:nvSpPr>
              <p:cNvPr id="82" name="Rectangle 81"/>
              <p:cNvSpPr/>
              <p:nvPr/>
            </p:nvSpPr>
            <p:spPr>
              <a:xfrm>
                <a:off x="2478928" y="3048000"/>
                <a:ext cx="1508925" cy="344275"/>
              </a:xfrm>
              <a:prstGeom prst="rect">
                <a:avLst/>
              </a:prstGeom>
            </p:spPr>
            <p:txBody>
              <a:bodyPr wrap="none">
                <a:spAutoFit/>
              </a:bodyPr>
              <a:lstStyle/>
              <a:p>
                <a:pPr fontAlgn="auto">
                  <a:spcBef>
                    <a:spcPts val="0"/>
                  </a:spcBef>
                  <a:spcAft>
                    <a:spcPts val="0"/>
                  </a:spcAft>
                  <a:defRPr/>
                </a:pPr>
                <a:r>
                  <a:rPr lang="en-US" sz="1100" b="0" kern="0" dirty="0">
                    <a:solidFill>
                      <a:srgbClr val="FFFF00"/>
                    </a:solidFill>
                    <a:effectLst>
                      <a:outerShdw blurRad="38100" dist="38100" dir="2700000" algn="tl">
                        <a:srgbClr val="000000">
                          <a:alpha val="43137"/>
                        </a:srgbClr>
                      </a:outerShdw>
                    </a:effectLst>
                    <a:latin typeface="Neo Sans Intel" pitchFamily="34" charset="0"/>
                  </a:rPr>
                  <a:t>Message Buffer</a:t>
                </a:r>
                <a:endParaRPr lang="en-US" sz="1100" b="0" kern="0" dirty="0">
                  <a:solidFill>
                    <a:srgbClr val="FFFF00"/>
                  </a:solidFill>
                  <a:latin typeface="Neo Sans Intel" pitchFamily="34" charset="0"/>
                </a:endParaRPr>
              </a:p>
            </p:txBody>
          </p:sp>
        </p:grpSp>
        <p:sp>
          <p:nvSpPr>
            <p:cNvPr id="69" name="Rectangle 4"/>
            <p:cNvSpPr>
              <a:spLocks noChangeArrowheads="1"/>
            </p:cNvSpPr>
            <p:nvPr/>
          </p:nvSpPr>
          <p:spPr bwMode="auto">
            <a:xfrm>
              <a:off x="1013358" y="5687179"/>
              <a:ext cx="3276600" cy="324023"/>
            </a:xfrm>
            <a:prstGeom prst="rect">
              <a:avLst/>
            </a:prstGeom>
            <a:noFill/>
            <a:ln w="9525">
              <a:noFill/>
              <a:miter lim="800000"/>
              <a:headEnd/>
              <a:tailEnd/>
            </a:ln>
          </p:spPr>
          <p:txBody>
            <a:bodyPr lIns="0" tIns="0" rIns="0" bIns="0">
              <a:spAutoFit/>
            </a:bodyPr>
            <a:lstStyle/>
            <a:p>
              <a:pPr fontAlgn="auto">
                <a:spcBef>
                  <a:spcPts val="0"/>
                </a:spcBef>
                <a:spcAft>
                  <a:spcPts val="0"/>
                </a:spcAft>
                <a:defRPr/>
              </a:pPr>
              <a:endParaRPr lang="en-US" sz="1600" b="0" kern="0" dirty="0">
                <a:solidFill>
                  <a:sysClr val="windowText" lastClr="000000"/>
                </a:solidFill>
                <a:latin typeface="Neo Sans Intel" pitchFamily="34" charset="0"/>
              </a:endParaRPr>
            </a:p>
          </p:txBody>
        </p:sp>
      </p:grpSp>
      <p:sp>
        <p:nvSpPr>
          <p:cNvPr id="172046" name="Rectangle 30"/>
          <p:cNvSpPr>
            <a:spLocks noChangeArrowheads="1"/>
          </p:cNvSpPr>
          <p:nvPr/>
        </p:nvSpPr>
        <p:spPr bwMode="auto">
          <a:xfrm>
            <a:off x="2151063" y="3806825"/>
            <a:ext cx="3252787" cy="2805113"/>
          </a:xfrm>
          <a:prstGeom prst="rect">
            <a:avLst/>
          </a:prstGeom>
          <a:noFill/>
          <a:ln w="38100" algn="ctr">
            <a:solidFill>
              <a:srgbClr val="FFFF00"/>
            </a:solidFill>
            <a:prstDash val="dash"/>
            <a:round/>
            <a:headEnd/>
            <a:tailEnd/>
          </a:ln>
        </p:spPr>
        <p:txBody>
          <a:bodyPr/>
          <a:lstStyle/>
          <a:p>
            <a:endParaRPr lang="en-US" altLang="zh-CN" b="0">
              <a:solidFill>
                <a:srgbClr val="FFFF00"/>
              </a:solidFill>
              <a:latin typeface="Arial" charset="0"/>
              <a:ea typeface="宋体" pitchFamily="2" charset="-122"/>
            </a:endParaRPr>
          </a:p>
        </p:txBody>
      </p:sp>
      <p:sp>
        <p:nvSpPr>
          <p:cNvPr id="172047" name="Rectangle 31"/>
          <p:cNvSpPr>
            <a:spLocks noChangeArrowheads="1"/>
          </p:cNvSpPr>
          <p:nvPr/>
        </p:nvSpPr>
        <p:spPr bwMode="auto">
          <a:xfrm>
            <a:off x="3635375" y="3182938"/>
            <a:ext cx="1033463" cy="388937"/>
          </a:xfrm>
          <a:prstGeom prst="rect">
            <a:avLst/>
          </a:prstGeom>
          <a:solidFill>
            <a:srgbClr val="000000">
              <a:alpha val="47842"/>
            </a:srgbClr>
          </a:solidFill>
          <a:ln w="9525" algn="ctr">
            <a:noFill/>
            <a:round/>
            <a:headEnd/>
            <a:tailEnd/>
          </a:ln>
        </p:spPr>
        <p:txBody>
          <a:bodyPr anchor="ctr"/>
          <a:lstStyle/>
          <a:p>
            <a:r>
              <a:rPr lang="en-US" altLang="zh-CN" sz="1400" b="0">
                <a:solidFill>
                  <a:srgbClr val="00E600"/>
                </a:solidFill>
                <a:latin typeface="Neo Sans Intel Medium" pitchFamily="34" charset="0"/>
                <a:ea typeface="宋体" pitchFamily="2" charset="-122"/>
              </a:rPr>
              <a:t>ROUTER</a:t>
            </a:r>
          </a:p>
        </p:txBody>
      </p:sp>
      <p:sp>
        <p:nvSpPr>
          <p:cNvPr id="172048" name="Rectangle 32"/>
          <p:cNvSpPr>
            <a:spLocks noChangeArrowheads="1"/>
          </p:cNvSpPr>
          <p:nvPr/>
        </p:nvSpPr>
        <p:spPr bwMode="auto">
          <a:xfrm rot="-5400000">
            <a:off x="1214438" y="5005388"/>
            <a:ext cx="2511425" cy="422275"/>
          </a:xfrm>
          <a:prstGeom prst="rect">
            <a:avLst/>
          </a:prstGeom>
          <a:noFill/>
          <a:ln w="9525" algn="ctr">
            <a:noFill/>
            <a:round/>
            <a:headEnd/>
            <a:tailEnd/>
          </a:ln>
        </p:spPr>
        <p:txBody>
          <a:bodyPr anchor="ctr"/>
          <a:lstStyle/>
          <a:p>
            <a:pPr algn="r"/>
            <a:r>
              <a:rPr lang="en-US" altLang="zh-CN" b="0">
                <a:latin typeface="Neo Sans Intel Medium" pitchFamily="34" charset="0"/>
                <a:ea typeface="宋体" pitchFamily="2" charset="-122"/>
              </a:rPr>
              <a:t>MEMORY CONTROLLER</a:t>
            </a:r>
          </a:p>
        </p:txBody>
      </p:sp>
      <p:sp>
        <p:nvSpPr>
          <p:cNvPr id="172049" name="Rectangle 33"/>
          <p:cNvSpPr>
            <a:spLocks noChangeArrowheads="1"/>
          </p:cNvSpPr>
          <p:nvPr/>
        </p:nvSpPr>
        <p:spPr bwMode="auto">
          <a:xfrm>
            <a:off x="3411538" y="1139825"/>
            <a:ext cx="2990850" cy="1938338"/>
          </a:xfrm>
          <a:prstGeom prst="rect">
            <a:avLst/>
          </a:prstGeom>
          <a:noFill/>
          <a:ln w="9525">
            <a:noFill/>
            <a:miter lim="800000"/>
            <a:headEnd/>
            <a:tailEnd/>
          </a:ln>
        </p:spPr>
        <p:txBody>
          <a:bodyPr>
            <a:spAutoFit/>
          </a:bodyPr>
          <a:lstStyle/>
          <a:p>
            <a:pPr marL="169863" indent="-169863">
              <a:buFont typeface="Arial" charset="0"/>
              <a:buChar char="•"/>
            </a:pPr>
            <a:r>
              <a:rPr lang="en-US" altLang="zh-CN" sz="1600" b="0" dirty="0">
                <a:latin typeface="Neo Sans Intel" pitchFamily="34" charset="0"/>
                <a:ea typeface="宋体" pitchFamily="2" charset="-122"/>
              </a:rPr>
              <a:t>45nm Hi-K metal-gate silicon</a:t>
            </a:r>
          </a:p>
          <a:p>
            <a:pPr marL="169863" indent="-169863">
              <a:buFont typeface="Arial" charset="0"/>
              <a:buChar char="•"/>
            </a:pPr>
            <a:r>
              <a:rPr lang="en-US" altLang="zh-CN" sz="1600" b="0" dirty="0">
                <a:latin typeface="Neo Sans Intel" pitchFamily="34" charset="0"/>
                <a:ea typeface="宋体" pitchFamily="2" charset="-122"/>
              </a:rPr>
              <a:t>48 IA cores</a:t>
            </a:r>
          </a:p>
          <a:p>
            <a:pPr marL="169863" indent="-169863">
              <a:buFont typeface="Arial" charset="0"/>
              <a:buChar char="•"/>
            </a:pPr>
            <a:r>
              <a:rPr lang="en-US" altLang="zh-CN" sz="1600" b="0" dirty="0">
                <a:latin typeface="Neo Sans Intel" pitchFamily="34" charset="0"/>
                <a:ea typeface="宋体" pitchFamily="2" charset="-122"/>
              </a:rPr>
              <a:t>6x4 2D mesh network</a:t>
            </a:r>
          </a:p>
          <a:p>
            <a:pPr marL="169863" indent="-169863">
              <a:buFont typeface="Arial" charset="0"/>
              <a:buChar char="•"/>
            </a:pPr>
            <a:r>
              <a:rPr lang="en-US" altLang="zh-CN" sz="1600" b="0" dirty="0">
                <a:latin typeface="Neo Sans Intel" pitchFamily="34" charset="0"/>
                <a:ea typeface="宋体" pitchFamily="2" charset="-122"/>
              </a:rPr>
              <a:t>4 DDR3 memory controllers</a:t>
            </a:r>
          </a:p>
          <a:p>
            <a:pPr marL="169863" indent="-169863">
              <a:buFont typeface="Arial" charset="0"/>
              <a:buChar char="•"/>
            </a:pPr>
            <a:r>
              <a:rPr lang="en-US" altLang="zh-CN" sz="1600" b="0" dirty="0">
                <a:latin typeface="Neo Sans Intel" pitchFamily="34" charset="0"/>
                <a:ea typeface="宋体" pitchFamily="2" charset="-122"/>
              </a:rPr>
              <a:t>On-die message buffers</a:t>
            </a:r>
          </a:p>
          <a:p>
            <a:pPr marL="169863" indent="-169863">
              <a:buFont typeface="Arial" charset="0"/>
              <a:buChar char="•"/>
            </a:pPr>
            <a:r>
              <a:rPr lang="en-US" altLang="zh-CN" sz="2000" dirty="0">
                <a:solidFill>
                  <a:srgbClr val="FFFF00"/>
                </a:solidFill>
                <a:latin typeface="Neo Sans Intel" pitchFamily="34" charset="0"/>
                <a:ea typeface="宋体" pitchFamily="2" charset="-122"/>
              </a:rPr>
              <a:t>No hardware cache </a:t>
            </a:r>
            <a:r>
              <a:rPr lang="en-US" altLang="zh-CN" sz="2000" dirty="0" smtClean="0">
                <a:solidFill>
                  <a:srgbClr val="FFFF00"/>
                </a:solidFill>
                <a:latin typeface="Neo Sans Intel" pitchFamily="34" charset="0"/>
                <a:ea typeface="宋体" pitchFamily="2" charset="-122"/>
              </a:rPr>
              <a:t>coherency</a:t>
            </a:r>
            <a:endParaRPr lang="en-US" altLang="zh-CN" sz="2000" dirty="0">
              <a:solidFill>
                <a:srgbClr val="FFFF00"/>
              </a:solidFill>
              <a:latin typeface="Neo Sans Intel" pitchFamily="34" charset="0"/>
              <a:ea typeface="宋体" pitchFamily="2" charset="-122"/>
            </a:endParaRPr>
          </a:p>
        </p:txBody>
      </p:sp>
      <p:cxnSp>
        <p:nvCxnSpPr>
          <p:cNvPr id="172050" name="Straight Connector 34"/>
          <p:cNvCxnSpPr>
            <a:cxnSpLocks noChangeShapeType="1"/>
          </p:cNvCxnSpPr>
          <p:nvPr/>
        </p:nvCxnSpPr>
        <p:spPr bwMode="auto">
          <a:xfrm>
            <a:off x="3819525" y="4371975"/>
            <a:ext cx="55563" cy="0"/>
          </a:xfrm>
          <a:prstGeom prst="line">
            <a:avLst/>
          </a:prstGeom>
          <a:noFill/>
          <a:ln w="9525" algn="ctr">
            <a:solidFill>
              <a:srgbClr val="FFFFFF"/>
            </a:solidFill>
            <a:round/>
            <a:headEnd/>
            <a:tailEnd/>
          </a:ln>
        </p:spPr>
      </p:cxnSp>
      <p:cxnSp>
        <p:nvCxnSpPr>
          <p:cNvPr id="172051" name="Straight Connector 87"/>
          <p:cNvCxnSpPr>
            <a:cxnSpLocks noChangeShapeType="1"/>
          </p:cNvCxnSpPr>
          <p:nvPr/>
        </p:nvCxnSpPr>
        <p:spPr bwMode="auto">
          <a:xfrm rot="5400000">
            <a:off x="2433637" y="5200651"/>
            <a:ext cx="2771775" cy="0"/>
          </a:xfrm>
          <a:prstGeom prst="line">
            <a:avLst/>
          </a:prstGeom>
          <a:noFill/>
          <a:ln w="38100" algn="ctr">
            <a:solidFill>
              <a:srgbClr val="DBEAF3"/>
            </a:solidFill>
            <a:prstDash val="sysDash"/>
            <a:round/>
            <a:headEnd/>
            <a:tailEnd/>
          </a:ln>
        </p:spPr>
      </p:cxnSp>
      <p:cxnSp>
        <p:nvCxnSpPr>
          <p:cNvPr id="172052" name="Straight Connector 88"/>
          <p:cNvCxnSpPr>
            <a:cxnSpLocks noChangeShapeType="1"/>
          </p:cNvCxnSpPr>
          <p:nvPr/>
        </p:nvCxnSpPr>
        <p:spPr bwMode="auto">
          <a:xfrm rot="5400000">
            <a:off x="1587500" y="5241926"/>
            <a:ext cx="2771775" cy="0"/>
          </a:xfrm>
          <a:prstGeom prst="line">
            <a:avLst/>
          </a:prstGeom>
          <a:noFill/>
          <a:ln w="38100" algn="ctr">
            <a:solidFill>
              <a:srgbClr val="DBEAF3"/>
            </a:solidFill>
            <a:prstDash val="sysDash"/>
            <a:round/>
            <a:headEnd/>
            <a:tailEnd/>
          </a:ln>
        </p:spPr>
      </p:cxnSp>
      <p:cxnSp>
        <p:nvCxnSpPr>
          <p:cNvPr id="172053" name="Straight Connector 89"/>
          <p:cNvCxnSpPr>
            <a:cxnSpLocks noChangeShapeType="1"/>
          </p:cNvCxnSpPr>
          <p:nvPr/>
        </p:nvCxnSpPr>
        <p:spPr bwMode="auto">
          <a:xfrm rot="5400000">
            <a:off x="3336131" y="5198269"/>
            <a:ext cx="2770188" cy="0"/>
          </a:xfrm>
          <a:prstGeom prst="line">
            <a:avLst/>
          </a:prstGeom>
          <a:noFill/>
          <a:ln w="38100" algn="ctr">
            <a:solidFill>
              <a:srgbClr val="DBEAF3"/>
            </a:solidFill>
            <a:prstDash val="sysDash"/>
            <a:round/>
            <a:headEnd/>
            <a:tailEnd/>
          </a:ln>
        </p:spPr>
      </p:cxnSp>
      <p:cxnSp>
        <p:nvCxnSpPr>
          <p:cNvPr id="172054" name="Straight Connector 90"/>
          <p:cNvCxnSpPr>
            <a:cxnSpLocks noChangeShapeType="1"/>
          </p:cNvCxnSpPr>
          <p:nvPr/>
        </p:nvCxnSpPr>
        <p:spPr bwMode="auto">
          <a:xfrm rot="10800000" flipV="1">
            <a:off x="2700338" y="4565650"/>
            <a:ext cx="2695575" cy="19050"/>
          </a:xfrm>
          <a:prstGeom prst="line">
            <a:avLst/>
          </a:prstGeom>
          <a:noFill/>
          <a:ln w="38100" algn="ctr">
            <a:solidFill>
              <a:srgbClr val="DBEAF3"/>
            </a:solidFill>
            <a:prstDash val="sysDash"/>
            <a:round/>
            <a:headEnd/>
            <a:tailEnd/>
          </a:ln>
        </p:spPr>
      </p:cxnSp>
      <p:cxnSp>
        <p:nvCxnSpPr>
          <p:cNvPr id="172055" name="Straight Connector 91"/>
          <p:cNvCxnSpPr>
            <a:cxnSpLocks noChangeShapeType="1"/>
          </p:cNvCxnSpPr>
          <p:nvPr/>
        </p:nvCxnSpPr>
        <p:spPr bwMode="auto">
          <a:xfrm rot="10800000" flipV="1">
            <a:off x="2684463" y="5875338"/>
            <a:ext cx="2733675" cy="12700"/>
          </a:xfrm>
          <a:prstGeom prst="line">
            <a:avLst/>
          </a:prstGeom>
          <a:noFill/>
          <a:ln w="38100" algn="ctr">
            <a:solidFill>
              <a:srgbClr val="DBEAF3"/>
            </a:solidFill>
            <a:prstDash val="sysDash"/>
            <a:round/>
            <a:headEnd/>
            <a:tailEnd/>
          </a:ln>
        </p:spPr>
      </p:cxnSp>
      <p:sp>
        <p:nvSpPr>
          <p:cNvPr id="93" name="Rectangle 92"/>
          <p:cNvSpPr/>
          <p:nvPr/>
        </p:nvSpPr>
        <p:spPr bwMode="auto">
          <a:xfrm>
            <a:off x="3640138" y="4371975"/>
            <a:ext cx="374650" cy="366713"/>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dirty="0">
                <a:solidFill>
                  <a:srgbClr val="5D9EC8"/>
                </a:solidFill>
                <a:latin typeface="Neo Sans Intel Medium" pitchFamily="34" charset="0"/>
                <a:ea typeface="宋体" pitchFamily="2" charset="-122"/>
              </a:rPr>
              <a:t>R</a:t>
            </a:r>
          </a:p>
        </p:txBody>
      </p:sp>
      <p:sp>
        <p:nvSpPr>
          <p:cNvPr id="94" name="Rectangle 93"/>
          <p:cNvSpPr/>
          <p:nvPr/>
        </p:nvSpPr>
        <p:spPr bwMode="auto">
          <a:xfrm>
            <a:off x="4540250" y="4371975"/>
            <a:ext cx="373063" cy="366713"/>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a:solidFill>
                  <a:srgbClr val="5D9EC8"/>
                </a:solidFill>
                <a:latin typeface="Neo Sans Intel Medium" pitchFamily="34" charset="0"/>
                <a:ea typeface="宋体" pitchFamily="2" charset="-122"/>
              </a:rPr>
              <a:t>R</a:t>
            </a:r>
          </a:p>
        </p:txBody>
      </p:sp>
      <p:cxnSp>
        <p:nvCxnSpPr>
          <p:cNvPr id="172058" name="Straight Connector 42"/>
          <p:cNvCxnSpPr>
            <a:cxnSpLocks noChangeShapeType="1"/>
          </p:cNvCxnSpPr>
          <p:nvPr/>
        </p:nvCxnSpPr>
        <p:spPr bwMode="auto">
          <a:xfrm>
            <a:off x="3811588" y="5702300"/>
            <a:ext cx="57150" cy="0"/>
          </a:xfrm>
          <a:prstGeom prst="line">
            <a:avLst/>
          </a:prstGeom>
          <a:noFill/>
          <a:ln w="9525" algn="ctr">
            <a:solidFill>
              <a:srgbClr val="FFFFFF"/>
            </a:solidFill>
            <a:round/>
            <a:headEnd/>
            <a:tailEnd/>
          </a:ln>
        </p:spPr>
      </p:cxnSp>
      <p:sp>
        <p:nvSpPr>
          <p:cNvPr id="96" name="Rectangle 95"/>
          <p:cNvSpPr/>
          <p:nvPr/>
        </p:nvSpPr>
        <p:spPr bwMode="auto">
          <a:xfrm>
            <a:off x="2781300" y="5702300"/>
            <a:ext cx="374650" cy="365125"/>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a:solidFill>
                  <a:srgbClr val="5D9EC8"/>
                </a:solidFill>
                <a:latin typeface="Neo Sans Intel Medium" pitchFamily="34" charset="0"/>
                <a:ea typeface="宋体" pitchFamily="2" charset="-122"/>
              </a:rPr>
              <a:t>R</a:t>
            </a:r>
          </a:p>
        </p:txBody>
      </p:sp>
      <p:sp>
        <p:nvSpPr>
          <p:cNvPr id="97" name="Rectangle 96"/>
          <p:cNvSpPr/>
          <p:nvPr/>
        </p:nvSpPr>
        <p:spPr bwMode="auto">
          <a:xfrm>
            <a:off x="3633788" y="5702300"/>
            <a:ext cx="373062" cy="365125"/>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a:solidFill>
                  <a:srgbClr val="5D9EC8"/>
                </a:solidFill>
                <a:latin typeface="Neo Sans Intel Medium" pitchFamily="34" charset="0"/>
                <a:ea typeface="宋体" pitchFamily="2" charset="-122"/>
              </a:rPr>
              <a:t>R</a:t>
            </a:r>
          </a:p>
        </p:txBody>
      </p:sp>
      <p:sp>
        <p:nvSpPr>
          <p:cNvPr id="98" name="Rectangle 97"/>
          <p:cNvSpPr/>
          <p:nvPr/>
        </p:nvSpPr>
        <p:spPr bwMode="auto">
          <a:xfrm>
            <a:off x="4533900" y="5702300"/>
            <a:ext cx="373063" cy="365125"/>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a:solidFill>
                  <a:srgbClr val="5D9EC8"/>
                </a:solidFill>
                <a:latin typeface="Neo Sans Intel Medium" pitchFamily="34" charset="0"/>
                <a:ea typeface="宋体" pitchFamily="2" charset="-122"/>
              </a:rPr>
              <a:t>R</a:t>
            </a:r>
          </a:p>
        </p:txBody>
      </p:sp>
      <p:cxnSp>
        <p:nvCxnSpPr>
          <p:cNvPr id="172062" name="Straight Arrow Connector 46"/>
          <p:cNvCxnSpPr>
            <a:cxnSpLocks noChangeShapeType="1"/>
          </p:cNvCxnSpPr>
          <p:nvPr/>
        </p:nvCxnSpPr>
        <p:spPr bwMode="auto">
          <a:xfrm rot="5400000">
            <a:off x="3685381" y="3863182"/>
            <a:ext cx="785813" cy="120650"/>
          </a:xfrm>
          <a:prstGeom prst="straightConnector1">
            <a:avLst/>
          </a:prstGeom>
          <a:noFill/>
          <a:ln w="28575" algn="ctr">
            <a:solidFill>
              <a:srgbClr val="00E600"/>
            </a:solidFill>
            <a:round/>
            <a:headEnd/>
            <a:tailEnd type="arrow" w="med" len="med"/>
          </a:ln>
        </p:spPr>
      </p:cxnSp>
      <p:sp>
        <p:nvSpPr>
          <p:cNvPr id="100" name="Rectangle 99"/>
          <p:cNvSpPr/>
          <p:nvPr/>
        </p:nvSpPr>
        <p:spPr bwMode="auto">
          <a:xfrm>
            <a:off x="2162175" y="3810000"/>
            <a:ext cx="581025" cy="2759075"/>
          </a:xfrm>
          <a:prstGeom prst="rect">
            <a:avLst/>
          </a:prstGeom>
          <a:solidFill>
            <a:srgbClr val="567EB9">
              <a:lumMod val="50000"/>
              <a:alpha val="3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tLang="zh-CN" sz="1600" b="0" kern="0">
              <a:solidFill>
                <a:sysClr val="windowText" lastClr="000000"/>
              </a:solidFill>
              <a:latin typeface="Arial" charset="0"/>
              <a:ea typeface="宋体" pitchFamily="2" charset="-122"/>
            </a:endParaRPr>
          </a:p>
        </p:txBody>
      </p:sp>
      <p:sp>
        <p:nvSpPr>
          <p:cNvPr id="101" name="Rectangle 48"/>
          <p:cNvSpPr>
            <a:spLocks noChangeArrowheads="1"/>
          </p:cNvSpPr>
          <p:nvPr/>
        </p:nvSpPr>
        <p:spPr bwMode="auto">
          <a:xfrm>
            <a:off x="4491038" y="3813175"/>
            <a:ext cx="922337" cy="1408113"/>
          </a:xfrm>
          <a:prstGeom prst="rect">
            <a:avLst/>
          </a:prstGeom>
          <a:solidFill>
            <a:srgbClr val="000000">
              <a:alpha val="47842"/>
            </a:srgbClr>
          </a:solidFill>
          <a:ln w="28575" algn="ctr">
            <a:solidFill>
              <a:srgbClr val="FFFFFF"/>
            </a:solidFill>
            <a:round/>
            <a:headEnd/>
            <a:tailEnd/>
          </a:ln>
        </p:spPr>
        <p:txBody>
          <a:bodyPr/>
          <a:lstStyle/>
          <a:p>
            <a:pPr fontAlgn="auto">
              <a:spcBef>
                <a:spcPts val="0"/>
              </a:spcBef>
              <a:spcAft>
                <a:spcPts val="0"/>
              </a:spcAft>
              <a:defRPr/>
            </a:pPr>
            <a:r>
              <a:rPr lang="en-US" altLang="zh-CN" b="0" kern="0" dirty="0">
                <a:solidFill>
                  <a:schemeClr val="bg1"/>
                </a:solidFill>
                <a:latin typeface="Neo Sans Intel Medium" pitchFamily="34" charset="0"/>
                <a:ea typeface="宋体" pitchFamily="2" charset="-122"/>
              </a:rPr>
              <a:t>1TILE</a:t>
            </a:r>
          </a:p>
        </p:txBody>
      </p:sp>
      <p:grpSp>
        <p:nvGrpSpPr>
          <p:cNvPr id="4" name="Group 40"/>
          <p:cNvGrpSpPr>
            <a:grpSpLocks/>
          </p:cNvGrpSpPr>
          <p:nvPr/>
        </p:nvGrpSpPr>
        <p:grpSpPr bwMode="auto">
          <a:xfrm rot="-6837438">
            <a:off x="5539582" y="3194843"/>
            <a:ext cx="977900" cy="1516063"/>
            <a:chOff x="1957346" y="1812897"/>
            <a:chExt cx="650681" cy="1033670"/>
          </a:xfrm>
        </p:grpSpPr>
        <p:sp>
          <p:nvSpPr>
            <p:cNvPr id="172071" name="Isosceles Triangle 50"/>
            <p:cNvSpPr>
              <a:spLocks noChangeArrowheads="1"/>
            </p:cNvSpPr>
            <p:nvPr/>
          </p:nvSpPr>
          <p:spPr bwMode="auto">
            <a:xfrm>
              <a:off x="2138902" y="1812897"/>
              <a:ext cx="278296" cy="755374"/>
            </a:xfrm>
            <a:prstGeom prst="triangle">
              <a:avLst>
                <a:gd name="adj" fmla="val 50000"/>
              </a:avLst>
            </a:prstGeom>
            <a:solidFill>
              <a:srgbClr val="FFFF00"/>
            </a:solidFill>
            <a:ln w="9525" algn="ctr">
              <a:noFill/>
              <a:round/>
              <a:headEnd/>
              <a:tailEnd/>
            </a:ln>
          </p:spPr>
          <p:txBody>
            <a:bodyPr/>
            <a:lstStyle/>
            <a:p>
              <a:endParaRPr lang="en-US" altLang="zh-CN" b="0">
                <a:latin typeface="Arial" charset="0"/>
                <a:ea typeface="宋体" pitchFamily="2" charset="-122"/>
              </a:endParaRPr>
            </a:p>
          </p:txBody>
        </p:sp>
        <p:sp>
          <p:nvSpPr>
            <p:cNvPr id="172072" name="Isosceles Triangle 51"/>
            <p:cNvSpPr>
              <a:spLocks noChangeArrowheads="1"/>
            </p:cNvSpPr>
            <p:nvPr/>
          </p:nvSpPr>
          <p:spPr bwMode="auto">
            <a:xfrm rot="10800000">
              <a:off x="1957346" y="2474181"/>
              <a:ext cx="650681" cy="372386"/>
            </a:xfrm>
            <a:prstGeom prst="triangle">
              <a:avLst>
                <a:gd name="adj" fmla="val 50000"/>
              </a:avLst>
            </a:prstGeom>
            <a:solidFill>
              <a:srgbClr val="FFFF00"/>
            </a:solidFill>
            <a:ln w="9525" algn="ctr">
              <a:noFill/>
              <a:round/>
              <a:headEnd/>
              <a:tailEnd/>
            </a:ln>
          </p:spPr>
          <p:txBody>
            <a:bodyPr/>
            <a:lstStyle/>
            <a:p>
              <a:endParaRPr lang="en-US" altLang="zh-CN" b="0">
                <a:latin typeface="Arial" charset="0"/>
                <a:ea typeface="宋体" pitchFamily="2" charset="-122"/>
              </a:endParaRPr>
            </a:p>
          </p:txBody>
        </p:sp>
      </p:grpSp>
      <p:sp>
        <p:nvSpPr>
          <p:cNvPr id="172066" name="Rectangle 52"/>
          <p:cNvSpPr>
            <a:spLocks noChangeArrowheads="1"/>
          </p:cNvSpPr>
          <p:nvPr/>
        </p:nvSpPr>
        <p:spPr bwMode="auto">
          <a:xfrm>
            <a:off x="7005638" y="1452563"/>
            <a:ext cx="1535112" cy="368300"/>
          </a:xfrm>
          <a:prstGeom prst="rect">
            <a:avLst/>
          </a:prstGeom>
          <a:noFill/>
          <a:ln w="9525">
            <a:noFill/>
            <a:miter lim="800000"/>
            <a:headEnd/>
            <a:tailEnd/>
          </a:ln>
        </p:spPr>
        <p:txBody>
          <a:bodyPr wrap="none">
            <a:spAutoFit/>
          </a:bodyPr>
          <a:lstStyle/>
          <a:p>
            <a:r>
              <a:rPr lang="en-US" altLang="zh-CN" b="0" dirty="0">
                <a:latin typeface="Neo Sans Intel" pitchFamily="34" charset="0"/>
                <a:ea typeface="宋体" pitchFamily="2" charset="-122"/>
              </a:rPr>
              <a:t>Dual-core Tile</a:t>
            </a:r>
            <a:endParaRPr lang="en-US" altLang="zh-CN" dirty="0">
              <a:ea typeface="宋体" pitchFamily="2" charset="-122"/>
            </a:endParaRPr>
          </a:p>
        </p:txBody>
      </p:sp>
      <p:grpSp>
        <p:nvGrpSpPr>
          <p:cNvPr id="5" name="Group 39"/>
          <p:cNvGrpSpPr>
            <a:grpSpLocks/>
          </p:cNvGrpSpPr>
          <p:nvPr/>
        </p:nvGrpSpPr>
        <p:grpSpPr bwMode="auto">
          <a:xfrm rot="-3042655">
            <a:off x="1701800" y="3079751"/>
            <a:ext cx="758825" cy="1111250"/>
            <a:chOff x="1957346" y="1812897"/>
            <a:chExt cx="650681" cy="1033670"/>
          </a:xfrm>
        </p:grpSpPr>
        <p:sp>
          <p:nvSpPr>
            <p:cNvPr id="172069" name="Isosceles Triangle 54"/>
            <p:cNvSpPr>
              <a:spLocks noChangeArrowheads="1"/>
            </p:cNvSpPr>
            <p:nvPr/>
          </p:nvSpPr>
          <p:spPr bwMode="auto">
            <a:xfrm>
              <a:off x="2138902" y="1812897"/>
              <a:ext cx="278296" cy="755374"/>
            </a:xfrm>
            <a:prstGeom prst="triangle">
              <a:avLst>
                <a:gd name="adj" fmla="val 50000"/>
              </a:avLst>
            </a:prstGeom>
            <a:solidFill>
              <a:srgbClr val="FFFF00"/>
            </a:solidFill>
            <a:ln w="9525" algn="ctr">
              <a:noFill/>
              <a:round/>
              <a:headEnd/>
              <a:tailEnd/>
            </a:ln>
          </p:spPr>
          <p:txBody>
            <a:bodyPr/>
            <a:lstStyle/>
            <a:p>
              <a:endParaRPr lang="en-US" altLang="zh-CN" b="0">
                <a:latin typeface="Arial" charset="0"/>
                <a:ea typeface="宋体" pitchFamily="2" charset="-122"/>
              </a:endParaRPr>
            </a:p>
          </p:txBody>
        </p:sp>
        <p:sp>
          <p:nvSpPr>
            <p:cNvPr id="172070" name="Isosceles Triangle 55"/>
            <p:cNvSpPr>
              <a:spLocks noChangeArrowheads="1"/>
            </p:cNvSpPr>
            <p:nvPr/>
          </p:nvSpPr>
          <p:spPr bwMode="auto">
            <a:xfrm rot="10800000">
              <a:off x="1957346" y="2474181"/>
              <a:ext cx="650681" cy="372386"/>
            </a:xfrm>
            <a:prstGeom prst="triangle">
              <a:avLst>
                <a:gd name="adj" fmla="val 50000"/>
              </a:avLst>
            </a:prstGeom>
            <a:solidFill>
              <a:srgbClr val="FFFF00"/>
            </a:solidFill>
            <a:ln w="9525" algn="ctr">
              <a:noFill/>
              <a:round/>
              <a:headEnd/>
              <a:tailEnd/>
            </a:ln>
          </p:spPr>
          <p:txBody>
            <a:bodyPr/>
            <a:lstStyle/>
            <a:p>
              <a:endParaRPr lang="en-US" altLang="zh-CN" b="0">
                <a:latin typeface="Arial" charset="0"/>
                <a:ea typeface="宋体" pitchFamily="2" charset="-122"/>
              </a:endParaRPr>
            </a:p>
          </p:txBody>
        </p:sp>
      </p:grpSp>
      <p:sp>
        <p:nvSpPr>
          <p:cNvPr id="109" name="Oval 108"/>
          <p:cNvSpPr/>
          <p:nvPr/>
        </p:nvSpPr>
        <p:spPr bwMode="auto">
          <a:xfrm>
            <a:off x="3062288" y="2162175"/>
            <a:ext cx="3435350" cy="1036638"/>
          </a:xfrm>
          <a:prstGeom prst="ellipse">
            <a:avLst/>
          </a:prstGeom>
          <a:noFill/>
          <a:ln w="38100" cap="flat" cmpd="sng" algn="ctr">
            <a:solidFill>
              <a:srgbClr val="FF5C00"/>
            </a:solidFill>
            <a:prstDash val="solid"/>
            <a:headEnd type="none" w="med" len="med"/>
            <a:tailEnd type="none" w="med" len="med"/>
          </a:ln>
          <a:effectLst/>
        </p:spPr>
        <p:txBody>
          <a:bodyPr wrap="none" anchor="ctr"/>
          <a:lstStyle/>
          <a:p>
            <a:pPr fontAlgn="auto">
              <a:spcBef>
                <a:spcPts val="0"/>
              </a:spcBef>
              <a:spcAft>
                <a:spcPts val="0"/>
              </a:spcAft>
              <a:defRPr/>
            </a:pPr>
            <a:endParaRPr lang="en-US" altLang="zh-CN" b="0" kern="0">
              <a:solidFill>
                <a:srgbClr val="FFFFFF"/>
              </a:solidFill>
              <a:latin typeface="Verdana"/>
              <a:ea typeface="宋体" pitchFamily="2" charset="-122"/>
            </a:endParaRPr>
          </a:p>
        </p:txBody>
      </p:sp>
      <p:sp>
        <p:nvSpPr>
          <p:cNvPr id="56" name="Rectangle 55"/>
          <p:cNvSpPr/>
          <p:nvPr/>
        </p:nvSpPr>
        <p:spPr bwMode="auto">
          <a:xfrm>
            <a:off x="2777470" y="4381762"/>
            <a:ext cx="374650" cy="366713"/>
          </a:xfrm>
          <a:prstGeom prst="rect">
            <a:avLst/>
          </a:prstGeom>
          <a:solidFill>
            <a:srgbClr val="A6CAE1">
              <a:lumMod val="60000"/>
              <a:lumOff val="40000"/>
            </a:srgbClr>
          </a:solidFill>
          <a:ln w="38100" cap="flat" cmpd="sng" algn="ctr">
            <a:solidFill>
              <a:srgbClr val="00B050"/>
            </a:solidFill>
            <a:prstDash val="solid"/>
            <a:round/>
            <a:headEnd type="none" w="med" len="med"/>
            <a:tailEnd type="none" w="med" len="med"/>
          </a:ln>
          <a:effectLst/>
        </p:spPr>
        <p:txBody>
          <a:bodyPr/>
          <a:lstStyle/>
          <a:p>
            <a:pPr fontAlgn="auto">
              <a:spcBef>
                <a:spcPts val="0"/>
              </a:spcBef>
              <a:spcAft>
                <a:spcPts val="0"/>
              </a:spcAft>
              <a:defRPr/>
            </a:pPr>
            <a:r>
              <a:rPr lang="en-US" altLang="zh-CN" b="0" kern="0" dirty="0">
                <a:solidFill>
                  <a:srgbClr val="5D9EC8"/>
                </a:solidFill>
                <a:latin typeface="Neo Sans Intel Medium" pitchFamily="34" charset="0"/>
                <a:ea typeface="宋体" pitchFamily="2" charset="-122"/>
              </a:rPr>
              <a:t>R</a:t>
            </a:r>
          </a:p>
        </p:txBody>
      </p:sp>
      <p:sp>
        <p:nvSpPr>
          <p:cNvPr id="57" name="TextBox 56"/>
          <p:cNvSpPr txBox="1"/>
          <p:nvPr/>
        </p:nvSpPr>
        <p:spPr>
          <a:xfrm>
            <a:off x="7860484" y="2256639"/>
            <a:ext cx="457176" cy="600164"/>
          </a:xfrm>
          <a:prstGeom prst="rect">
            <a:avLst/>
          </a:prstGeom>
          <a:noFill/>
        </p:spPr>
        <p:txBody>
          <a:bodyPr wrap="none" rtlCol="0">
            <a:spAutoFit/>
          </a:bodyPr>
          <a:lstStyle/>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Core</a:t>
            </a:r>
          </a:p>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a:t>
            </a:r>
          </a:p>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L1$</a:t>
            </a:r>
            <a:endParaRPr lang="en-US" sz="1100" b="0" dirty="0">
              <a:solidFill>
                <a:srgbClr val="FFFF00"/>
              </a:solidFill>
              <a:effectLst>
                <a:outerShdw blurRad="38100" dist="38100" dir="2700000" algn="tl">
                  <a:srgbClr val="000000">
                    <a:alpha val="43137"/>
                  </a:srgbClr>
                </a:outerShdw>
              </a:effectLst>
              <a:latin typeface="Neo Sans Intel" pitchFamily="34" charset="0"/>
            </a:endParaRPr>
          </a:p>
        </p:txBody>
      </p:sp>
      <p:sp>
        <p:nvSpPr>
          <p:cNvPr id="66" name="TextBox 65"/>
          <p:cNvSpPr txBox="1"/>
          <p:nvPr/>
        </p:nvSpPr>
        <p:spPr>
          <a:xfrm>
            <a:off x="7853493" y="4036504"/>
            <a:ext cx="457176" cy="600164"/>
          </a:xfrm>
          <a:prstGeom prst="rect">
            <a:avLst/>
          </a:prstGeom>
          <a:noFill/>
        </p:spPr>
        <p:txBody>
          <a:bodyPr wrap="none" rtlCol="0">
            <a:spAutoFit/>
          </a:bodyPr>
          <a:lstStyle/>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Core</a:t>
            </a:r>
          </a:p>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a:t>
            </a:r>
          </a:p>
          <a:p>
            <a:pPr algn="ctr"/>
            <a:r>
              <a:rPr lang="en-US" sz="1100" b="0" dirty="0" smtClean="0">
                <a:solidFill>
                  <a:srgbClr val="FFFF00"/>
                </a:solidFill>
                <a:effectLst>
                  <a:outerShdw blurRad="38100" dist="38100" dir="2700000" algn="tl">
                    <a:srgbClr val="000000">
                      <a:alpha val="43137"/>
                    </a:srgbClr>
                  </a:outerShdw>
                </a:effectLst>
                <a:latin typeface="Neo Sans Intel" pitchFamily="34" charset="0"/>
              </a:rPr>
              <a:t>L1$</a:t>
            </a:r>
            <a:endParaRPr lang="en-US" sz="1100" b="0" dirty="0">
              <a:solidFill>
                <a:srgbClr val="FFFF00"/>
              </a:solidFill>
              <a:effectLst>
                <a:outerShdw blurRad="38100" dist="38100" dir="2700000" algn="tl">
                  <a:srgbClr val="000000">
                    <a:alpha val="43137"/>
                  </a:srgbClr>
                </a:outerShdw>
              </a:effectLst>
              <a:latin typeface="Neo Sans Intel" pitchFamily="34" charset="0"/>
            </a:endParaRPr>
          </a:p>
        </p:txBody>
      </p:sp>
      <p:sp>
        <p:nvSpPr>
          <p:cNvPr id="67" name="TextBox 66"/>
          <p:cNvSpPr txBox="1"/>
          <p:nvPr/>
        </p:nvSpPr>
        <p:spPr>
          <a:xfrm>
            <a:off x="6711195" y="2332139"/>
            <a:ext cx="418704" cy="261610"/>
          </a:xfrm>
          <a:prstGeom prst="rect">
            <a:avLst/>
          </a:prstGeom>
          <a:noFill/>
        </p:spPr>
        <p:txBody>
          <a:bodyPr wrap="none" rtlCol="0">
            <a:spAutoFit/>
          </a:bodyPr>
          <a:lstStyle/>
          <a:p>
            <a:r>
              <a:rPr lang="en-US" sz="1100" b="0" dirty="0" smtClean="0">
                <a:solidFill>
                  <a:srgbClr val="FFFF00"/>
                </a:solidFill>
                <a:effectLst>
                  <a:outerShdw blurRad="38100" dist="38100" dir="2700000" algn="tl">
                    <a:srgbClr val="000000">
                      <a:alpha val="43137"/>
                    </a:srgbClr>
                  </a:outerShdw>
                </a:effectLst>
                <a:latin typeface="Neo Sans Intel" pitchFamily="34" charset="0"/>
              </a:rPr>
              <a:t>L2$</a:t>
            </a:r>
            <a:endParaRPr lang="en-US" sz="1100" b="0" dirty="0">
              <a:solidFill>
                <a:srgbClr val="FFFF00"/>
              </a:solidFill>
              <a:effectLst>
                <a:outerShdw blurRad="38100" dist="38100" dir="2700000" algn="tl">
                  <a:srgbClr val="000000">
                    <a:alpha val="43137"/>
                  </a:srgbClr>
                </a:outerShdw>
              </a:effectLst>
              <a:latin typeface="Neo Sans Intel" pitchFamily="34" charset="0"/>
            </a:endParaRPr>
          </a:p>
        </p:txBody>
      </p:sp>
      <p:sp>
        <p:nvSpPr>
          <p:cNvPr id="68" name="TextBox 67"/>
          <p:cNvSpPr txBox="1"/>
          <p:nvPr/>
        </p:nvSpPr>
        <p:spPr>
          <a:xfrm>
            <a:off x="6754538" y="4397229"/>
            <a:ext cx="418704" cy="261610"/>
          </a:xfrm>
          <a:prstGeom prst="rect">
            <a:avLst/>
          </a:prstGeom>
          <a:noFill/>
        </p:spPr>
        <p:txBody>
          <a:bodyPr wrap="none" rtlCol="0">
            <a:spAutoFit/>
          </a:bodyPr>
          <a:lstStyle/>
          <a:p>
            <a:r>
              <a:rPr lang="en-US" sz="1100" b="0" dirty="0" smtClean="0">
                <a:solidFill>
                  <a:srgbClr val="FFFF00"/>
                </a:solidFill>
                <a:effectLst>
                  <a:outerShdw blurRad="38100" dist="38100" dir="2700000" algn="tl">
                    <a:srgbClr val="000000">
                      <a:alpha val="43137"/>
                    </a:srgbClr>
                  </a:outerShdw>
                </a:effectLst>
                <a:latin typeface="Neo Sans Intel" pitchFamily="34" charset="0"/>
              </a:rPr>
              <a:t>L2$</a:t>
            </a:r>
            <a:endParaRPr lang="en-US" sz="1100" b="0" dirty="0">
              <a:solidFill>
                <a:srgbClr val="FFFF00"/>
              </a:solidFill>
              <a:effectLst>
                <a:outerShdw blurRad="38100" dist="38100" dir="2700000" algn="tl">
                  <a:srgbClr val="000000">
                    <a:alpha val="43137"/>
                  </a:srgbClr>
                </a:outerShdw>
              </a:effectLst>
              <a:latin typeface="Neo Sans Intel"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Virtual Memory Model</a:t>
            </a:r>
            <a:endParaRPr lang="en-US"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109</a:t>
            </a:fld>
            <a:endParaRPr lang="en-US"/>
          </a:p>
        </p:txBody>
      </p:sp>
      <p:grpSp>
        <p:nvGrpSpPr>
          <p:cNvPr id="3" name="Group 57"/>
          <p:cNvGrpSpPr/>
          <p:nvPr/>
        </p:nvGrpSpPr>
        <p:grpSpPr>
          <a:xfrm>
            <a:off x="603556" y="1389632"/>
            <a:ext cx="8319695" cy="4278549"/>
            <a:chOff x="603556" y="927632"/>
            <a:chExt cx="8319695" cy="4278549"/>
          </a:xfrm>
        </p:grpSpPr>
        <p:grpSp>
          <p:nvGrpSpPr>
            <p:cNvPr id="5" name="Group 48"/>
            <p:cNvGrpSpPr/>
            <p:nvPr/>
          </p:nvGrpSpPr>
          <p:grpSpPr>
            <a:xfrm>
              <a:off x="603556" y="927632"/>
              <a:ext cx="5578680" cy="4278549"/>
              <a:chOff x="3229761" y="966132"/>
              <a:chExt cx="5578680" cy="4278549"/>
            </a:xfrm>
          </p:grpSpPr>
          <p:grpSp>
            <p:nvGrpSpPr>
              <p:cNvPr id="12" name="Group 19"/>
              <p:cNvGrpSpPr/>
              <p:nvPr/>
            </p:nvGrpSpPr>
            <p:grpSpPr>
              <a:xfrm>
                <a:off x="4932726" y="1075188"/>
                <a:ext cx="3875715" cy="4169493"/>
                <a:chOff x="4504887" y="1075188"/>
                <a:chExt cx="3875715" cy="4169493"/>
              </a:xfrm>
            </p:grpSpPr>
            <p:grpSp>
              <p:nvGrpSpPr>
                <p:cNvPr id="14" name="Group 15"/>
                <p:cNvGrpSpPr/>
                <p:nvPr/>
              </p:nvGrpSpPr>
              <p:grpSpPr>
                <a:xfrm>
                  <a:off x="4504887" y="1075188"/>
                  <a:ext cx="3875715" cy="3680059"/>
                  <a:chOff x="4395830" y="1511416"/>
                  <a:chExt cx="3875715" cy="3680059"/>
                </a:xfrm>
              </p:grpSpPr>
              <p:grpSp>
                <p:nvGrpSpPr>
                  <p:cNvPr id="15" name="Group 13"/>
                  <p:cNvGrpSpPr/>
                  <p:nvPr/>
                </p:nvGrpSpPr>
                <p:grpSpPr>
                  <a:xfrm>
                    <a:off x="4639112" y="1518407"/>
                    <a:ext cx="721453" cy="3673068"/>
                    <a:chOff x="4639112" y="1518407"/>
                    <a:chExt cx="721453" cy="3673068"/>
                  </a:xfrm>
                </p:grpSpPr>
                <p:sp>
                  <p:nvSpPr>
                    <p:cNvPr id="6" name="Rectangle 5"/>
                    <p:cNvSpPr>
                      <a:spLocks noChangeArrowheads="1"/>
                    </p:cNvSpPr>
                    <p:nvPr/>
                  </p:nvSpPr>
                  <p:spPr bwMode="auto">
                    <a:xfrm>
                      <a:off x="4644005" y="1518407"/>
                      <a:ext cx="716560" cy="3673068"/>
                    </a:xfrm>
                    <a:prstGeom prst="rect">
                      <a:avLst/>
                    </a:prstGeom>
                    <a:gradFill rotWithShape="1">
                      <a:gsLst>
                        <a:gs pos="0">
                          <a:srgbClr val="A6CAE1">
                            <a:shade val="51000"/>
                            <a:satMod val="130000"/>
                          </a:srgbClr>
                        </a:gs>
                        <a:gs pos="80000">
                          <a:srgbClr val="A6CAE1">
                            <a:shade val="93000"/>
                            <a:satMod val="130000"/>
                          </a:srgbClr>
                        </a:gs>
                        <a:gs pos="100000">
                          <a:srgbClr val="A6CAE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zh-CN" altLang="zh-CN" kern="0" dirty="0">
                        <a:solidFill>
                          <a:srgbClr val="0C2E86"/>
                        </a:solidFill>
                        <a:latin typeface="Verdana"/>
                        <a:ea typeface="宋体" pitchFamily="2" charset="-122"/>
                      </a:endParaRPr>
                    </a:p>
                  </p:txBody>
                </p:sp>
                <p:sp>
                  <p:nvSpPr>
                    <p:cNvPr id="7" name="Rectangle 4"/>
                    <p:cNvSpPr>
                      <a:spLocks noChangeArrowheads="1"/>
                    </p:cNvSpPr>
                    <p:nvPr/>
                  </p:nvSpPr>
                  <p:spPr bwMode="auto">
                    <a:xfrm>
                      <a:off x="4639112" y="2571226"/>
                      <a:ext cx="713064" cy="914400"/>
                    </a:xfrm>
                    <a:prstGeom prst="rect">
                      <a:avLst/>
                    </a:prstGeom>
                    <a:gradFill rotWithShape="1">
                      <a:gsLst>
                        <a:gs pos="0">
                          <a:srgbClr val="FF5C00">
                            <a:shade val="51000"/>
                            <a:satMod val="130000"/>
                          </a:srgbClr>
                        </a:gs>
                        <a:gs pos="80000">
                          <a:srgbClr val="FF5C00">
                            <a:shade val="93000"/>
                            <a:satMod val="130000"/>
                          </a:srgbClr>
                        </a:gs>
                        <a:gs pos="100000">
                          <a:srgbClr val="FF5C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en-US" altLang="zh-CN" kern="0" dirty="0">
                        <a:solidFill>
                          <a:srgbClr val="FFFFFF"/>
                        </a:solidFill>
                        <a:latin typeface="Verdana"/>
                        <a:ea typeface="宋体" pitchFamily="2" charset="-122"/>
                      </a:endParaRPr>
                    </a:p>
                  </p:txBody>
                </p:sp>
              </p:grpSp>
              <p:grpSp>
                <p:nvGrpSpPr>
                  <p:cNvPr id="16" name="Group 11"/>
                  <p:cNvGrpSpPr/>
                  <p:nvPr/>
                </p:nvGrpSpPr>
                <p:grpSpPr>
                  <a:xfrm>
                    <a:off x="5668861" y="1511416"/>
                    <a:ext cx="716560" cy="3673068"/>
                    <a:chOff x="5559804" y="1511416"/>
                    <a:chExt cx="716560" cy="3673068"/>
                  </a:xfrm>
                </p:grpSpPr>
                <p:sp>
                  <p:nvSpPr>
                    <p:cNvPr id="8" name="Rectangle 7"/>
                    <p:cNvSpPr>
                      <a:spLocks noChangeArrowheads="1"/>
                    </p:cNvSpPr>
                    <p:nvPr/>
                  </p:nvSpPr>
                  <p:spPr bwMode="auto">
                    <a:xfrm>
                      <a:off x="5559804" y="1511416"/>
                      <a:ext cx="716560" cy="3673068"/>
                    </a:xfrm>
                    <a:prstGeom prst="rect">
                      <a:avLst/>
                    </a:prstGeom>
                    <a:gradFill rotWithShape="1">
                      <a:gsLst>
                        <a:gs pos="0">
                          <a:srgbClr val="A6CAE1">
                            <a:shade val="51000"/>
                            <a:satMod val="130000"/>
                          </a:srgbClr>
                        </a:gs>
                        <a:gs pos="80000">
                          <a:srgbClr val="A6CAE1">
                            <a:shade val="93000"/>
                            <a:satMod val="130000"/>
                          </a:srgbClr>
                        </a:gs>
                        <a:gs pos="100000">
                          <a:srgbClr val="A6CAE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zh-CN" altLang="zh-CN" kern="0" dirty="0">
                        <a:solidFill>
                          <a:srgbClr val="0C2E86"/>
                        </a:solidFill>
                        <a:latin typeface="Verdana"/>
                        <a:ea typeface="宋体" pitchFamily="2" charset="-122"/>
                      </a:endParaRPr>
                    </a:p>
                  </p:txBody>
                </p:sp>
                <p:sp>
                  <p:nvSpPr>
                    <p:cNvPr id="9" name="Rectangle 4"/>
                    <p:cNvSpPr>
                      <a:spLocks noChangeArrowheads="1"/>
                    </p:cNvSpPr>
                    <p:nvPr/>
                  </p:nvSpPr>
                  <p:spPr bwMode="auto">
                    <a:xfrm>
                      <a:off x="5570290" y="2572624"/>
                      <a:ext cx="706074" cy="914400"/>
                    </a:xfrm>
                    <a:prstGeom prst="rect">
                      <a:avLst/>
                    </a:prstGeom>
                    <a:gradFill rotWithShape="1">
                      <a:gsLst>
                        <a:gs pos="0">
                          <a:srgbClr val="FF5C00">
                            <a:shade val="51000"/>
                            <a:satMod val="130000"/>
                          </a:srgbClr>
                        </a:gs>
                        <a:gs pos="80000">
                          <a:srgbClr val="FF5C00">
                            <a:shade val="93000"/>
                            <a:satMod val="130000"/>
                          </a:srgbClr>
                        </a:gs>
                        <a:gs pos="100000">
                          <a:srgbClr val="FF5C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en-US" altLang="zh-CN" kern="0" dirty="0">
                        <a:solidFill>
                          <a:srgbClr val="FFFFFF"/>
                        </a:solidFill>
                        <a:latin typeface="Verdana"/>
                        <a:ea typeface="宋体" pitchFamily="2" charset="-122"/>
                      </a:endParaRPr>
                    </a:p>
                  </p:txBody>
                </p:sp>
              </p:grpSp>
              <p:grpSp>
                <p:nvGrpSpPr>
                  <p:cNvPr id="20" name="Group 14"/>
                  <p:cNvGrpSpPr/>
                  <p:nvPr/>
                </p:nvGrpSpPr>
                <p:grpSpPr>
                  <a:xfrm>
                    <a:off x="7316599" y="1511416"/>
                    <a:ext cx="721453" cy="3673068"/>
                    <a:chOff x="7316599" y="1511416"/>
                    <a:chExt cx="721453" cy="3673068"/>
                  </a:xfrm>
                </p:grpSpPr>
                <p:sp>
                  <p:nvSpPr>
                    <p:cNvPr id="10" name="Rectangle 9"/>
                    <p:cNvSpPr>
                      <a:spLocks noChangeArrowheads="1"/>
                    </p:cNvSpPr>
                    <p:nvPr/>
                  </p:nvSpPr>
                  <p:spPr bwMode="auto">
                    <a:xfrm>
                      <a:off x="7321492" y="1511416"/>
                      <a:ext cx="716560" cy="3673068"/>
                    </a:xfrm>
                    <a:prstGeom prst="rect">
                      <a:avLst/>
                    </a:prstGeom>
                    <a:gradFill rotWithShape="1">
                      <a:gsLst>
                        <a:gs pos="0">
                          <a:srgbClr val="A6CAE1">
                            <a:shade val="51000"/>
                            <a:satMod val="130000"/>
                          </a:srgbClr>
                        </a:gs>
                        <a:gs pos="80000">
                          <a:srgbClr val="A6CAE1">
                            <a:shade val="93000"/>
                            <a:satMod val="130000"/>
                          </a:srgbClr>
                        </a:gs>
                        <a:gs pos="100000">
                          <a:srgbClr val="A6CAE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zh-CN" altLang="zh-CN" kern="0" dirty="0">
                        <a:solidFill>
                          <a:srgbClr val="0C2E86"/>
                        </a:solidFill>
                        <a:latin typeface="Verdana"/>
                        <a:ea typeface="宋体" pitchFamily="2" charset="-122"/>
                      </a:endParaRPr>
                    </a:p>
                  </p:txBody>
                </p:sp>
                <p:sp>
                  <p:nvSpPr>
                    <p:cNvPr id="11" name="Rectangle 4"/>
                    <p:cNvSpPr>
                      <a:spLocks noChangeArrowheads="1"/>
                    </p:cNvSpPr>
                    <p:nvPr/>
                  </p:nvSpPr>
                  <p:spPr bwMode="auto">
                    <a:xfrm>
                      <a:off x="7316599" y="2572624"/>
                      <a:ext cx="713064" cy="914400"/>
                    </a:xfrm>
                    <a:prstGeom prst="rect">
                      <a:avLst/>
                    </a:prstGeom>
                    <a:gradFill rotWithShape="1">
                      <a:gsLst>
                        <a:gs pos="0">
                          <a:srgbClr val="FF5C00">
                            <a:shade val="51000"/>
                            <a:satMod val="130000"/>
                          </a:srgbClr>
                        </a:gs>
                        <a:gs pos="80000">
                          <a:srgbClr val="FF5C00">
                            <a:shade val="93000"/>
                            <a:satMod val="130000"/>
                          </a:srgbClr>
                        </a:gs>
                        <a:gs pos="100000">
                          <a:srgbClr val="FF5C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fontAlgn="auto">
                        <a:spcBef>
                          <a:spcPts val="0"/>
                        </a:spcBef>
                        <a:spcAft>
                          <a:spcPts val="0"/>
                        </a:spcAft>
                        <a:defRPr/>
                      </a:pPr>
                      <a:endParaRPr lang="en-US" altLang="zh-CN" kern="0" dirty="0">
                        <a:solidFill>
                          <a:srgbClr val="FFFFFF"/>
                        </a:solidFill>
                        <a:latin typeface="Verdana"/>
                        <a:ea typeface="宋体" pitchFamily="2" charset="-122"/>
                      </a:endParaRPr>
                    </a:p>
                  </p:txBody>
                </p:sp>
              </p:grpSp>
              <p:sp>
                <p:nvSpPr>
                  <p:cNvPr id="13" name="Rectangle 12"/>
                  <p:cNvSpPr/>
                  <p:nvPr/>
                </p:nvSpPr>
                <p:spPr bwMode="auto">
                  <a:xfrm>
                    <a:off x="4395830" y="2558643"/>
                    <a:ext cx="3875715" cy="922790"/>
                  </a:xfrm>
                  <a:prstGeom prst="rect">
                    <a:avLst/>
                  </a:prstGeom>
                  <a:noFill/>
                  <a:ln w="25400" cap="flat" cmpd="sng" algn="ctr">
                    <a:solidFill>
                      <a:schemeClr val="tx1"/>
                    </a:solidFill>
                    <a:prstDash val="dash"/>
                    <a:round/>
                    <a:headEnd type="none" w="med" len="med"/>
                    <a:tailEnd type="triangle" w="med" len="med"/>
                  </a:ln>
                  <a:effectLst/>
                </p:spPr>
                <p:txBody>
                  <a:bodyPr rot="10800000" vert="horz" wrap="square" lIns="91440" tIns="45720" rIns="91440" bIns="45720" numCol="1" rtlCol="0" anchor="t" anchorCtr="0" compatLnSpc="1">
                    <a:prstTxWarp prst="textNoShape">
                      <a:avLst/>
                    </a:prstTxWarp>
                    <a:noAutofit/>
                  </a:bodyPr>
                  <a:lstStyle/>
                  <a:p>
                    <a: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pP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endParaRPr>
                  </a:p>
                </p:txBody>
              </p:sp>
            </p:grpSp>
            <p:sp>
              <p:nvSpPr>
                <p:cNvPr id="17" name="TextBox 16"/>
                <p:cNvSpPr txBox="1"/>
                <p:nvPr/>
              </p:nvSpPr>
              <p:spPr>
                <a:xfrm>
                  <a:off x="4638850" y="4966283"/>
                  <a:ext cx="949299" cy="276999"/>
                </a:xfrm>
                <a:prstGeom prst="rect">
                  <a:avLst/>
                </a:prstGeom>
                <a:noFill/>
              </p:spPr>
              <p:txBody>
                <a:bodyPr wrap="none" rtlCol="0">
                  <a:spAutoFit/>
                </a:bodyPr>
                <a:lstStyle/>
                <a:p>
                  <a:r>
                    <a:rPr lang="en-US" sz="1200" dirty="0" smtClean="0">
                      <a:latin typeface="+mn-lt"/>
                    </a:rPr>
                    <a:t>Thread 1</a:t>
                  </a:r>
                  <a:endParaRPr lang="en-US" sz="1200" dirty="0">
                    <a:latin typeface="+mn-lt"/>
                  </a:endParaRPr>
                </a:p>
              </p:txBody>
            </p:sp>
            <p:sp>
              <p:nvSpPr>
                <p:cNvPr id="18" name="TextBox 17"/>
                <p:cNvSpPr txBox="1"/>
                <p:nvPr/>
              </p:nvSpPr>
              <p:spPr>
                <a:xfrm>
                  <a:off x="5667150" y="4967682"/>
                  <a:ext cx="949299" cy="276999"/>
                </a:xfrm>
                <a:prstGeom prst="rect">
                  <a:avLst/>
                </a:prstGeom>
                <a:noFill/>
              </p:spPr>
              <p:txBody>
                <a:bodyPr wrap="none" rtlCol="0">
                  <a:spAutoFit/>
                </a:bodyPr>
                <a:lstStyle/>
                <a:p>
                  <a:r>
                    <a:rPr lang="en-US" sz="1200" dirty="0" smtClean="0">
                      <a:latin typeface="+mn-lt"/>
                    </a:rPr>
                    <a:t>Thread 2</a:t>
                  </a:r>
                  <a:endParaRPr lang="en-US" sz="1200" dirty="0">
                    <a:latin typeface="+mn-lt"/>
                  </a:endParaRPr>
                </a:p>
              </p:txBody>
            </p:sp>
            <p:sp>
              <p:nvSpPr>
                <p:cNvPr id="19" name="TextBox 18"/>
                <p:cNvSpPr txBox="1"/>
                <p:nvPr/>
              </p:nvSpPr>
              <p:spPr>
                <a:xfrm>
                  <a:off x="7339034" y="4967681"/>
                  <a:ext cx="949299" cy="276999"/>
                </a:xfrm>
                <a:prstGeom prst="rect">
                  <a:avLst/>
                </a:prstGeom>
                <a:noFill/>
              </p:spPr>
              <p:txBody>
                <a:bodyPr wrap="none" rtlCol="0">
                  <a:spAutoFit/>
                </a:bodyPr>
                <a:lstStyle/>
                <a:p>
                  <a:r>
                    <a:rPr lang="en-US" sz="1200" dirty="0" smtClean="0">
                      <a:latin typeface="+mn-lt"/>
                    </a:rPr>
                    <a:t>Thread n</a:t>
                  </a:r>
                  <a:endParaRPr lang="en-US" sz="1200" dirty="0">
                    <a:latin typeface="+mn-lt"/>
                  </a:endParaRPr>
                </a:p>
              </p:txBody>
            </p:sp>
          </p:grpSp>
          <p:cxnSp>
            <p:nvCxnSpPr>
              <p:cNvPr id="22" name="Straight Connector 21"/>
              <p:cNvCxnSpPr/>
              <p:nvPr/>
            </p:nvCxnSpPr>
            <p:spPr bwMode="auto">
              <a:xfrm>
                <a:off x="4504888" y="1098958"/>
                <a:ext cx="411061" cy="0"/>
              </a:xfrm>
              <a:prstGeom prst="line">
                <a:avLst/>
              </a:prstGeom>
              <a:solidFill>
                <a:schemeClr val="bg2"/>
              </a:solidFill>
              <a:ln w="9525" cap="flat" cmpd="sng" algn="ctr">
                <a:solidFill>
                  <a:schemeClr val="tx1"/>
                </a:solidFill>
                <a:prstDash val="solid"/>
                <a:round/>
                <a:headEnd type="none" w="med" len="med"/>
                <a:tailEnd type="triangle" w="med" len="med"/>
              </a:ln>
              <a:effectLst/>
            </p:spPr>
          </p:cxnSp>
          <p:cxnSp>
            <p:nvCxnSpPr>
              <p:cNvPr id="24" name="Straight Connector 23"/>
              <p:cNvCxnSpPr/>
              <p:nvPr/>
            </p:nvCxnSpPr>
            <p:spPr bwMode="auto">
              <a:xfrm>
                <a:off x="4506286" y="3038214"/>
                <a:ext cx="411061" cy="0"/>
              </a:xfrm>
              <a:prstGeom prst="line">
                <a:avLst/>
              </a:prstGeom>
              <a:solidFill>
                <a:schemeClr val="bg2"/>
              </a:solidFill>
              <a:ln w="9525" cap="flat" cmpd="sng" algn="ctr">
                <a:solidFill>
                  <a:schemeClr val="tx1"/>
                </a:solidFill>
                <a:prstDash val="solid"/>
                <a:round/>
                <a:headEnd type="none" w="med" len="med"/>
                <a:tailEnd type="triangle" w="med" len="med"/>
              </a:ln>
              <a:effectLst/>
            </p:spPr>
          </p:cxnSp>
          <p:cxnSp>
            <p:nvCxnSpPr>
              <p:cNvPr id="25" name="Straight Connector 24"/>
              <p:cNvCxnSpPr/>
              <p:nvPr/>
            </p:nvCxnSpPr>
            <p:spPr bwMode="auto">
              <a:xfrm>
                <a:off x="4506286" y="2123813"/>
                <a:ext cx="411061" cy="0"/>
              </a:xfrm>
              <a:prstGeom prst="line">
                <a:avLst/>
              </a:prstGeom>
              <a:solidFill>
                <a:schemeClr val="bg2"/>
              </a:solidFill>
              <a:ln w="9525" cap="flat" cmpd="sng" algn="ctr">
                <a:solidFill>
                  <a:schemeClr val="tx1"/>
                </a:solidFill>
                <a:prstDash val="solid"/>
                <a:round/>
                <a:headEnd type="none" w="med" len="med"/>
                <a:tailEnd type="triangle" w="med" len="med"/>
              </a:ln>
              <a:effectLst/>
            </p:spPr>
          </p:cxnSp>
          <p:cxnSp>
            <p:nvCxnSpPr>
              <p:cNvPr id="26" name="Straight Connector 25"/>
              <p:cNvCxnSpPr/>
              <p:nvPr/>
            </p:nvCxnSpPr>
            <p:spPr bwMode="auto">
              <a:xfrm>
                <a:off x="4504888" y="4739784"/>
                <a:ext cx="411061" cy="0"/>
              </a:xfrm>
              <a:prstGeom prst="line">
                <a:avLst/>
              </a:prstGeom>
              <a:solidFill>
                <a:schemeClr val="bg2"/>
              </a:solidFill>
              <a:ln w="9525" cap="flat" cmpd="sng" algn="ctr">
                <a:solidFill>
                  <a:schemeClr val="tx1"/>
                </a:solidFill>
                <a:prstDash val="solid"/>
                <a:round/>
                <a:headEnd type="none" w="med" len="med"/>
                <a:tailEnd type="triangle" w="med" len="med"/>
              </a:ln>
              <a:effectLst/>
            </p:spPr>
          </p:cxnSp>
          <p:sp>
            <p:nvSpPr>
              <p:cNvPr id="27" name="TextBox 26"/>
              <p:cNvSpPr txBox="1"/>
              <p:nvPr/>
            </p:nvSpPr>
            <p:spPr>
              <a:xfrm>
                <a:off x="3229761" y="4605556"/>
                <a:ext cx="1268296" cy="276999"/>
              </a:xfrm>
              <a:prstGeom prst="rect">
                <a:avLst/>
              </a:prstGeom>
              <a:noFill/>
            </p:spPr>
            <p:txBody>
              <a:bodyPr wrap="none" rtlCol="0">
                <a:spAutoFit/>
              </a:bodyPr>
              <a:lstStyle/>
              <a:p>
                <a:r>
                  <a:rPr lang="en-US" sz="1200" dirty="0" smtClean="0">
                    <a:latin typeface="+mn-lt"/>
                  </a:rPr>
                  <a:t>0x00000000</a:t>
                </a:r>
                <a:endParaRPr lang="en-US" sz="1200" dirty="0">
                  <a:latin typeface="+mn-lt"/>
                </a:endParaRPr>
              </a:p>
            </p:txBody>
          </p:sp>
          <p:sp>
            <p:nvSpPr>
              <p:cNvPr id="28" name="TextBox 27"/>
              <p:cNvSpPr txBox="1"/>
              <p:nvPr/>
            </p:nvSpPr>
            <p:spPr>
              <a:xfrm>
                <a:off x="3264714" y="966132"/>
                <a:ext cx="1191352" cy="276999"/>
              </a:xfrm>
              <a:prstGeom prst="rect">
                <a:avLst/>
              </a:prstGeom>
              <a:noFill/>
            </p:spPr>
            <p:txBody>
              <a:bodyPr wrap="none" rtlCol="0">
                <a:spAutoFit/>
              </a:bodyPr>
              <a:lstStyle/>
              <a:p>
                <a:r>
                  <a:rPr lang="en-US" sz="1200" dirty="0" smtClean="0">
                    <a:latin typeface="+mn-lt"/>
                  </a:rPr>
                  <a:t>0xFFFFFFFF</a:t>
                </a:r>
                <a:endParaRPr lang="en-US" sz="1200" dirty="0">
                  <a:latin typeface="+mn-lt"/>
                </a:endParaRPr>
              </a:p>
            </p:txBody>
          </p:sp>
          <p:cxnSp>
            <p:nvCxnSpPr>
              <p:cNvPr id="33" name="Straight Arrow Connector 32"/>
              <p:cNvCxnSpPr/>
              <p:nvPr/>
            </p:nvCxnSpPr>
            <p:spPr bwMode="auto">
              <a:xfrm rot="5400000">
                <a:off x="4227261" y="2575422"/>
                <a:ext cx="923579" cy="793"/>
              </a:xfrm>
              <a:prstGeom prst="straightConnector1">
                <a:avLst/>
              </a:prstGeom>
              <a:solidFill>
                <a:schemeClr val="bg2"/>
              </a:solidFill>
              <a:ln w="9525" cap="flat" cmpd="sng" algn="ctr">
                <a:solidFill>
                  <a:schemeClr val="tx1"/>
                </a:solidFill>
                <a:prstDash val="solid"/>
                <a:round/>
                <a:headEnd type="arrow"/>
                <a:tailEnd type="arrow"/>
              </a:ln>
              <a:effectLst/>
            </p:spPr>
          </p:cxnSp>
          <p:cxnSp>
            <p:nvCxnSpPr>
              <p:cNvPr id="35" name="Straight Arrow Connector 34"/>
              <p:cNvCxnSpPr/>
              <p:nvPr/>
            </p:nvCxnSpPr>
            <p:spPr bwMode="auto">
              <a:xfrm rot="16200000" flipH="1">
                <a:off x="3839365" y="3872923"/>
                <a:ext cx="1709957" cy="6983"/>
              </a:xfrm>
              <a:prstGeom prst="straightConnector1">
                <a:avLst/>
              </a:prstGeom>
              <a:solidFill>
                <a:schemeClr val="bg2"/>
              </a:solidFill>
              <a:ln w="9525" cap="flat" cmpd="sng" algn="ctr">
                <a:solidFill>
                  <a:schemeClr val="tx1"/>
                </a:solidFill>
                <a:prstDash val="solid"/>
                <a:round/>
                <a:headEnd type="arrow"/>
                <a:tailEnd type="arrow"/>
              </a:ln>
              <a:effectLst/>
            </p:spPr>
          </p:cxnSp>
          <p:cxnSp>
            <p:nvCxnSpPr>
              <p:cNvPr id="39" name="Straight Arrow Connector 38"/>
              <p:cNvCxnSpPr/>
              <p:nvPr/>
            </p:nvCxnSpPr>
            <p:spPr bwMode="auto">
              <a:xfrm rot="5400000">
                <a:off x="4181120" y="1607891"/>
                <a:ext cx="1025648" cy="7782"/>
              </a:xfrm>
              <a:prstGeom prst="straightConnector1">
                <a:avLst/>
              </a:prstGeom>
              <a:solidFill>
                <a:schemeClr val="bg2"/>
              </a:solidFill>
              <a:ln w="9525" cap="flat" cmpd="sng" algn="ctr">
                <a:solidFill>
                  <a:schemeClr val="tx1"/>
                </a:solidFill>
                <a:prstDash val="solid"/>
                <a:round/>
                <a:headEnd type="arrow"/>
                <a:tailEnd type="arrow"/>
              </a:ln>
              <a:effectLst/>
            </p:spPr>
          </p:cxnSp>
          <p:sp>
            <p:nvSpPr>
              <p:cNvPr id="41" name="TextBox 40"/>
              <p:cNvSpPr txBox="1"/>
              <p:nvPr/>
            </p:nvSpPr>
            <p:spPr>
              <a:xfrm>
                <a:off x="3598139" y="1503189"/>
                <a:ext cx="1091966" cy="276999"/>
              </a:xfrm>
              <a:prstGeom prst="rect">
                <a:avLst/>
              </a:prstGeom>
              <a:noFill/>
            </p:spPr>
            <p:txBody>
              <a:bodyPr wrap="none" rtlCol="0">
                <a:spAutoFit/>
              </a:bodyPr>
              <a:lstStyle/>
              <a:p>
                <a:r>
                  <a:rPr lang="en-US" sz="1200" dirty="0" smtClean="0">
                    <a:latin typeface="+mn-lt"/>
                  </a:rPr>
                  <a:t>VA Private</a:t>
                </a:r>
                <a:endParaRPr lang="en-US" sz="1200" dirty="0">
                  <a:latin typeface="+mn-lt"/>
                </a:endParaRPr>
              </a:p>
            </p:txBody>
          </p:sp>
          <p:sp>
            <p:nvSpPr>
              <p:cNvPr id="42" name="TextBox 41"/>
              <p:cNvSpPr txBox="1"/>
              <p:nvPr/>
            </p:nvSpPr>
            <p:spPr>
              <a:xfrm>
                <a:off x="3600775" y="3694114"/>
                <a:ext cx="1091966" cy="276999"/>
              </a:xfrm>
              <a:prstGeom prst="rect">
                <a:avLst/>
              </a:prstGeom>
              <a:noFill/>
            </p:spPr>
            <p:txBody>
              <a:bodyPr wrap="none" rtlCol="0">
                <a:spAutoFit/>
              </a:bodyPr>
              <a:lstStyle/>
              <a:p>
                <a:r>
                  <a:rPr lang="en-US" sz="1200" dirty="0" smtClean="0">
                    <a:latin typeface="+mn-lt"/>
                  </a:rPr>
                  <a:t>VA Private</a:t>
                </a:r>
                <a:endParaRPr lang="en-US" sz="1200" dirty="0">
                  <a:latin typeface="+mn-lt"/>
                </a:endParaRPr>
              </a:p>
            </p:txBody>
          </p:sp>
          <p:sp>
            <p:nvSpPr>
              <p:cNvPr id="43" name="TextBox 42"/>
              <p:cNvSpPr txBox="1"/>
              <p:nvPr/>
            </p:nvSpPr>
            <p:spPr>
              <a:xfrm>
                <a:off x="3598302" y="2428612"/>
                <a:ext cx="1082348" cy="276999"/>
              </a:xfrm>
              <a:prstGeom prst="rect">
                <a:avLst/>
              </a:prstGeom>
              <a:noFill/>
            </p:spPr>
            <p:txBody>
              <a:bodyPr wrap="none" rtlCol="0">
                <a:spAutoFit/>
              </a:bodyPr>
              <a:lstStyle/>
              <a:p>
                <a:r>
                  <a:rPr lang="en-US" sz="1200" dirty="0" smtClean="0">
                    <a:latin typeface="+mn-lt"/>
                  </a:rPr>
                  <a:t>VA Shared</a:t>
                </a:r>
                <a:endParaRPr lang="en-US" sz="1200" dirty="0">
                  <a:latin typeface="+mn-lt"/>
                </a:endParaRPr>
              </a:p>
            </p:txBody>
          </p:sp>
        </p:grpSp>
        <p:sp>
          <p:nvSpPr>
            <p:cNvPr id="50" name="TextBox 49"/>
            <p:cNvSpPr txBox="1"/>
            <p:nvPr/>
          </p:nvSpPr>
          <p:spPr>
            <a:xfrm>
              <a:off x="6390186" y="1423296"/>
              <a:ext cx="2533065" cy="1815882"/>
            </a:xfrm>
            <a:prstGeom prst="rect">
              <a:avLst/>
            </a:prstGeom>
            <a:noFill/>
          </p:spPr>
          <p:txBody>
            <a:bodyPr wrap="none" rtlCol="0">
              <a:spAutoFit/>
            </a:bodyPr>
            <a:lstStyle/>
            <a:p>
              <a:pPr algn="ctr"/>
              <a:r>
                <a:rPr lang="en-US" sz="1600" dirty="0" smtClean="0">
                  <a:latin typeface="+mn-lt"/>
                </a:rPr>
                <a:t>Shared data</a:t>
              </a:r>
            </a:p>
            <a:p>
              <a:pPr algn="ctr"/>
              <a:r>
                <a:rPr lang="en-US" sz="1600" dirty="0" smtClean="0">
                  <a:latin typeface="+mn-lt"/>
                </a:rPr>
                <a:t>are allocated here</a:t>
              </a:r>
            </a:p>
            <a:p>
              <a:pPr algn="ctr"/>
              <a:endParaRPr lang="en-US" sz="1600" dirty="0" smtClean="0">
                <a:latin typeface="+mn-lt"/>
              </a:endParaRPr>
            </a:p>
            <a:p>
              <a:pPr algn="ctr"/>
              <a:endParaRPr lang="en-US" sz="1600" dirty="0" smtClean="0">
                <a:latin typeface="+mn-lt"/>
              </a:endParaRPr>
            </a:p>
            <a:p>
              <a:pPr algn="ctr"/>
              <a:endParaRPr lang="en-US" sz="1600" dirty="0" smtClean="0">
                <a:latin typeface="+mn-lt"/>
              </a:endParaRPr>
            </a:p>
            <a:p>
              <a:pPr algn="ctr"/>
              <a:r>
                <a:rPr lang="en-US" sz="1600" dirty="0" smtClean="0">
                  <a:latin typeface="+mn-lt"/>
                </a:rPr>
                <a:t>Release Consistency</a:t>
              </a:r>
            </a:p>
            <a:p>
              <a:pPr algn="ctr"/>
              <a:r>
                <a:rPr lang="en-US" sz="1600" dirty="0" smtClean="0">
                  <a:latin typeface="+mn-lt"/>
                </a:rPr>
                <a:t>Model</a:t>
              </a:r>
            </a:p>
          </p:txBody>
        </p:sp>
        <p:cxnSp>
          <p:nvCxnSpPr>
            <p:cNvPr id="52" name="Straight Arrow Connector 51"/>
            <p:cNvCxnSpPr>
              <a:endCxn id="13" idx="3"/>
            </p:cNvCxnSpPr>
            <p:nvPr/>
          </p:nvCxnSpPr>
          <p:spPr bwMode="auto">
            <a:xfrm rot="10800000" flipV="1">
              <a:off x="6182236" y="2040562"/>
              <a:ext cx="786456" cy="504747"/>
            </a:xfrm>
            <a:prstGeom prst="straightConnector1">
              <a:avLst/>
            </a:prstGeom>
            <a:solidFill>
              <a:schemeClr val="bg2"/>
            </a:solidFill>
            <a:ln w="25400" cap="flat" cmpd="sng" algn="ctr">
              <a:solidFill>
                <a:schemeClr val="tx1"/>
              </a:solidFill>
              <a:prstDash val="dash"/>
              <a:round/>
              <a:headEnd type="none" w="med" len="med"/>
              <a:tailEnd type="arrow"/>
            </a:ln>
            <a:effectLst/>
          </p:spPr>
        </p:cxn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4926995"/>
            <a:ext cx="9144000" cy="1204863"/>
          </a:xfrm>
          <a:prstGeom prst="rect">
            <a:avLst/>
          </a:prstGeom>
          <a:solidFill>
            <a:schemeClr val="bg2"/>
          </a:solidFill>
          <a:ln w="9525" cap="flat" cmpd="sng" algn="ctr">
            <a:solidFill>
              <a:schemeClr val="bg2"/>
            </a:solidFill>
            <a:prstDash val="solid"/>
            <a:round/>
            <a:headEnd type="none" w="med" len="med"/>
            <a:tailEnd type="triangle" w="med" len="med"/>
          </a:ln>
          <a:effectLst/>
        </p:spPr>
        <p:txBody>
          <a:bodyPr rot="10800000" vert="horz" wrap="square" lIns="91440" tIns="45720" rIns="91440" bIns="45720" numCol="1" rtlCol="0" anchor="t" anchorCtr="0" compatLnSpc="1">
            <a:prstTxWarp prst="textNoShape">
              <a:avLst/>
            </a:prstTxWarp>
            <a:noAutofit/>
          </a:bodyPr>
          <a:lstStyle/>
          <a:p>
            <a: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pP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endParaRPr>
          </a:p>
        </p:txBody>
      </p:sp>
      <p:sp>
        <p:nvSpPr>
          <p:cNvPr id="2" name="Title 1"/>
          <p:cNvSpPr>
            <a:spLocks noGrp="1"/>
          </p:cNvSpPr>
          <p:nvPr>
            <p:ph type="title"/>
          </p:nvPr>
        </p:nvSpPr>
        <p:spPr/>
        <p:txBody>
          <a:bodyPr/>
          <a:lstStyle/>
          <a:p>
            <a:r>
              <a:rPr lang="en-US" dirty="0" smtClean="0"/>
              <a:t>Performance Scaling Challenges</a:t>
            </a:r>
            <a:endParaRPr lang="en-US" dirty="0"/>
          </a:p>
        </p:txBody>
      </p:sp>
      <p:pic>
        <p:nvPicPr>
          <p:cNvPr id="3" name="Picture 3" descr="WINDFARMFULL"/>
          <p:cNvPicPr>
            <a:picLocks noChangeAspect="1" noChangeArrowheads="1"/>
          </p:cNvPicPr>
          <p:nvPr/>
        </p:nvPicPr>
        <p:blipFill>
          <a:blip r:embed="rId3" cstate="screen"/>
          <a:srcRect/>
          <a:stretch>
            <a:fillRect/>
          </a:stretch>
        </p:blipFill>
        <p:spPr bwMode="auto">
          <a:xfrm>
            <a:off x="0" y="1189414"/>
            <a:ext cx="2303944" cy="3744389"/>
          </a:xfrm>
          <a:prstGeom prst="rect">
            <a:avLst/>
          </a:prstGeom>
          <a:solidFill>
            <a:srgbClr val="FFFFFF">
              <a:shade val="85000"/>
            </a:srgbClr>
          </a:solidFill>
          <a:ln>
            <a:noFill/>
          </a:ln>
          <a:effectLst>
            <a:reflection blurRad="12700" stA="38000" endPos="28000" dist="5000" dir="5400000" sy="-100000" algn="bl" rotWithShape="0"/>
          </a:effectLst>
        </p:spPr>
      </p:pic>
      <p:sp>
        <p:nvSpPr>
          <p:cNvPr id="9" name="Text Box 3"/>
          <p:cNvSpPr txBox="1">
            <a:spLocks noChangeArrowheads="1"/>
          </p:cNvSpPr>
          <p:nvPr/>
        </p:nvSpPr>
        <p:spPr bwMode="auto">
          <a:xfrm>
            <a:off x="0" y="5232431"/>
            <a:ext cx="2282428" cy="615934"/>
          </a:xfrm>
          <a:prstGeom prst="rect">
            <a:avLst/>
          </a:prstGeom>
          <a:noFill/>
          <a:ln w="9525" algn="ctr">
            <a:noFill/>
            <a:miter lim="800000"/>
            <a:headEnd/>
            <a:tailEnd/>
          </a:ln>
        </p:spPr>
        <p:txBody>
          <a:bodyPr wrap="none"/>
          <a:lstStyle/>
          <a:p>
            <a:pPr algn="ctr" eaLnBrk="0" hangingPunct="0">
              <a:lnSpc>
                <a:spcPct val="90000"/>
              </a:lnSpc>
              <a:spcBef>
                <a:spcPts val="0"/>
              </a:spcBef>
              <a:buClr>
                <a:schemeClr val="tx2"/>
              </a:buClr>
              <a:buFont typeface="Wingdings" pitchFamily="2" charset="2"/>
              <a:buNone/>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Energy</a:t>
            </a:r>
          </a:p>
          <a:p>
            <a:pPr algn="ctr" eaLnBrk="0" hangingPunct="0">
              <a:lnSpc>
                <a:spcPct val="90000"/>
              </a:lnSpc>
              <a:spcBef>
                <a:spcPts val="0"/>
              </a:spcBef>
              <a:buClr>
                <a:schemeClr val="tx2"/>
              </a:buClr>
              <a:buFont typeface="Wingdings" pitchFamily="2" charset="2"/>
              <a:buNone/>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Efficiency</a:t>
            </a:r>
            <a:endParaRPr lang="en-US" altLang="ja-JP" sz="2000" dirty="0">
              <a:solidFill>
                <a:schemeClr val="bg1"/>
              </a:solidFill>
              <a:effectLst>
                <a:outerShdw blurRad="38100" dist="38100" dir="2700000" algn="tl">
                  <a:srgbClr val="000000">
                    <a:alpha val="43137"/>
                  </a:srgbClr>
                </a:outerShdw>
              </a:effectLst>
              <a:latin typeface="+mn-lt"/>
              <a:ea typeface="MS PGothic" pitchFamily="34" charset="-128"/>
            </a:endParaRPr>
          </a:p>
        </p:txBody>
      </p:sp>
      <p:sp>
        <p:nvSpPr>
          <p:cNvPr id="10" name="Text Box 7"/>
          <p:cNvSpPr txBox="1">
            <a:spLocks noChangeArrowheads="1"/>
          </p:cNvSpPr>
          <p:nvPr/>
        </p:nvSpPr>
        <p:spPr bwMode="auto">
          <a:xfrm>
            <a:off x="6847285" y="5232431"/>
            <a:ext cx="2282428" cy="615934"/>
          </a:xfrm>
          <a:prstGeom prst="rect">
            <a:avLst/>
          </a:prstGeom>
          <a:noFill/>
          <a:ln w="9525">
            <a:noFill/>
            <a:miter lim="800000"/>
            <a:headEnd/>
            <a:tailEnd/>
          </a:ln>
        </p:spPr>
        <p:txBody>
          <a:bodyPr/>
          <a:lstStyle/>
          <a:p>
            <a:pPr lvl="0" algn="ctr" eaLnBrk="0" hangingPunct="0">
              <a:lnSpc>
                <a:spcPct val="90000"/>
              </a:lnSpc>
              <a:spcBef>
                <a:spcPts val="0"/>
              </a:spcBef>
              <a:buClr>
                <a:srgbClr val="FDB605"/>
              </a:buClr>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Emerging</a:t>
            </a:r>
          </a:p>
          <a:p>
            <a:pPr lvl="0" algn="ctr" eaLnBrk="0" hangingPunct="0">
              <a:lnSpc>
                <a:spcPct val="90000"/>
              </a:lnSpc>
              <a:spcBef>
                <a:spcPts val="0"/>
              </a:spcBef>
              <a:buClr>
                <a:srgbClr val="FDB605"/>
              </a:buClr>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Applications</a:t>
            </a:r>
          </a:p>
          <a:p>
            <a:pPr algn="ctr" eaLnBrk="0" hangingPunct="0">
              <a:lnSpc>
                <a:spcPct val="90000"/>
              </a:lnSpc>
              <a:spcBef>
                <a:spcPts val="0"/>
              </a:spcBef>
              <a:buClr>
                <a:schemeClr val="tx2"/>
              </a:buClr>
              <a:buFont typeface="Wingdings" pitchFamily="2" charset="2"/>
              <a:buNone/>
              <a:defRPr/>
            </a:pPr>
            <a:endPar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endParaRPr>
          </a:p>
          <a:p>
            <a:pPr algn="ctr" eaLnBrk="0" hangingPunct="0">
              <a:lnSpc>
                <a:spcPct val="90000"/>
              </a:lnSpc>
              <a:spcBef>
                <a:spcPts val="0"/>
              </a:spcBef>
              <a:buClr>
                <a:schemeClr val="tx2"/>
              </a:buClr>
              <a:buFont typeface="Wingdings" pitchFamily="2" charset="2"/>
              <a:buNone/>
              <a:defRPr/>
            </a:pPr>
            <a:endParaRPr lang="en-US" altLang="ja-JP" sz="2000" dirty="0">
              <a:solidFill>
                <a:schemeClr val="bg1"/>
              </a:solidFill>
              <a:effectLst>
                <a:outerShdw blurRad="38100" dist="38100" dir="2700000" algn="tl">
                  <a:srgbClr val="000000">
                    <a:alpha val="43137"/>
                  </a:srgbClr>
                </a:outerShdw>
              </a:effectLst>
              <a:latin typeface="+mn-lt"/>
              <a:ea typeface="MS PGothic" pitchFamily="34" charset="-128"/>
            </a:endParaRPr>
          </a:p>
        </p:txBody>
      </p:sp>
      <p:sp>
        <p:nvSpPr>
          <p:cNvPr id="11" name="Text Box 8"/>
          <p:cNvSpPr txBox="1">
            <a:spLocks noChangeArrowheads="1"/>
          </p:cNvSpPr>
          <p:nvPr/>
        </p:nvSpPr>
        <p:spPr bwMode="auto">
          <a:xfrm>
            <a:off x="4568027" y="5232431"/>
            <a:ext cx="2279258" cy="615934"/>
          </a:xfrm>
          <a:prstGeom prst="rect">
            <a:avLst/>
          </a:prstGeom>
          <a:noFill/>
          <a:ln w="9525">
            <a:noFill/>
            <a:miter lim="800000"/>
            <a:headEnd/>
            <a:tailEnd/>
          </a:ln>
        </p:spPr>
        <p:txBody>
          <a:bodyPr wrap="none"/>
          <a:lstStyle/>
          <a:p>
            <a:pPr lvl="0" algn="ctr" eaLnBrk="0" hangingPunct="0">
              <a:lnSpc>
                <a:spcPct val="90000"/>
              </a:lnSpc>
              <a:spcBef>
                <a:spcPts val="0"/>
              </a:spcBef>
              <a:buClr>
                <a:srgbClr val="FDB605"/>
              </a:buClr>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Programming</a:t>
            </a:r>
          </a:p>
          <a:p>
            <a:pPr algn="ctr" eaLnBrk="0" hangingPunct="0">
              <a:lnSpc>
                <a:spcPct val="90000"/>
              </a:lnSpc>
              <a:spcBef>
                <a:spcPts val="0"/>
              </a:spcBef>
              <a:buClr>
                <a:schemeClr val="tx2"/>
              </a:buClr>
              <a:buFont typeface="Wingdings" pitchFamily="2" charset="2"/>
              <a:buNone/>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Models</a:t>
            </a:r>
          </a:p>
        </p:txBody>
      </p:sp>
      <p:sp>
        <p:nvSpPr>
          <p:cNvPr id="12" name="Text Box 2"/>
          <p:cNvSpPr txBox="1">
            <a:spLocks noChangeArrowheads="1"/>
          </p:cNvSpPr>
          <p:nvPr/>
        </p:nvSpPr>
        <p:spPr bwMode="auto">
          <a:xfrm>
            <a:off x="2282428" y="5232431"/>
            <a:ext cx="2282428" cy="615934"/>
          </a:xfrm>
          <a:prstGeom prst="rect">
            <a:avLst/>
          </a:prstGeom>
          <a:noFill/>
          <a:ln w="9525">
            <a:noFill/>
            <a:miter lim="800000"/>
            <a:headEnd/>
            <a:tailEnd/>
          </a:ln>
        </p:spPr>
        <p:txBody>
          <a:bodyPr wrap="none"/>
          <a:lstStyle/>
          <a:p>
            <a:pPr lvl="0" algn="ctr" eaLnBrk="0" hangingPunct="0">
              <a:lnSpc>
                <a:spcPct val="90000"/>
              </a:lnSpc>
              <a:spcBef>
                <a:spcPts val="0"/>
              </a:spcBef>
              <a:buClr>
                <a:srgbClr val="FDB605"/>
              </a:buClr>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Design</a:t>
            </a:r>
          </a:p>
          <a:p>
            <a:pPr lvl="0" algn="ctr" eaLnBrk="0" hangingPunct="0">
              <a:lnSpc>
                <a:spcPct val="90000"/>
              </a:lnSpc>
              <a:spcBef>
                <a:spcPts val="0"/>
              </a:spcBef>
              <a:buClr>
                <a:srgbClr val="FDB605"/>
              </a:buClr>
              <a:defRPr/>
            </a:pPr>
            <a:r>
              <a:rPr lang="en-US" altLang="ja-JP" sz="2000" dirty="0" smtClean="0">
                <a:solidFill>
                  <a:schemeClr val="bg1"/>
                </a:solidFill>
                <a:effectLst>
                  <a:outerShdw blurRad="38100" dist="38100" dir="2700000" algn="tl">
                    <a:srgbClr val="000000">
                      <a:alpha val="43137"/>
                    </a:srgbClr>
                  </a:outerShdw>
                </a:effectLst>
                <a:latin typeface="+mn-lt"/>
                <a:ea typeface="MS PGothic" pitchFamily="34" charset="-128"/>
              </a:rPr>
              <a:t>Complexity</a:t>
            </a:r>
            <a:endParaRPr lang="en-US" altLang="ja-JP" sz="2000" dirty="0">
              <a:solidFill>
                <a:schemeClr val="bg1"/>
              </a:solidFill>
              <a:effectLst>
                <a:outerShdw blurRad="38100" dist="38100" dir="2700000" algn="tl">
                  <a:srgbClr val="000000">
                    <a:alpha val="43137"/>
                  </a:srgbClr>
                </a:outerShdw>
              </a:effectLst>
              <a:latin typeface="+mn-lt"/>
              <a:ea typeface="MS PGothic" pitchFamily="34" charset="-128"/>
            </a:endParaRPr>
          </a:p>
        </p:txBody>
      </p:sp>
      <p:pic>
        <p:nvPicPr>
          <p:cNvPr id="1026" name="Picture 2"/>
          <p:cNvPicPr>
            <a:picLocks noChangeAspect="1" noChangeArrowheads="1"/>
          </p:cNvPicPr>
          <p:nvPr/>
        </p:nvPicPr>
        <p:blipFill>
          <a:blip r:embed="rId4" cstate="screen"/>
          <a:srcRect/>
          <a:stretch>
            <a:fillRect/>
          </a:stretch>
        </p:blipFill>
        <p:spPr bwMode="auto">
          <a:xfrm>
            <a:off x="2300727" y="1189414"/>
            <a:ext cx="2274073" cy="37498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screen">
            <a:lum bright="-20000" contrast="10000"/>
          </a:blip>
          <a:srcRect/>
          <a:stretch>
            <a:fillRect/>
          </a:stretch>
        </p:blipFill>
        <p:spPr bwMode="auto">
          <a:xfrm>
            <a:off x="4567077" y="1191285"/>
            <a:ext cx="2249998" cy="3759102"/>
          </a:xfrm>
          <a:prstGeom prst="rect">
            <a:avLst/>
          </a:prstGeom>
          <a:noFill/>
          <a:ln w="9525">
            <a:noFill/>
            <a:miter lim="800000"/>
            <a:headEnd/>
            <a:tailEnd/>
          </a:ln>
          <a:effectLst/>
        </p:spPr>
      </p:pic>
      <p:pic>
        <p:nvPicPr>
          <p:cNvPr id="1031" name="Picture 7" descr="\\scspublic029\ctg-media\Pictures\TS_Projects\ScienceSim\Research_at_Intel_006.jpg"/>
          <p:cNvPicPr>
            <a:picLocks noChangeAspect="1" noChangeArrowheads="1"/>
          </p:cNvPicPr>
          <p:nvPr/>
        </p:nvPicPr>
        <p:blipFill>
          <a:blip r:embed="rId6" cstate="screen"/>
          <a:srcRect/>
          <a:stretch>
            <a:fillRect/>
          </a:stretch>
        </p:blipFill>
        <p:spPr bwMode="auto">
          <a:xfrm>
            <a:off x="6817076" y="1181463"/>
            <a:ext cx="2329728" cy="3760967"/>
          </a:xfrm>
          <a:prstGeom prst="rect">
            <a:avLst/>
          </a:prstGeom>
          <a:noFill/>
        </p:spPr>
      </p:pic>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688387" cy="889000"/>
          </a:xfrm>
        </p:spPr>
        <p:txBody>
          <a:bodyPr/>
          <a:lstStyle/>
          <a:p>
            <a:r>
              <a:rPr lang="en-US" dirty="0" smtClean="0"/>
              <a:t>Highlights of Our Model</a:t>
            </a:r>
            <a:endParaRPr lang="en-US" dirty="0"/>
          </a:p>
        </p:txBody>
      </p:sp>
      <p:sp>
        <p:nvSpPr>
          <p:cNvPr id="3" name="Content Placeholder 2"/>
          <p:cNvSpPr>
            <a:spLocks noGrp="1"/>
          </p:cNvSpPr>
          <p:nvPr>
            <p:ph idx="1"/>
          </p:nvPr>
        </p:nvSpPr>
        <p:spPr/>
        <p:txBody>
          <a:bodyPr/>
          <a:lstStyle/>
          <a:p>
            <a:pPr eaLnBrk="1" hangingPunct="1">
              <a:lnSpc>
                <a:spcPct val="80000"/>
              </a:lnSpc>
            </a:pPr>
            <a:r>
              <a:rPr lang="en-US" altLang="zh-CN" sz="2400" dirty="0" smtClean="0">
                <a:ea typeface="宋体" pitchFamily="2" charset="-122"/>
              </a:rPr>
              <a:t>Partial sharing</a:t>
            </a:r>
          </a:p>
          <a:p>
            <a:pPr lvl="1" eaLnBrk="1" hangingPunct="1">
              <a:lnSpc>
                <a:spcPct val="80000"/>
              </a:lnSpc>
            </a:pPr>
            <a:r>
              <a:rPr lang="en-US" altLang="zh-CN" sz="2000" dirty="0" smtClean="0">
                <a:ea typeface="宋体" pitchFamily="2" charset="-122"/>
              </a:rPr>
              <a:t>Only those actually shared are subjected to consistency maintenance</a:t>
            </a:r>
          </a:p>
          <a:p>
            <a:pPr lvl="1" eaLnBrk="1" hangingPunct="1">
              <a:lnSpc>
                <a:spcPct val="80000"/>
              </a:lnSpc>
            </a:pPr>
            <a:endParaRPr lang="en-US" altLang="zh-CN" sz="1800" dirty="0" smtClean="0">
              <a:ea typeface="宋体" pitchFamily="2" charset="-122"/>
            </a:endParaRPr>
          </a:p>
          <a:p>
            <a:pPr eaLnBrk="1" hangingPunct="1">
              <a:lnSpc>
                <a:spcPct val="80000"/>
              </a:lnSpc>
            </a:pPr>
            <a:r>
              <a:rPr lang="en-US" altLang="zh-CN" sz="2400" dirty="0" smtClean="0">
                <a:ea typeface="宋体" pitchFamily="2" charset="-122"/>
              </a:rPr>
              <a:t>Release consistency model</a:t>
            </a:r>
          </a:p>
          <a:p>
            <a:pPr lvl="1" eaLnBrk="1" hangingPunct="1">
              <a:lnSpc>
                <a:spcPct val="80000"/>
              </a:lnSpc>
            </a:pPr>
            <a:r>
              <a:rPr lang="en-US" altLang="zh-CN" sz="2000" dirty="0" smtClean="0">
                <a:ea typeface="宋体" pitchFamily="2" charset="-122"/>
              </a:rPr>
              <a:t>Consistency only guaranteed at the sync points</a:t>
            </a:r>
          </a:p>
          <a:p>
            <a:pPr lvl="2" eaLnBrk="1" hangingPunct="1">
              <a:lnSpc>
                <a:spcPct val="80000"/>
              </a:lnSpc>
            </a:pPr>
            <a:r>
              <a:rPr lang="en-US" altLang="zh-CN" sz="1500" dirty="0" smtClean="0">
                <a:ea typeface="宋体" pitchFamily="2" charset="-122"/>
              </a:rPr>
              <a:t>Release: make local changes globally visible</a:t>
            </a:r>
          </a:p>
          <a:p>
            <a:pPr lvl="2" eaLnBrk="1" hangingPunct="1">
              <a:lnSpc>
                <a:spcPct val="80000"/>
              </a:lnSpc>
            </a:pPr>
            <a:r>
              <a:rPr lang="en-US" altLang="zh-CN" sz="1500" dirty="0" smtClean="0">
                <a:ea typeface="宋体" pitchFamily="2" charset="-122"/>
              </a:rPr>
              <a:t>Acquire: update to latest released content</a:t>
            </a:r>
          </a:p>
          <a:p>
            <a:pPr lvl="2" eaLnBrk="1" hangingPunct="1">
              <a:lnSpc>
                <a:spcPct val="80000"/>
              </a:lnSpc>
              <a:buNone/>
            </a:pPr>
            <a:r>
              <a:rPr lang="en-US" altLang="zh-CN" sz="1500" dirty="0" smtClean="0">
                <a:ea typeface="宋体" pitchFamily="2" charset="-122"/>
              </a:rPr>
              <a:t>Significantly reduce coherence traffic</a:t>
            </a:r>
          </a:p>
          <a:p>
            <a:pPr lvl="1" eaLnBrk="1" hangingPunct="1">
              <a:lnSpc>
                <a:spcPct val="80000"/>
              </a:lnSpc>
            </a:pPr>
            <a:r>
              <a:rPr lang="en-US" altLang="zh-CN" sz="2000" dirty="0" smtClean="0">
                <a:ea typeface="宋体" pitchFamily="2" charset="-122"/>
              </a:rPr>
              <a:t>Many applications already follow RC model</a:t>
            </a:r>
          </a:p>
          <a:p>
            <a:pPr lvl="2" eaLnBrk="1" hangingPunct="1">
              <a:lnSpc>
                <a:spcPct val="80000"/>
              </a:lnSpc>
            </a:pPr>
            <a:r>
              <a:rPr lang="en-US" altLang="zh-CN" sz="1600" dirty="0" smtClean="0">
                <a:ea typeface="宋体" pitchFamily="2" charset="-122"/>
              </a:rPr>
              <a:t>E.g. sync points: </a:t>
            </a:r>
            <a:r>
              <a:rPr lang="en-US" altLang="zh-CN" sz="1600" dirty="0" err="1" smtClean="0">
                <a:ea typeface="宋体" pitchFamily="2" charset="-122"/>
              </a:rPr>
              <a:t>pthread_create</a:t>
            </a:r>
            <a:r>
              <a:rPr lang="en-US" altLang="zh-CN" sz="1600" dirty="0" smtClean="0">
                <a:ea typeface="宋体" pitchFamily="2" charset="-122"/>
              </a:rPr>
              <a:t>, </a:t>
            </a:r>
            <a:r>
              <a:rPr lang="en-US" altLang="zh-CN" sz="1600" dirty="0" err="1" smtClean="0">
                <a:ea typeface="宋体" pitchFamily="2" charset="-122"/>
              </a:rPr>
              <a:t>mutex</a:t>
            </a:r>
            <a:r>
              <a:rPr lang="en-US" altLang="zh-CN" sz="1600" dirty="0" smtClean="0">
                <a:ea typeface="宋体" pitchFamily="2" charset="-122"/>
              </a:rPr>
              <a:t>, barrier, … </a:t>
            </a:r>
          </a:p>
          <a:p>
            <a:pPr lvl="2" eaLnBrk="1" hangingPunct="1">
              <a:lnSpc>
                <a:spcPct val="80000"/>
              </a:lnSpc>
            </a:pPr>
            <a:r>
              <a:rPr lang="en-US" altLang="zh-CN" sz="1600" dirty="0" smtClean="0">
                <a:ea typeface="宋体" pitchFamily="2" charset="-122"/>
              </a:rPr>
              <a:t>Release/Acquire can be inserted automatically at these points</a:t>
            </a:r>
            <a:endParaRPr lang="en-US"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110</a:t>
            </a:fld>
            <a:endParaRPr lang="en-US"/>
          </a:p>
        </p:txBody>
      </p:sp>
      <p:sp>
        <p:nvSpPr>
          <p:cNvPr id="5" name="TextBox 4"/>
          <p:cNvSpPr txBox="1">
            <a:spLocks noChangeArrowheads="1"/>
          </p:cNvSpPr>
          <p:nvPr/>
        </p:nvSpPr>
        <p:spPr bwMode="auto">
          <a:xfrm>
            <a:off x="542238" y="4794244"/>
            <a:ext cx="8078787" cy="830997"/>
          </a:xfrm>
          <a:prstGeom prst="rect">
            <a:avLst/>
          </a:prstGeom>
          <a:solidFill>
            <a:schemeClr val="accent1"/>
          </a:soli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altLang="zh-CN" sz="2400" dirty="0" smtClean="0">
                <a:solidFill>
                  <a:schemeClr val="bg1"/>
                </a:solidFill>
                <a:ea typeface="宋体" pitchFamily="2" charset="-122"/>
              </a:rPr>
              <a:t>How to implement shared virtual memory and maintain the data coherency?</a:t>
            </a:r>
            <a:endParaRPr lang="en-US" altLang="zh-CN" sz="2400" dirty="0">
              <a:solidFill>
                <a:schemeClr val="bg1"/>
              </a:solidFill>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p:spPr>
        <p:txBody>
          <a:bodyPr/>
          <a:lstStyle/>
          <a:p>
            <a:r>
              <a:rPr lang="en-US" sz="2400" dirty="0" smtClean="0"/>
              <a:t>Scheme 1: DSM (Distributed Shared Memory)</a:t>
            </a:r>
            <a:endParaRPr lang="en-US" sz="2400" baseline="30000"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111</a:t>
            </a:fld>
            <a:endParaRPr lang="en-US"/>
          </a:p>
        </p:txBody>
      </p:sp>
      <p:sp>
        <p:nvSpPr>
          <p:cNvPr id="96" name="Rectangle 95"/>
          <p:cNvSpPr/>
          <p:nvPr/>
        </p:nvSpPr>
        <p:spPr>
          <a:xfrm>
            <a:off x="693019" y="4649002"/>
            <a:ext cx="8046719" cy="1200329"/>
          </a:xfrm>
          <a:prstGeom prst="rect">
            <a:avLst/>
          </a:prstGeom>
        </p:spPr>
        <p:txBody>
          <a:bodyPr wrap="square">
            <a:spAutoFit/>
          </a:bodyPr>
          <a:lstStyle/>
          <a:p>
            <a:pPr>
              <a:buFont typeface="Arial" pitchFamily="34" charset="0"/>
              <a:buChar char="•"/>
            </a:pPr>
            <a:r>
              <a:rPr lang="en-US" altLang="zh-CN" sz="1600" b="0" dirty="0" smtClean="0">
                <a:latin typeface="+mn-lt"/>
                <a:ea typeface="宋体" charset="-122"/>
              </a:rPr>
              <a:t> </a:t>
            </a:r>
            <a:r>
              <a:rPr lang="en-US" altLang="zh-CN" b="0" dirty="0" smtClean="0">
                <a:latin typeface="+mn-lt"/>
                <a:ea typeface="宋体" charset="-122"/>
              </a:rPr>
              <a:t>Based on the common TCP/IP stack, ubiquitously available</a:t>
            </a:r>
          </a:p>
          <a:p>
            <a:pPr lvl="1">
              <a:buFont typeface="Arial" pitchFamily="34" charset="0"/>
              <a:buChar char="•"/>
            </a:pPr>
            <a:r>
              <a:rPr lang="en-US" altLang="zh-CN" b="0" dirty="0" smtClean="0">
                <a:latin typeface="+mn-lt"/>
                <a:ea typeface="宋体" charset="-122"/>
              </a:rPr>
              <a:t> Can also be applied to clusters, Windows + Linux, etc.</a:t>
            </a:r>
          </a:p>
          <a:p>
            <a:pPr>
              <a:buFont typeface="Arial" pitchFamily="34" charset="0"/>
              <a:buChar char="•"/>
            </a:pPr>
            <a:r>
              <a:rPr lang="en-US" altLang="zh-CN" b="0" dirty="0" smtClean="0">
                <a:latin typeface="+mn-lt"/>
                <a:ea typeface="宋体" charset="-122"/>
              </a:rPr>
              <a:t> 4 </a:t>
            </a:r>
            <a:r>
              <a:rPr lang="en-US" altLang="zh-CN" b="0" dirty="0" err="1" smtClean="0">
                <a:latin typeface="+mn-lt"/>
                <a:ea typeface="宋体" charset="-122"/>
              </a:rPr>
              <a:t>memcpy</a:t>
            </a:r>
            <a:r>
              <a:rPr lang="en-US" altLang="zh-CN" b="0" dirty="0" smtClean="0">
                <a:latin typeface="+mn-lt"/>
                <a:ea typeface="宋体" charset="-122"/>
              </a:rPr>
              <a:t>: user </a:t>
            </a:r>
            <a:r>
              <a:rPr lang="en-US" altLang="zh-CN" b="0" dirty="0" smtClean="0">
                <a:latin typeface="+mn-lt"/>
                <a:ea typeface="宋体" charset="-122"/>
                <a:sym typeface="Wingdings" pitchFamily="2" charset="2"/>
              </a:rPr>
              <a:t></a:t>
            </a:r>
            <a:r>
              <a:rPr lang="en-US" altLang="zh-CN" b="0" dirty="0" smtClean="0">
                <a:latin typeface="+mn-lt"/>
                <a:ea typeface="宋体" charset="-122"/>
              </a:rPr>
              <a:t> kernel </a:t>
            </a:r>
            <a:r>
              <a:rPr lang="en-US" altLang="zh-CN" b="0" dirty="0" smtClean="0">
                <a:latin typeface="+mn-lt"/>
                <a:ea typeface="宋体" charset="-122"/>
                <a:sym typeface="Wingdings" pitchFamily="2" charset="2"/>
              </a:rPr>
              <a:t> NIC PHY  kernel  user</a:t>
            </a:r>
          </a:p>
          <a:p>
            <a:pPr>
              <a:buFont typeface="Arial" pitchFamily="34" charset="0"/>
              <a:buChar char="•"/>
            </a:pPr>
            <a:r>
              <a:rPr lang="en-US" altLang="zh-CN" b="0" dirty="0" smtClean="0">
                <a:latin typeface="+mn-lt"/>
                <a:ea typeface="宋体" charset="-122"/>
                <a:sym typeface="Wingdings" pitchFamily="2" charset="2"/>
              </a:rPr>
              <a:t> 2 user/kernel switches</a:t>
            </a:r>
            <a:endParaRPr lang="en-US" altLang="zh-CN" b="0" dirty="0" smtClean="0">
              <a:latin typeface="+mn-lt"/>
              <a:ea typeface="宋体" charset="-122"/>
            </a:endParaRPr>
          </a:p>
        </p:txBody>
      </p:sp>
      <p:grpSp>
        <p:nvGrpSpPr>
          <p:cNvPr id="3" name="Group 99"/>
          <p:cNvGrpSpPr/>
          <p:nvPr/>
        </p:nvGrpSpPr>
        <p:grpSpPr>
          <a:xfrm>
            <a:off x="1174272" y="761673"/>
            <a:ext cx="6593315" cy="3704456"/>
            <a:chOff x="1174272" y="992673"/>
            <a:chExt cx="6593315" cy="3704456"/>
          </a:xfrm>
        </p:grpSpPr>
        <p:grpSp>
          <p:nvGrpSpPr>
            <p:cNvPr id="5" name="Group 85"/>
            <p:cNvGrpSpPr/>
            <p:nvPr/>
          </p:nvGrpSpPr>
          <p:grpSpPr>
            <a:xfrm>
              <a:off x="1174272" y="992673"/>
              <a:ext cx="6593315" cy="3704456"/>
              <a:chOff x="1193523" y="829047"/>
              <a:chExt cx="6593315" cy="4434397"/>
            </a:xfrm>
          </p:grpSpPr>
          <p:sp>
            <p:nvSpPr>
              <p:cNvPr id="13" name="Rectangle 26"/>
              <p:cNvSpPr>
                <a:spLocks noChangeArrowheads="1"/>
              </p:cNvSpPr>
              <p:nvPr/>
            </p:nvSpPr>
            <p:spPr bwMode="auto">
              <a:xfrm>
                <a:off x="4992994" y="2353052"/>
                <a:ext cx="1219200" cy="428625"/>
              </a:xfrm>
              <a:prstGeom prst="rect">
                <a:avLst/>
              </a:prstGeom>
              <a:noFill/>
              <a:ln w="50800" algn="ctr">
                <a:noFill/>
                <a:miter lim="800000"/>
                <a:headEnd/>
                <a:tailEnd/>
              </a:ln>
            </p:spPr>
            <p:txBody>
              <a:bodyPr wrap="none" anchor="ctr"/>
              <a:lstStyle/>
              <a:p>
                <a:pPr algn="ctr" eaLnBrk="0" hangingPunct="0"/>
                <a:r>
                  <a:rPr lang="en-US" altLang="zh-CN" sz="2000" dirty="0">
                    <a:solidFill>
                      <a:schemeClr val="tx1"/>
                    </a:solidFill>
                    <a:ea typeface="宋体" pitchFamily="2" charset="-122"/>
                  </a:rPr>
                  <a:t>…</a:t>
                </a:r>
              </a:p>
            </p:txBody>
          </p:sp>
          <p:cxnSp>
            <p:nvCxnSpPr>
              <p:cNvPr id="25" name="Straight Connector 31"/>
              <p:cNvCxnSpPr>
                <a:cxnSpLocks noChangeShapeType="1"/>
              </p:cNvCxnSpPr>
              <p:nvPr/>
            </p:nvCxnSpPr>
            <p:spPr bwMode="auto">
              <a:xfrm rot="16200000" flipH="1">
                <a:off x="759769" y="1664548"/>
                <a:ext cx="1050409" cy="182880"/>
              </a:xfrm>
              <a:prstGeom prst="line">
                <a:avLst/>
              </a:prstGeom>
              <a:noFill/>
              <a:ln w="19050" algn="ctr">
                <a:solidFill>
                  <a:schemeClr val="bg1"/>
                </a:solidFill>
                <a:prstDash val="dash"/>
                <a:round/>
                <a:headEnd/>
                <a:tailEnd/>
              </a:ln>
            </p:spPr>
          </p:cxnSp>
          <p:sp>
            <p:nvSpPr>
              <p:cNvPr id="27" name="Cloud 26"/>
              <p:cNvSpPr/>
              <p:nvPr/>
            </p:nvSpPr>
            <p:spPr bwMode="auto">
              <a:xfrm>
                <a:off x="1511162" y="4506206"/>
                <a:ext cx="6083167" cy="757238"/>
              </a:xfrm>
              <a:prstGeom prst="cloud">
                <a:avLst/>
              </a:prstGeom>
              <a:solidFill>
                <a:schemeClr val="accent2"/>
              </a:solidFill>
              <a:ln w="50800" cap="flat" cmpd="sng" algn="ctr">
                <a:noFill/>
                <a:prstDash val="solid"/>
                <a:round/>
                <a:headEnd type="none" w="med" len="med"/>
                <a:tailEnd type="none" w="med" len="med"/>
              </a:ln>
              <a:effectLst/>
            </p:spPr>
            <p:txBody>
              <a:bodyPr wrap="none" anchor="ctr"/>
              <a:lstStyle/>
              <a:p>
                <a:pPr algn="ctr" eaLnBrk="0" hangingPunct="0"/>
                <a:r>
                  <a:rPr lang="en-US" altLang="zh-CN" sz="1600" dirty="0" smtClean="0">
                    <a:latin typeface="+mn-lt"/>
                    <a:ea typeface="宋体" pitchFamily="2" charset="-122"/>
                  </a:rPr>
                  <a:t>On-chip Network</a:t>
                </a:r>
                <a:endParaRPr lang="zh-CN" altLang="en-US" sz="1600" dirty="0">
                  <a:latin typeface="+mn-lt"/>
                  <a:ea typeface="宋体" pitchFamily="2" charset="-122"/>
                </a:endParaRPr>
              </a:p>
            </p:txBody>
          </p:sp>
          <p:grpSp>
            <p:nvGrpSpPr>
              <p:cNvPr id="6" name="Group 30"/>
              <p:cNvGrpSpPr/>
              <p:nvPr/>
            </p:nvGrpSpPr>
            <p:grpSpPr>
              <a:xfrm>
                <a:off x="1193523" y="1982776"/>
                <a:ext cx="1434164" cy="1886553"/>
                <a:chOff x="808523" y="1020276"/>
                <a:chExt cx="1434164" cy="1886553"/>
              </a:xfrm>
            </p:grpSpPr>
            <p:sp>
              <p:nvSpPr>
                <p:cNvPr id="28" name="Rectangle 4"/>
                <p:cNvSpPr>
                  <a:spLocks noChangeArrowheads="1"/>
                </p:cNvSpPr>
                <p:nvPr/>
              </p:nvSpPr>
              <p:spPr bwMode="auto">
                <a:xfrm>
                  <a:off x="987309" y="1995317"/>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30" name="Rectangle 4"/>
                <p:cNvSpPr>
                  <a:spLocks noChangeArrowheads="1"/>
                </p:cNvSpPr>
                <p:nvPr/>
              </p:nvSpPr>
              <p:spPr bwMode="auto">
                <a:xfrm>
                  <a:off x="808523" y="102027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1</a:t>
                  </a:r>
                  <a:endParaRPr lang="en-US" altLang="zh-CN" sz="1400" dirty="0">
                    <a:latin typeface="+mn-lt"/>
                    <a:ea typeface="宋体" pitchFamily="2" charset="-122"/>
                  </a:endParaRPr>
                </a:p>
              </p:txBody>
            </p:sp>
          </p:grpSp>
          <p:sp>
            <p:nvSpPr>
              <p:cNvPr id="33" name="Rectangle 4"/>
              <p:cNvSpPr>
                <a:spLocks noChangeArrowheads="1"/>
              </p:cNvSpPr>
              <p:nvPr/>
            </p:nvSpPr>
            <p:spPr bwMode="auto">
              <a:xfrm>
                <a:off x="1203158" y="829047"/>
                <a:ext cx="6583680" cy="402983"/>
              </a:xfrm>
              <a:prstGeom prst="rect">
                <a:avLst/>
              </a:prstGeom>
              <a:solidFill>
                <a:schemeClr val="accent1"/>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400" dirty="0" smtClean="0">
                    <a:latin typeface="+mn-lt"/>
                    <a:ea typeface="宋体" pitchFamily="2" charset="-122"/>
                  </a:rPr>
                  <a:t>Shared Virtual Memory Space</a:t>
                </a:r>
                <a:endParaRPr lang="en-US" altLang="zh-CN" sz="1400" dirty="0">
                  <a:latin typeface="+mn-lt"/>
                  <a:ea typeface="宋体" pitchFamily="2" charset="-122"/>
                </a:endParaRPr>
              </a:p>
            </p:txBody>
          </p:sp>
          <p:cxnSp>
            <p:nvCxnSpPr>
              <p:cNvPr id="38" name="Straight Connector 31"/>
              <p:cNvCxnSpPr>
                <a:cxnSpLocks noChangeShapeType="1"/>
              </p:cNvCxnSpPr>
              <p:nvPr/>
            </p:nvCxnSpPr>
            <p:spPr bwMode="auto">
              <a:xfrm rot="10800000" flipV="1">
                <a:off x="2425569" y="1207739"/>
                <a:ext cx="5351644" cy="1054201"/>
              </a:xfrm>
              <a:prstGeom prst="line">
                <a:avLst/>
              </a:prstGeom>
              <a:noFill/>
              <a:ln w="19050" algn="ctr">
                <a:solidFill>
                  <a:schemeClr val="bg1"/>
                </a:solidFill>
                <a:prstDash val="dash"/>
                <a:round/>
                <a:headEnd/>
                <a:tailEnd/>
              </a:ln>
            </p:spPr>
          </p:cxnSp>
          <p:grpSp>
            <p:nvGrpSpPr>
              <p:cNvPr id="7" name="Group 41"/>
              <p:cNvGrpSpPr/>
              <p:nvPr/>
            </p:nvGrpSpPr>
            <p:grpSpPr>
              <a:xfrm>
                <a:off x="3511603" y="1971547"/>
                <a:ext cx="1434164" cy="1886553"/>
                <a:chOff x="808523" y="1039526"/>
                <a:chExt cx="1434164" cy="1886553"/>
              </a:xfrm>
            </p:grpSpPr>
            <p:sp>
              <p:nvSpPr>
                <p:cNvPr id="44" name="Rectangle 4"/>
                <p:cNvSpPr>
                  <a:spLocks noChangeArrowheads="1"/>
                </p:cNvSpPr>
                <p:nvPr/>
              </p:nvSpPr>
              <p:spPr bwMode="auto">
                <a:xfrm>
                  <a:off x="987309" y="2024192"/>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45" name="Rectangle 4"/>
                <p:cNvSpPr>
                  <a:spLocks noChangeArrowheads="1"/>
                </p:cNvSpPr>
                <p:nvPr/>
              </p:nvSpPr>
              <p:spPr bwMode="auto">
                <a:xfrm>
                  <a:off x="995330" y="1337906"/>
                  <a:ext cx="1068387" cy="52938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46" name="Rectangle 4"/>
                <p:cNvSpPr>
                  <a:spLocks noChangeArrowheads="1"/>
                </p:cNvSpPr>
                <p:nvPr/>
              </p:nvSpPr>
              <p:spPr bwMode="auto">
                <a:xfrm>
                  <a:off x="808523" y="103952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2</a:t>
                  </a:r>
                  <a:endParaRPr lang="en-US" altLang="zh-CN" sz="1400" dirty="0">
                    <a:latin typeface="+mn-lt"/>
                    <a:ea typeface="宋体" pitchFamily="2" charset="-122"/>
                  </a:endParaRPr>
                </a:p>
              </p:txBody>
            </p:sp>
          </p:grpSp>
          <p:grpSp>
            <p:nvGrpSpPr>
              <p:cNvPr id="8" name="Group 59"/>
              <p:cNvGrpSpPr/>
              <p:nvPr/>
            </p:nvGrpSpPr>
            <p:grpSpPr>
              <a:xfrm>
                <a:off x="6349411" y="1950692"/>
                <a:ext cx="1434164" cy="1886553"/>
                <a:chOff x="808523" y="1039526"/>
                <a:chExt cx="1434164" cy="1886553"/>
              </a:xfrm>
            </p:grpSpPr>
            <p:sp>
              <p:nvSpPr>
                <p:cNvPr id="62" name="Rectangle 4"/>
                <p:cNvSpPr>
                  <a:spLocks noChangeArrowheads="1"/>
                </p:cNvSpPr>
                <p:nvPr/>
              </p:nvSpPr>
              <p:spPr bwMode="auto">
                <a:xfrm>
                  <a:off x="987309" y="2033817"/>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63" name="Rectangle 4"/>
                <p:cNvSpPr>
                  <a:spLocks noChangeArrowheads="1"/>
                </p:cNvSpPr>
                <p:nvPr/>
              </p:nvSpPr>
              <p:spPr bwMode="auto">
                <a:xfrm>
                  <a:off x="995330" y="1347531"/>
                  <a:ext cx="1068387" cy="52938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64" name="Rectangle 4"/>
                <p:cNvSpPr>
                  <a:spLocks noChangeArrowheads="1"/>
                </p:cNvSpPr>
                <p:nvPr/>
              </p:nvSpPr>
              <p:spPr bwMode="auto">
                <a:xfrm>
                  <a:off x="808523" y="103952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n</a:t>
                  </a:r>
                  <a:endParaRPr lang="en-US" altLang="zh-CN" sz="1400" dirty="0">
                    <a:latin typeface="+mn-lt"/>
                    <a:ea typeface="宋体" pitchFamily="2" charset="-122"/>
                  </a:endParaRPr>
                </a:p>
              </p:txBody>
            </p:sp>
          </p:grpSp>
          <p:sp>
            <p:nvSpPr>
              <p:cNvPr id="83" name="Left-Right Arrow 82"/>
              <p:cNvSpPr/>
              <p:nvPr/>
            </p:nvSpPr>
            <p:spPr bwMode="auto">
              <a:xfrm rot="3394143">
                <a:off x="1900222" y="4081717"/>
                <a:ext cx="5111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sp>
            <p:nvSpPr>
              <p:cNvPr id="84" name="Left-Right Arrow 83"/>
              <p:cNvSpPr/>
              <p:nvPr/>
            </p:nvSpPr>
            <p:spPr bwMode="auto">
              <a:xfrm rot="5400000">
                <a:off x="3989791" y="4053472"/>
                <a:ext cx="5066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sp>
            <p:nvSpPr>
              <p:cNvPr id="85" name="Left-Right Arrow 84"/>
              <p:cNvSpPr/>
              <p:nvPr/>
            </p:nvSpPr>
            <p:spPr bwMode="auto">
              <a:xfrm rot="6617307">
                <a:off x="6672756" y="4099368"/>
                <a:ext cx="5111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grpSp>
        <p:sp>
          <p:nvSpPr>
            <p:cNvPr id="99" name="Rectangle 4"/>
            <p:cNvSpPr>
              <a:spLocks noChangeArrowheads="1"/>
            </p:cNvSpPr>
            <p:nvPr/>
          </p:nvSpPr>
          <p:spPr bwMode="auto">
            <a:xfrm>
              <a:off x="1367492" y="2185142"/>
              <a:ext cx="1068387" cy="442247"/>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grpSp>
      <p:cxnSp>
        <p:nvCxnSpPr>
          <p:cNvPr id="104" name="Straight Connector 31"/>
          <p:cNvCxnSpPr>
            <a:cxnSpLocks noChangeShapeType="1"/>
          </p:cNvCxnSpPr>
          <p:nvPr/>
        </p:nvCxnSpPr>
        <p:spPr bwMode="auto">
          <a:xfrm>
            <a:off x="1174283" y="1087654"/>
            <a:ext cx="2502571" cy="866274"/>
          </a:xfrm>
          <a:prstGeom prst="line">
            <a:avLst/>
          </a:prstGeom>
          <a:noFill/>
          <a:ln w="19050" algn="ctr">
            <a:solidFill>
              <a:schemeClr val="bg1"/>
            </a:solidFill>
            <a:prstDash val="dash"/>
            <a:round/>
            <a:headEnd/>
            <a:tailEnd/>
          </a:ln>
        </p:spPr>
      </p:cxnSp>
      <p:cxnSp>
        <p:nvCxnSpPr>
          <p:cNvPr id="107" name="Straight Connector 31"/>
          <p:cNvCxnSpPr>
            <a:cxnSpLocks noChangeShapeType="1"/>
          </p:cNvCxnSpPr>
          <p:nvPr/>
        </p:nvCxnSpPr>
        <p:spPr bwMode="auto">
          <a:xfrm rot="10800000" flipV="1">
            <a:off x="4726005" y="1066800"/>
            <a:ext cx="3020729" cy="896754"/>
          </a:xfrm>
          <a:prstGeom prst="line">
            <a:avLst/>
          </a:prstGeom>
          <a:noFill/>
          <a:ln w="19050" algn="ctr">
            <a:solidFill>
              <a:schemeClr val="bg1"/>
            </a:solidFill>
            <a:prstDash val="dash"/>
            <a:round/>
            <a:headEnd/>
            <a:tailEnd/>
          </a:ln>
        </p:spPr>
      </p:cxnSp>
      <p:cxnSp>
        <p:nvCxnSpPr>
          <p:cNvPr id="109" name="Straight Connector 31"/>
          <p:cNvCxnSpPr>
            <a:cxnSpLocks noChangeShapeType="1"/>
          </p:cNvCxnSpPr>
          <p:nvPr/>
        </p:nvCxnSpPr>
        <p:spPr bwMode="auto">
          <a:xfrm>
            <a:off x="1174282" y="1097280"/>
            <a:ext cx="5342021" cy="847023"/>
          </a:xfrm>
          <a:prstGeom prst="line">
            <a:avLst/>
          </a:prstGeom>
          <a:noFill/>
          <a:ln w="19050" algn="ctr">
            <a:solidFill>
              <a:schemeClr val="bg1"/>
            </a:solidFill>
            <a:prstDash val="dash"/>
            <a:round/>
            <a:headEnd/>
            <a:tailEnd/>
          </a:ln>
        </p:spPr>
      </p:cxnSp>
      <p:cxnSp>
        <p:nvCxnSpPr>
          <p:cNvPr id="112" name="Straight Connector 31"/>
          <p:cNvCxnSpPr>
            <a:cxnSpLocks noChangeShapeType="1"/>
          </p:cNvCxnSpPr>
          <p:nvPr/>
        </p:nvCxnSpPr>
        <p:spPr bwMode="auto">
          <a:xfrm rot="5400000">
            <a:off x="7238200" y="1434163"/>
            <a:ext cx="847023" cy="173257"/>
          </a:xfrm>
          <a:prstGeom prst="line">
            <a:avLst/>
          </a:prstGeom>
          <a:noFill/>
          <a:ln w="19050" algn="ctr">
            <a:solidFill>
              <a:schemeClr val="bg1"/>
            </a:solidFill>
            <a:prstDash val="dash"/>
            <a:round/>
            <a:headEnd/>
            <a:tailEnd/>
          </a:ln>
        </p:spPr>
      </p:cxn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p:spPr>
        <p:txBody>
          <a:bodyPr/>
          <a:lstStyle/>
          <a:p>
            <a:r>
              <a:rPr lang="en-US" dirty="0" smtClean="0"/>
              <a:t>Optimized Implementation on SCC</a:t>
            </a:r>
            <a:endParaRPr lang="en-US" baseline="30000"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112</a:t>
            </a:fld>
            <a:endParaRPr lang="en-US"/>
          </a:p>
        </p:txBody>
      </p:sp>
      <p:sp>
        <p:nvSpPr>
          <p:cNvPr id="96" name="Rectangle 95"/>
          <p:cNvSpPr/>
          <p:nvPr/>
        </p:nvSpPr>
        <p:spPr>
          <a:xfrm>
            <a:off x="380197" y="4726004"/>
            <a:ext cx="8359541" cy="1323439"/>
          </a:xfrm>
          <a:prstGeom prst="rect">
            <a:avLst/>
          </a:prstGeom>
        </p:spPr>
        <p:txBody>
          <a:bodyPr wrap="square">
            <a:spAutoFit/>
          </a:bodyPr>
          <a:lstStyle/>
          <a:p>
            <a:pPr eaLnBrk="1" hangingPunct="1">
              <a:buFont typeface="Arial" pitchFamily="34" charset="0"/>
              <a:buChar char="•"/>
            </a:pPr>
            <a:r>
              <a:rPr lang="en-US" altLang="zh-CN" sz="1600" b="0" dirty="0" smtClean="0">
                <a:latin typeface="+mn-lt"/>
                <a:ea typeface="宋体" charset="-122"/>
              </a:rPr>
              <a:t> </a:t>
            </a:r>
            <a:r>
              <a:rPr lang="en-US" altLang="zh-CN" sz="1600" b="0" dirty="0" smtClean="0">
                <a:solidFill>
                  <a:schemeClr val="tx1"/>
                </a:solidFill>
                <a:latin typeface="+mn-lt"/>
                <a:ea typeface="宋体" pitchFamily="2" charset="-122"/>
              </a:rPr>
              <a:t>Leverage shared physical memory (SPM) support in SCC</a:t>
            </a:r>
          </a:p>
          <a:p>
            <a:pPr eaLnBrk="1" hangingPunct="1">
              <a:buFont typeface="Arial" pitchFamily="34" charset="0"/>
              <a:buChar char="•"/>
            </a:pPr>
            <a:r>
              <a:rPr lang="en-US" altLang="zh-CN" sz="1600" b="0" dirty="0" smtClean="0">
                <a:solidFill>
                  <a:schemeClr val="tx1"/>
                </a:solidFill>
                <a:latin typeface="+mn-lt"/>
                <a:ea typeface="宋体" pitchFamily="2" charset="-122"/>
              </a:rPr>
              <a:t> Golden copy is saved at SPM, un-cacheable to avoid cache coherency issues</a:t>
            </a:r>
          </a:p>
          <a:p>
            <a:pPr eaLnBrk="1" hangingPunct="1">
              <a:buFont typeface="Arial" pitchFamily="34" charset="0"/>
              <a:buChar char="•"/>
            </a:pPr>
            <a:r>
              <a:rPr lang="en-US" altLang="zh-CN" sz="1600" b="0" dirty="0" smtClean="0">
                <a:solidFill>
                  <a:schemeClr val="tx1"/>
                </a:solidFill>
                <a:latin typeface="+mn-lt"/>
                <a:ea typeface="宋体" pitchFamily="2" charset="-122"/>
              </a:rPr>
              <a:t> 2 </a:t>
            </a:r>
            <a:r>
              <a:rPr lang="en-US" altLang="zh-CN" sz="1600" b="0" dirty="0" err="1" smtClean="0">
                <a:solidFill>
                  <a:schemeClr val="tx1"/>
                </a:solidFill>
                <a:latin typeface="+mn-lt"/>
                <a:ea typeface="宋体" pitchFamily="2" charset="-122"/>
              </a:rPr>
              <a:t>memcpy</a:t>
            </a:r>
            <a:r>
              <a:rPr lang="en-US" altLang="zh-CN" sz="1600" b="0" dirty="0" smtClean="0">
                <a:latin typeface="+mn-lt"/>
                <a:ea typeface="宋体" pitchFamily="2" charset="-122"/>
              </a:rPr>
              <a:t>: cacheable </a:t>
            </a:r>
            <a:r>
              <a:rPr lang="en-US" altLang="zh-CN" sz="1600" b="0" dirty="0" smtClean="0">
                <a:solidFill>
                  <a:schemeClr val="tx1"/>
                </a:solidFill>
                <a:latin typeface="+mn-lt"/>
                <a:ea typeface="宋体" pitchFamily="2" charset="-122"/>
              </a:rPr>
              <a:t>private memory </a:t>
            </a:r>
            <a:r>
              <a:rPr lang="en-US" altLang="zh-CN" sz="1600" b="0" dirty="0" smtClean="0">
                <a:latin typeface="+mn-lt"/>
                <a:ea typeface="宋体" pitchFamily="2" charset="-122"/>
                <a:sym typeface="Wingdings" pitchFamily="2" charset="2"/>
              </a:rPr>
              <a:t> un-cacheable </a:t>
            </a:r>
            <a:r>
              <a:rPr lang="en-US" altLang="zh-CN" sz="1600" b="0" dirty="0" smtClean="0">
                <a:solidFill>
                  <a:schemeClr val="tx1"/>
                </a:solidFill>
                <a:latin typeface="+mn-lt"/>
                <a:ea typeface="宋体" pitchFamily="2" charset="-122"/>
                <a:sym typeface="Wingdings" pitchFamily="2" charset="2"/>
              </a:rPr>
              <a:t>SPM</a:t>
            </a:r>
          </a:p>
          <a:p>
            <a:pPr eaLnBrk="1" hangingPunct="1">
              <a:buFont typeface="Arial" pitchFamily="34" charset="0"/>
              <a:buChar char="•"/>
            </a:pPr>
            <a:r>
              <a:rPr lang="en-US" altLang="zh-CN" sz="1600" b="0" dirty="0" smtClean="0">
                <a:solidFill>
                  <a:schemeClr val="tx1"/>
                </a:solidFill>
                <a:latin typeface="+mn-lt"/>
                <a:ea typeface="宋体" pitchFamily="2" charset="-122"/>
                <a:sym typeface="Wingdings" pitchFamily="2" charset="2"/>
              </a:rPr>
              <a:t> </a:t>
            </a:r>
            <a:r>
              <a:rPr lang="en-US" altLang="zh-CN" sz="1600" b="0" dirty="0" smtClean="0">
                <a:latin typeface="+mn-lt"/>
                <a:ea typeface="宋体" pitchFamily="2" charset="-122"/>
              </a:rPr>
              <a:t>No user/kernel switch</a:t>
            </a:r>
          </a:p>
          <a:p>
            <a:pPr eaLnBrk="1" hangingPunct="1">
              <a:buFont typeface="Arial" pitchFamily="34" charset="0"/>
              <a:buChar char="•"/>
            </a:pPr>
            <a:r>
              <a:rPr lang="en-US" altLang="zh-CN" sz="1600" b="0" dirty="0" smtClean="0">
                <a:latin typeface="+mn-lt"/>
                <a:ea typeface="宋体" pitchFamily="2" charset="-122"/>
              </a:rPr>
              <a:t> However, still OS involved for recording changed content</a:t>
            </a:r>
            <a:endParaRPr lang="en-US" altLang="zh-CN" sz="1600" b="0" dirty="0" smtClean="0">
              <a:latin typeface="+mn-lt"/>
              <a:ea typeface="宋体" charset="-122"/>
            </a:endParaRPr>
          </a:p>
        </p:txBody>
      </p:sp>
      <p:grpSp>
        <p:nvGrpSpPr>
          <p:cNvPr id="3" name="Group 35"/>
          <p:cNvGrpSpPr/>
          <p:nvPr/>
        </p:nvGrpSpPr>
        <p:grpSpPr>
          <a:xfrm>
            <a:off x="1126157" y="992673"/>
            <a:ext cx="6641430" cy="3558465"/>
            <a:chOff x="1126157" y="992673"/>
            <a:chExt cx="6641430" cy="3558465"/>
          </a:xfrm>
        </p:grpSpPr>
        <p:grpSp>
          <p:nvGrpSpPr>
            <p:cNvPr id="5" name="Group 99"/>
            <p:cNvGrpSpPr/>
            <p:nvPr/>
          </p:nvGrpSpPr>
          <p:grpSpPr>
            <a:xfrm>
              <a:off x="1174272" y="992673"/>
              <a:ext cx="6593315" cy="3068185"/>
              <a:chOff x="1174272" y="992673"/>
              <a:chExt cx="6593315" cy="3068185"/>
            </a:xfrm>
          </p:grpSpPr>
          <p:grpSp>
            <p:nvGrpSpPr>
              <p:cNvPr id="6" name="Group 85"/>
              <p:cNvGrpSpPr/>
              <p:nvPr/>
            </p:nvGrpSpPr>
            <p:grpSpPr>
              <a:xfrm>
                <a:off x="1174272" y="992673"/>
                <a:ext cx="6593315" cy="3068185"/>
                <a:chOff x="1193523" y="829047"/>
                <a:chExt cx="6593315" cy="3672752"/>
              </a:xfrm>
            </p:grpSpPr>
            <p:sp>
              <p:nvSpPr>
                <p:cNvPr id="13" name="Rectangle 26"/>
                <p:cNvSpPr>
                  <a:spLocks noChangeArrowheads="1"/>
                </p:cNvSpPr>
                <p:nvPr/>
              </p:nvSpPr>
              <p:spPr bwMode="auto">
                <a:xfrm>
                  <a:off x="4992994" y="2353052"/>
                  <a:ext cx="1219200" cy="428625"/>
                </a:xfrm>
                <a:prstGeom prst="rect">
                  <a:avLst/>
                </a:prstGeom>
                <a:noFill/>
                <a:ln w="50800" algn="ctr">
                  <a:noFill/>
                  <a:miter lim="800000"/>
                  <a:headEnd/>
                  <a:tailEnd/>
                </a:ln>
              </p:spPr>
              <p:txBody>
                <a:bodyPr wrap="none" anchor="ctr"/>
                <a:lstStyle/>
                <a:p>
                  <a:pPr algn="ctr" eaLnBrk="0" hangingPunct="0"/>
                  <a:r>
                    <a:rPr lang="en-US" altLang="zh-CN" sz="2000" dirty="0">
                      <a:solidFill>
                        <a:schemeClr val="tx1"/>
                      </a:solidFill>
                      <a:ea typeface="宋体" pitchFamily="2" charset="-122"/>
                    </a:rPr>
                    <a:t>…</a:t>
                  </a:r>
                </a:p>
              </p:txBody>
            </p:sp>
            <p:cxnSp>
              <p:nvCxnSpPr>
                <p:cNvPr id="25" name="Straight Connector 31"/>
                <p:cNvCxnSpPr>
                  <a:cxnSpLocks noChangeShapeType="1"/>
                </p:cNvCxnSpPr>
                <p:nvPr/>
              </p:nvCxnSpPr>
              <p:spPr bwMode="auto">
                <a:xfrm rot="16200000" flipH="1">
                  <a:off x="770346" y="1675124"/>
                  <a:ext cx="1038879" cy="173255"/>
                </a:xfrm>
                <a:prstGeom prst="line">
                  <a:avLst/>
                </a:prstGeom>
                <a:noFill/>
                <a:ln w="19050" algn="ctr">
                  <a:solidFill>
                    <a:schemeClr val="bg1"/>
                  </a:solidFill>
                  <a:prstDash val="dash"/>
                  <a:round/>
                  <a:headEnd/>
                  <a:tailEnd/>
                </a:ln>
              </p:spPr>
            </p:cxnSp>
            <p:grpSp>
              <p:nvGrpSpPr>
                <p:cNvPr id="7" name="Group 30"/>
                <p:cNvGrpSpPr/>
                <p:nvPr/>
              </p:nvGrpSpPr>
              <p:grpSpPr>
                <a:xfrm>
                  <a:off x="1193523" y="1982776"/>
                  <a:ext cx="1434164" cy="1886553"/>
                  <a:chOff x="808523" y="1020276"/>
                  <a:chExt cx="1434164" cy="1886553"/>
                </a:xfrm>
              </p:grpSpPr>
              <p:sp>
                <p:nvSpPr>
                  <p:cNvPr id="28" name="Rectangle 4"/>
                  <p:cNvSpPr>
                    <a:spLocks noChangeArrowheads="1"/>
                  </p:cNvSpPr>
                  <p:nvPr/>
                </p:nvSpPr>
                <p:spPr bwMode="auto">
                  <a:xfrm>
                    <a:off x="987309" y="1995317"/>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30" name="Rectangle 4"/>
                  <p:cNvSpPr>
                    <a:spLocks noChangeArrowheads="1"/>
                  </p:cNvSpPr>
                  <p:nvPr/>
                </p:nvSpPr>
                <p:spPr bwMode="auto">
                  <a:xfrm>
                    <a:off x="808523" y="102027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1</a:t>
                    </a:r>
                    <a:endParaRPr lang="en-US" altLang="zh-CN" sz="1400" dirty="0">
                      <a:latin typeface="+mn-lt"/>
                      <a:ea typeface="宋体" pitchFamily="2" charset="-122"/>
                    </a:endParaRPr>
                  </a:p>
                </p:txBody>
              </p:sp>
            </p:grpSp>
            <p:sp>
              <p:nvSpPr>
                <p:cNvPr id="33" name="Rectangle 4"/>
                <p:cNvSpPr>
                  <a:spLocks noChangeArrowheads="1"/>
                </p:cNvSpPr>
                <p:nvPr/>
              </p:nvSpPr>
              <p:spPr bwMode="auto">
                <a:xfrm>
                  <a:off x="1203158" y="829047"/>
                  <a:ext cx="6583680" cy="402983"/>
                </a:xfrm>
                <a:prstGeom prst="rect">
                  <a:avLst/>
                </a:prstGeom>
                <a:solidFill>
                  <a:schemeClr val="accent1"/>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400" dirty="0" smtClean="0">
                      <a:latin typeface="+mn-lt"/>
                      <a:ea typeface="宋体" pitchFamily="2" charset="-122"/>
                    </a:rPr>
                    <a:t>Shared Virtual Memory Space</a:t>
                  </a:r>
                  <a:endParaRPr lang="en-US" altLang="zh-CN" sz="1400" dirty="0">
                    <a:latin typeface="+mn-lt"/>
                    <a:ea typeface="宋体" pitchFamily="2" charset="-122"/>
                  </a:endParaRPr>
                </a:p>
              </p:txBody>
            </p:sp>
            <p:cxnSp>
              <p:nvCxnSpPr>
                <p:cNvPr id="38" name="Straight Connector 31"/>
                <p:cNvCxnSpPr>
                  <a:cxnSpLocks noChangeShapeType="1"/>
                </p:cNvCxnSpPr>
                <p:nvPr/>
              </p:nvCxnSpPr>
              <p:spPr bwMode="auto">
                <a:xfrm rot="10800000" flipV="1">
                  <a:off x="2425569" y="1207746"/>
                  <a:ext cx="5322768" cy="1054192"/>
                </a:xfrm>
                <a:prstGeom prst="line">
                  <a:avLst/>
                </a:prstGeom>
                <a:noFill/>
                <a:ln w="19050" algn="ctr">
                  <a:solidFill>
                    <a:schemeClr val="bg1"/>
                  </a:solidFill>
                  <a:prstDash val="dash"/>
                  <a:round/>
                  <a:headEnd/>
                  <a:tailEnd/>
                </a:ln>
              </p:spPr>
            </p:cxnSp>
            <p:grpSp>
              <p:nvGrpSpPr>
                <p:cNvPr id="8" name="Group 41"/>
                <p:cNvGrpSpPr/>
                <p:nvPr/>
              </p:nvGrpSpPr>
              <p:grpSpPr>
                <a:xfrm>
                  <a:off x="3511603" y="1971547"/>
                  <a:ext cx="1434164" cy="1886553"/>
                  <a:chOff x="808523" y="1039526"/>
                  <a:chExt cx="1434164" cy="1886553"/>
                </a:xfrm>
              </p:grpSpPr>
              <p:sp>
                <p:nvSpPr>
                  <p:cNvPr id="44" name="Rectangle 4"/>
                  <p:cNvSpPr>
                    <a:spLocks noChangeArrowheads="1"/>
                  </p:cNvSpPr>
                  <p:nvPr/>
                </p:nvSpPr>
                <p:spPr bwMode="auto">
                  <a:xfrm>
                    <a:off x="987309" y="2024192"/>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45" name="Rectangle 4"/>
                  <p:cNvSpPr>
                    <a:spLocks noChangeArrowheads="1"/>
                  </p:cNvSpPr>
                  <p:nvPr/>
                </p:nvSpPr>
                <p:spPr bwMode="auto">
                  <a:xfrm>
                    <a:off x="995330" y="1337906"/>
                    <a:ext cx="1068387" cy="52938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46" name="Rectangle 4"/>
                  <p:cNvSpPr>
                    <a:spLocks noChangeArrowheads="1"/>
                  </p:cNvSpPr>
                  <p:nvPr/>
                </p:nvSpPr>
                <p:spPr bwMode="auto">
                  <a:xfrm>
                    <a:off x="808523" y="103952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2</a:t>
                    </a:r>
                    <a:endParaRPr lang="en-US" altLang="zh-CN" sz="1400" dirty="0">
                      <a:latin typeface="+mn-lt"/>
                      <a:ea typeface="宋体" pitchFamily="2" charset="-122"/>
                    </a:endParaRPr>
                  </a:p>
                </p:txBody>
              </p:sp>
            </p:grpSp>
            <p:grpSp>
              <p:nvGrpSpPr>
                <p:cNvPr id="9" name="Group 59"/>
                <p:cNvGrpSpPr/>
                <p:nvPr/>
              </p:nvGrpSpPr>
              <p:grpSpPr>
                <a:xfrm>
                  <a:off x="6349411" y="1950692"/>
                  <a:ext cx="1434164" cy="1886553"/>
                  <a:chOff x="808523" y="1039526"/>
                  <a:chExt cx="1434164" cy="1886553"/>
                </a:xfrm>
              </p:grpSpPr>
              <p:sp>
                <p:nvSpPr>
                  <p:cNvPr id="62" name="Rectangle 4"/>
                  <p:cNvSpPr>
                    <a:spLocks noChangeArrowheads="1"/>
                  </p:cNvSpPr>
                  <p:nvPr/>
                </p:nvSpPr>
                <p:spPr bwMode="auto">
                  <a:xfrm>
                    <a:off x="987309" y="2033817"/>
                    <a:ext cx="1068387" cy="31313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63" name="Rectangle 4"/>
                  <p:cNvSpPr>
                    <a:spLocks noChangeArrowheads="1"/>
                  </p:cNvSpPr>
                  <p:nvPr/>
                </p:nvSpPr>
                <p:spPr bwMode="auto">
                  <a:xfrm>
                    <a:off x="995330" y="1347531"/>
                    <a:ext cx="1068387" cy="529389"/>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64" name="Rectangle 4"/>
                  <p:cNvSpPr>
                    <a:spLocks noChangeArrowheads="1"/>
                  </p:cNvSpPr>
                  <p:nvPr/>
                </p:nvSpPr>
                <p:spPr bwMode="auto">
                  <a:xfrm>
                    <a:off x="808523" y="1039526"/>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n</a:t>
                    </a:r>
                    <a:endParaRPr lang="en-US" altLang="zh-CN" sz="1400" dirty="0">
                      <a:latin typeface="+mn-lt"/>
                      <a:ea typeface="宋体" pitchFamily="2" charset="-122"/>
                    </a:endParaRPr>
                  </a:p>
                </p:txBody>
              </p:sp>
            </p:grpSp>
            <p:sp>
              <p:nvSpPr>
                <p:cNvPr id="83" name="Left-Right Arrow 82"/>
                <p:cNvSpPr/>
                <p:nvPr/>
              </p:nvSpPr>
              <p:spPr bwMode="auto">
                <a:xfrm rot="3394143">
                  <a:off x="1900222" y="4081717"/>
                  <a:ext cx="5111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sp>
              <p:nvSpPr>
                <p:cNvPr id="84" name="Left-Right Arrow 83"/>
                <p:cNvSpPr/>
                <p:nvPr/>
              </p:nvSpPr>
              <p:spPr bwMode="auto">
                <a:xfrm rot="5400000">
                  <a:off x="3989791" y="4053472"/>
                  <a:ext cx="5066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sp>
              <p:nvSpPr>
                <p:cNvPr id="85" name="Left-Right Arrow 84"/>
                <p:cNvSpPr/>
                <p:nvPr/>
              </p:nvSpPr>
              <p:spPr bwMode="auto">
                <a:xfrm rot="6617307">
                  <a:off x="6672756" y="4099368"/>
                  <a:ext cx="511175" cy="293687"/>
                </a:xfrm>
                <a:prstGeom prst="leftRightArrow">
                  <a:avLst/>
                </a:prstGeom>
                <a:solidFill>
                  <a:schemeClr val="accent1"/>
                </a:solidFill>
                <a:ln w="50800" cap="flat" cmpd="sng" algn="ctr">
                  <a:solidFill>
                    <a:schemeClr val="accent5"/>
                  </a:solidFill>
                  <a:prstDash val="solid"/>
                  <a:round/>
                  <a:headEnd type="none" w="med" len="med"/>
                  <a:tailEnd type="none" w="med" len="med"/>
                </a:ln>
                <a:effectLst/>
              </p:spPr>
              <p:txBody>
                <a:bodyPr wrap="none" anchor="ctr"/>
                <a:lstStyle/>
                <a:p>
                  <a:pPr algn="ctr" eaLnBrk="0" hangingPunct="0"/>
                  <a:endParaRPr lang="zh-CN" altLang="en-US" sz="2000">
                    <a:ea typeface="宋体" pitchFamily="2" charset="-122"/>
                  </a:endParaRPr>
                </a:p>
              </p:txBody>
            </p:sp>
          </p:grpSp>
          <p:sp>
            <p:nvSpPr>
              <p:cNvPr id="99" name="Rectangle 4"/>
              <p:cNvSpPr>
                <a:spLocks noChangeArrowheads="1"/>
              </p:cNvSpPr>
              <p:nvPr/>
            </p:nvSpPr>
            <p:spPr bwMode="auto">
              <a:xfrm>
                <a:off x="1367492" y="2185142"/>
                <a:ext cx="1068387" cy="442247"/>
              </a:xfrm>
              <a:prstGeom prst="rect">
                <a:avLst/>
              </a:prstGeom>
              <a:solidFill>
                <a:schemeClr val="bg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grpSp>
        <p:sp>
          <p:nvSpPr>
            <p:cNvPr id="35" name="Rectangle 4"/>
            <p:cNvSpPr>
              <a:spLocks noChangeArrowheads="1"/>
            </p:cNvSpPr>
            <p:nvPr/>
          </p:nvSpPr>
          <p:spPr bwMode="auto">
            <a:xfrm>
              <a:off x="1126157" y="4148155"/>
              <a:ext cx="6622180" cy="402983"/>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400" dirty="0" smtClean="0">
                  <a:latin typeface="+mn-lt"/>
                  <a:ea typeface="宋体" pitchFamily="2" charset="-122"/>
                </a:rPr>
                <a:t>Shared Physical Memory</a:t>
              </a:r>
              <a:endParaRPr lang="en-US" altLang="zh-CN" sz="1400" dirty="0">
                <a:latin typeface="+mn-lt"/>
                <a:ea typeface="宋体" pitchFamily="2" charset="-122"/>
              </a:endParaRPr>
            </a:p>
          </p:txBody>
        </p:sp>
      </p:grpSp>
      <p:cxnSp>
        <p:nvCxnSpPr>
          <p:cNvPr id="37" name="Straight Connector 31"/>
          <p:cNvCxnSpPr>
            <a:cxnSpLocks noChangeShapeType="1"/>
          </p:cNvCxnSpPr>
          <p:nvPr/>
        </p:nvCxnSpPr>
        <p:spPr bwMode="auto">
          <a:xfrm>
            <a:off x="1174283" y="1328279"/>
            <a:ext cx="2502571" cy="866274"/>
          </a:xfrm>
          <a:prstGeom prst="line">
            <a:avLst/>
          </a:prstGeom>
          <a:noFill/>
          <a:ln w="19050" algn="ctr">
            <a:solidFill>
              <a:schemeClr val="bg1"/>
            </a:solidFill>
            <a:prstDash val="dash"/>
            <a:round/>
            <a:headEnd/>
            <a:tailEnd/>
          </a:ln>
        </p:spPr>
      </p:cxnSp>
      <p:cxnSp>
        <p:nvCxnSpPr>
          <p:cNvPr id="39" name="Straight Connector 31"/>
          <p:cNvCxnSpPr>
            <a:cxnSpLocks noChangeShapeType="1"/>
          </p:cNvCxnSpPr>
          <p:nvPr/>
        </p:nvCxnSpPr>
        <p:spPr bwMode="auto">
          <a:xfrm rot="10800000" flipV="1">
            <a:off x="4726005" y="1307425"/>
            <a:ext cx="3020729" cy="896754"/>
          </a:xfrm>
          <a:prstGeom prst="line">
            <a:avLst/>
          </a:prstGeom>
          <a:noFill/>
          <a:ln w="19050" algn="ctr">
            <a:solidFill>
              <a:schemeClr val="bg1"/>
            </a:solidFill>
            <a:prstDash val="dash"/>
            <a:round/>
            <a:headEnd/>
            <a:tailEnd/>
          </a:ln>
        </p:spPr>
      </p:cxnSp>
      <p:cxnSp>
        <p:nvCxnSpPr>
          <p:cNvPr id="40" name="Straight Connector 31"/>
          <p:cNvCxnSpPr>
            <a:cxnSpLocks noChangeShapeType="1"/>
          </p:cNvCxnSpPr>
          <p:nvPr/>
        </p:nvCxnSpPr>
        <p:spPr bwMode="auto">
          <a:xfrm>
            <a:off x="1174282" y="1337905"/>
            <a:ext cx="5342021" cy="847023"/>
          </a:xfrm>
          <a:prstGeom prst="line">
            <a:avLst/>
          </a:prstGeom>
          <a:noFill/>
          <a:ln w="19050" algn="ctr">
            <a:solidFill>
              <a:schemeClr val="bg1"/>
            </a:solidFill>
            <a:prstDash val="dash"/>
            <a:round/>
            <a:headEnd/>
            <a:tailEnd/>
          </a:ln>
        </p:spPr>
      </p:cxnSp>
      <p:cxnSp>
        <p:nvCxnSpPr>
          <p:cNvPr id="41" name="Straight Connector 31"/>
          <p:cNvCxnSpPr>
            <a:cxnSpLocks noChangeShapeType="1"/>
          </p:cNvCxnSpPr>
          <p:nvPr/>
        </p:nvCxnSpPr>
        <p:spPr bwMode="auto">
          <a:xfrm rot="5400000">
            <a:off x="7238200" y="1674788"/>
            <a:ext cx="847023" cy="173257"/>
          </a:xfrm>
          <a:prstGeom prst="line">
            <a:avLst/>
          </a:prstGeom>
          <a:noFill/>
          <a:ln w="19050" algn="ctr">
            <a:solidFill>
              <a:schemeClr val="bg1"/>
            </a:solidFill>
            <a:prstDash val="dash"/>
            <a:round/>
            <a:headEnd/>
            <a:tailEnd/>
          </a:ln>
        </p:spPr>
      </p:cxn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476517"/>
          </a:xfrm>
        </p:spPr>
        <p:txBody>
          <a:bodyPr/>
          <a:lstStyle/>
          <a:p>
            <a:r>
              <a:rPr lang="en-US" sz="2400" dirty="0" smtClean="0"/>
              <a:t>Scheme 2:</a:t>
            </a:r>
            <a:br>
              <a:rPr lang="en-US" sz="2400" dirty="0" smtClean="0"/>
            </a:br>
            <a:r>
              <a:rPr lang="en-US" sz="2400" dirty="0" smtClean="0"/>
              <a:t>SMCC (Software Managed Cache Coherence)</a:t>
            </a:r>
            <a:endParaRPr lang="en-US" sz="2400"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113</a:t>
            </a:fld>
            <a:endParaRPr lang="en-US"/>
          </a:p>
        </p:txBody>
      </p:sp>
      <p:sp>
        <p:nvSpPr>
          <p:cNvPr id="47" name="TextBox 46"/>
          <p:cNvSpPr txBox="1"/>
          <p:nvPr/>
        </p:nvSpPr>
        <p:spPr>
          <a:xfrm>
            <a:off x="625642" y="4343400"/>
            <a:ext cx="7850347" cy="1723549"/>
          </a:xfrm>
          <a:prstGeom prst="rect">
            <a:avLst/>
          </a:prstGeom>
          <a:noFill/>
        </p:spPr>
        <p:txBody>
          <a:bodyPr wrap="square" rtlCol="0">
            <a:spAutoFit/>
          </a:bodyPr>
          <a:lstStyle/>
          <a:p>
            <a:pPr>
              <a:buFont typeface="Arial" pitchFamily="34" charset="0"/>
              <a:buChar char="•"/>
            </a:pPr>
            <a:r>
              <a:rPr lang="en-US" b="0" dirty="0" smtClean="0">
                <a:solidFill>
                  <a:schemeClr val="tx1"/>
                </a:solidFill>
                <a:latin typeface="+mn-lt"/>
              </a:rPr>
              <a:t> Directly map shared virtual memory to cacheable SPM</a:t>
            </a:r>
          </a:p>
          <a:p>
            <a:pPr>
              <a:buFont typeface="Arial" pitchFamily="34" charset="0"/>
              <a:buChar char="•"/>
            </a:pPr>
            <a:r>
              <a:rPr lang="en-US" b="0" dirty="0" smtClean="0">
                <a:solidFill>
                  <a:schemeClr val="tx1"/>
                </a:solidFill>
                <a:latin typeface="+mn-lt"/>
              </a:rPr>
              <a:t> On sync points:</a:t>
            </a:r>
          </a:p>
          <a:p>
            <a:pPr lvl="1">
              <a:buFont typeface="Arial" pitchFamily="34" charset="0"/>
              <a:buChar char="•"/>
            </a:pPr>
            <a:r>
              <a:rPr lang="en-US" b="0" dirty="0" smtClean="0">
                <a:solidFill>
                  <a:schemeClr val="tx1"/>
                </a:solidFill>
                <a:latin typeface="+mn-lt"/>
              </a:rPr>
              <a:t> </a:t>
            </a:r>
            <a:r>
              <a:rPr lang="en-US" sz="1600" b="0" dirty="0" smtClean="0">
                <a:solidFill>
                  <a:schemeClr val="tx1"/>
                </a:solidFill>
                <a:latin typeface="+mn-lt"/>
              </a:rPr>
              <a:t>Acquire: invalidate local cache</a:t>
            </a:r>
          </a:p>
          <a:p>
            <a:pPr lvl="1">
              <a:buFont typeface="Arial" pitchFamily="34" charset="0"/>
              <a:buChar char="•"/>
            </a:pPr>
            <a:r>
              <a:rPr lang="en-US" sz="1600" b="0" dirty="0" smtClean="0">
                <a:solidFill>
                  <a:schemeClr val="tx1"/>
                </a:solidFill>
                <a:latin typeface="+mn-lt"/>
              </a:rPr>
              <a:t> Release: flush changed cache lines</a:t>
            </a:r>
          </a:p>
          <a:p>
            <a:pPr>
              <a:buFont typeface="Arial" pitchFamily="34" charset="0"/>
              <a:buChar char="•"/>
            </a:pPr>
            <a:r>
              <a:rPr lang="en-US" b="0" dirty="0" smtClean="0">
                <a:solidFill>
                  <a:schemeClr val="tx1"/>
                </a:solidFill>
                <a:latin typeface="+mn-lt"/>
              </a:rPr>
              <a:t> Need hardware support for these cache operations</a:t>
            </a:r>
          </a:p>
          <a:p>
            <a:pPr lvl="1">
              <a:buFont typeface="Arial" pitchFamily="34" charset="0"/>
              <a:buChar char="•"/>
            </a:pPr>
            <a:r>
              <a:rPr lang="en-US" b="0" dirty="0" smtClean="0"/>
              <a:t> </a:t>
            </a:r>
            <a:r>
              <a:rPr lang="en-US" sz="1600" b="0" dirty="0" smtClean="0">
                <a:latin typeface="+mn-lt"/>
              </a:rPr>
              <a:t>L2 cache cannot be invalidated in SCC</a:t>
            </a:r>
            <a:endParaRPr lang="en-US" sz="1600" b="0" dirty="0" smtClean="0">
              <a:solidFill>
                <a:schemeClr val="tx1"/>
              </a:solidFill>
              <a:latin typeface="+mn-lt"/>
            </a:endParaRPr>
          </a:p>
        </p:txBody>
      </p:sp>
      <p:grpSp>
        <p:nvGrpSpPr>
          <p:cNvPr id="3" name="Group 29"/>
          <p:cNvGrpSpPr/>
          <p:nvPr/>
        </p:nvGrpSpPr>
        <p:grpSpPr>
          <a:xfrm>
            <a:off x="1164656" y="1028722"/>
            <a:ext cx="6641422" cy="3290525"/>
            <a:chOff x="1164656" y="790554"/>
            <a:chExt cx="6641422" cy="3290525"/>
          </a:xfrm>
        </p:grpSpPr>
        <p:grpSp>
          <p:nvGrpSpPr>
            <p:cNvPr id="5" name="Group 45"/>
            <p:cNvGrpSpPr/>
            <p:nvPr/>
          </p:nvGrpSpPr>
          <p:grpSpPr>
            <a:xfrm>
              <a:off x="1164656" y="992045"/>
              <a:ext cx="6641422" cy="3089034"/>
              <a:chOff x="1164656" y="886170"/>
              <a:chExt cx="6641422" cy="3089034"/>
            </a:xfrm>
          </p:grpSpPr>
          <p:cxnSp>
            <p:nvCxnSpPr>
              <p:cNvPr id="18" name="Straight Connector 31"/>
              <p:cNvCxnSpPr>
                <a:cxnSpLocks noChangeShapeType="1"/>
                <a:stCxn id="26" idx="3"/>
                <a:endCxn id="34" idx="3"/>
              </p:cNvCxnSpPr>
              <p:nvPr/>
            </p:nvCxnSpPr>
            <p:spPr bwMode="auto">
              <a:xfrm flipH="1">
                <a:off x="7786838" y="886171"/>
                <a:ext cx="19240" cy="672155"/>
              </a:xfrm>
              <a:prstGeom prst="line">
                <a:avLst/>
              </a:prstGeom>
              <a:noFill/>
              <a:ln w="19050" algn="ctr">
                <a:solidFill>
                  <a:schemeClr val="bg1"/>
                </a:solidFill>
                <a:prstDash val="dash"/>
                <a:round/>
                <a:headEnd/>
                <a:tailEnd/>
              </a:ln>
            </p:spPr>
          </p:cxnSp>
          <p:sp>
            <p:nvSpPr>
              <p:cNvPr id="7" name="Rectangle 26"/>
              <p:cNvSpPr>
                <a:spLocks noChangeArrowheads="1"/>
              </p:cNvSpPr>
              <p:nvPr/>
            </p:nvSpPr>
            <p:spPr bwMode="auto">
              <a:xfrm>
                <a:off x="4973743" y="2458927"/>
                <a:ext cx="1219200" cy="428625"/>
              </a:xfrm>
              <a:prstGeom prst="rect">
                <a:avLst/>
              </a:prstGeom>
              <a:noFill/>
              <a:ln w="50800" algn="ctr">
                <a:noFill/>
                <a:miter lim="800000"/>
                <a:headEnd/>
                <a:tailEnd/>
              </a:ln>
            </p:spPr>
            <p:txBody>
              <a:bodyPr wrap="none" anchor="ctr"/>
              <a:lstStyle/>
              <a:p>
                <a:pPr algn="ctr" eaLnBrk="0" hangingPunct="0"/>
                <a:r>
                  <a:rPr lang="en-US" altLang="zh-CN" sz="2000" dirty="0">
                    <a:solidFill>
                      <a:schemeClr val="tx1"/>
                    </a:solidFill>
                    <a:ea typeface="宋体" pitchFamily="2" charset="-122"/>
                  </a:rPr>
                  <a:t>…</a:t>
                </a:r>
              </a:p>
            </p:txBody>
          </p:sp>
          <p:cxnSp>
            <p:nvCxnSpPr>
              <p:cNvPr id="8" name="Straight Connector 31"/>
              <p:cNvCxnSpPr>
                <a:cxnSpLocks noChangeShapeType="1"/>
                <a:stCxn id="26" idx="1"/>
                <a:endCxn id="34" idx="1"/>
              </p:cNvCxnSpPr>
              <p:nvPr/>
            </p:nvCxnSpPr>
            <p:spPr bwMode="auto">
              <a:xfrm rot="10800000" flipH="1" flipV="1">
                <a:off x="1164656" y="886170"/>
                <a:ext cx="1" cy="672155"/>
              </a:xfrm>
              <a:prstGeom prst="line">
                <a:avLst/>
              </a:prstGeom>
              <a:noFill/>
              <a:ln w="19050" algn="ctr">
                <a:solidFill>
                  <a:schemeClr val="bg1"/>
                </a:solidFill>
                <a:prstDash val="dash"/>
                <a:round/>
                <a:headEnd/>
                <a:tailEnd/>
              </a:ln>
            </p:spPr>
          </p:cxnSp>
          <p:grpSp>
            <p:nvGrpSpPr>
              <p:cNvPr id="6" name="Group 42"/>
              <p:cNvGrpSpPr/>
              <p:nvPr/>
            </p:nvGrpSpPr>
            <p:grpSpPr>
              <a:xfrm>
                <a:off x="1174272" y="2088651"/>
                <a:ext cx="1434164" cy="1886553"/>
                <a:chOff x="1174272" y="2088651"/>
                <a:chExt cx="1434164" cy="1886553"/>
              </a:xfrm>
            </p:grpSpPr>
            <p:sp>
              <p:nvSpPr>
                <p:cNvPr id="31" name="Rectangle 4"/>
                <p:cNvSpPr>
                  <a:spLocks noChangeArrowheads="1"/>
                </p:cNvSpPr>
                <p:nvPr/>
              </p:nvSpPr>
              <p:spPr bwMode="auto">
                <a:xfrm>
                  <a:off x="1353058" y="2351442"/>
                  <a:ext cx="1068387" cy="31313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32" name="Rectangle 4"/>
                <p:cNvSpPr>
                  <a:spLocks noChangeArrowheads="1"/>
                </p:cNvSpPr>
                <p:nvPr/>
              </p:nvSpPr>
              <p:spPr bwMode="auto">
                <a:xfrm>
                  <a:off x="1361079" y="2935687"/>
                  <a:ext cx="1068387" cy="52938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err="1" smtClean="0">
                      <a:latin typeface="+mn-lt"/>
                      <a:ea typeface="宋体" pitchFamily="2" charset="-122"/>
                    </a:rPr>
                    <a:t>Priv</a:t>
                  </a:r>
                  <a:r>
                    <a:rPr lang="en-US" altLang="zh-CN" sz="1200" b="0" dirty="0" smtClean="0">
                      <a:latin typeface="+mn-lt"/>
                      <a:ea typeface="宋体" pitchFamily="2" charset="-122"/>
                    </a:rPr>
                    <a:t> 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33" name="Rectangle 4"/>
                <p:cNvSpPr>
                  <a:spLocks noChangeArrowheads="1"/>
                </p:cNvSpPr>
                <p:nvPr/>
              </p:nvSpPr>
              <p:spPr bwMode="auto">
                <a:xfrm>
                  <a:off x="1174272" y="2088651"/>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1</a:t>
                  </a:r>
                  <a:endParaRPr lang="en-US" altLang="zh-CN" sz="1400" dirty="0">
                    <a:latin typeface="+mn-lt"/>
                    <a:ea typeface="宋体" pitchFamily="2" charset="-122"/>
                  </a:endParaRPr>
                </a:p>
              </p:txBody>
            </p:sp>
          </p:grpSp>
          <p:grpSp>
            <p:nvGrpSpPr>
              <p:cNvPr id="9" name="Group 43"/>
              <p:cNvGrpSpPr/>
              <p:nvPr/>
            </p:nvGrpSpPr>
            <p:grpSpPr>
              <a:xfrm>
                <a:off x="3492352" y="2077422"/>
                <a:ext cx="1434164" cy="1886553"/>
                <a:chOff x="3492352" y="2077422"/>
                <a:chExt cx="1434164" cy="1886553"/>
              </a:xfrm>
            </p:grpSpPr>
            <p:sp>
              <p:nvSpPr>
                <p:cNvPr id="27" name="Rectangle 4"/>
                <p:cNvSpPr>
                  <a:spLocks noChangeArrowheads="1"/>
                </p:cNvSpPr>
                <p:nvPr/>
              </p:nvSpPr>
              <p:spPr bwMode="auto">
                <a:xfrm>
                  <a:off x="3680763" y="2320947"/>
                  <a:ext cx="1068387" cy="31313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28" name="Rectangle 4"/>
                <p:cNvSpPr>
                  <a:spLocks noChangeArrowheads="1"/>
                </p:cNvSpPr>
                <p:nvPr/>
              </p:nvSpPr>
              <p:spPr bwMode="auto">
                <a:xfrm>
                  <a:off x="3679159" y="2924457"/>
                  <a:ext cx="1068387" cy="52938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err="1" smtClean="0">
                      <a:latin typeface="+mn-lt"/>
                      <a:ea typeface="宋体" pitchFamily="2" charset="-122"/>
                    </a:rPr>
                    <a:t>Priv</a:t>
                  </a:r>
                  <a:r>
                    <a:rPr lang="en-US" altLang="zh-CN" sz="1200" b="0" dirty="0" smtClean="0">
                      <a:latin typeface="+mn-lt"/>
                      <a:ea typeface="宋体" pitchFamily="2" charset="-122"/>
                    </a:rPr>
                    <a:t> 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29" name="Rectangle 4"/>
                <p:cNvSpPr>
                  <a:spLocks noChangeArrowheads="1"/>
                </p:cNvSpPr>
                <p:nvPr/>
              </p:nvSpPr>
              <p:spPr bwMode="auto">
                <a:xfrm>
                  <a:off x="3492352" y="2077422"/>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2</a:t>
                  </a:r>
                  <a:endParaRPr lang="en-US" altLang="zh-CN" sz="1400" dirty="0">
                    <a:latin typeface="+mn-lt"/>
                    <a:ea typeface="宋体" pitchFamily="2" charset="-122"/>
                  </a:endParaRPr>
                </a:p>
              </p:txBody>
            </p:sp>
          </p:grpSp>
          <p:grpSp>
            <p:nvGrpSpPr>
              <p:cNvPr id="10" name="Group 44"/>
              <p:cNvGrpSpPr/>
              <p:nvPr/>
            </p:nvGrpSpPr>
            <p:grpSpPr>
              <a:xfrm>
                <a:off x="6330160" y="2056567"/>
                <a:ext cx="1434164" cy="1886553"/>
                <a:chOff x="6330160" y="2056567"/>
                <a:chExt cx="1434164" cy="1886553"/>
              </a:xfrm>
            </p:grpSpPr>
            <p:sp>
              <p:nvSpPr>
                <p:cNvPr id="23" name="Rectangle 4"/>
                <p:cNvSpPr>
                  <a:spLocks noChangeArrowheads="1"/>
                </p:cNvSpPr>
                <p:nvPr/>
              </p:nvSpPr>
              <p:spPr bwMode="auto">
                <a:xfrm>
                  <a:off x="6518571" y="2309714"/>
                  <a:ext cx="1068387" cy="31313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smtClean="0">
                      <a:latin typeface="+mn-lt"/>
                      <a:ea typeface="宋体" pitchFamily="2" charset="-122"/>
                    </a:rPr>
                    <a:t>Cache</a:t>
                  </a:r>
                  <a:endParaRPr lang="en-US" altLang="zh-CN" sz="1200" b="0" dirty="0">
                    <a:latin typeface="+mn-lt"/>
                    <a:ea typeface="宋体" pitchFamily="2" charset="-122"/>
                  </a:endParaRPr>
                </a:p>
              </p:txBody>
            </p:sp>
            <p:sp>
              <p:nvSpPr>
                <p:cNvPr id="24" name="Rectangle 4"/>
                <p:cNvSpPr>
                  <a:spLocks noChangeArrowheads="1"/>
                </p:cNvSpPr>
                <p:nvPr/>
              </p:nvSpPr>
              <p:spPr bwMode="auto">
                <a:xfrm>
                  <a:off x="6516967" y="2884322"/>
                  <a:ext cx="1068387" cy="529389"/>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200" b="0" dirty="0" err="1" smtClean="0">
                      <a:latin typeface="+mn-lt"/>
                      <a:ea typeface="宋体" pitchFamily="2" charset="-122"/>
                    </a:rPr>
                    <a:t>Priv</a:t>
                  </a:r>
                  <a:r>
                    <a:rPr lang="en-US" altLang="zh-CN" sz="1200" b="0" dirty="0" smtClean="0">
                      <a:latin typeface="+mn-lt"/>
                      <a:ea typeface="宋体" pitchFamily="2" charset="-122"/>
                    </a:rPr>
                    <a:t> Physical</a:t>
                  </a:r>
                </a:p>
                <a:p>
                  <a:pPr algn="ctr" eaLnBrk="0" hangingPunct="0"/>
                  <a:r>
                    <a:rPr lang="en-US" altLang="zh-CN" sz="1200" b="0" dirty="0" smtClean="0">
                      <a:latin typeface="+mn-lt"/>
                      <a:ea typeface="宋体" pitchFamily="2" charset="-122"/>
                    </a:rPr>
                    <a:t>Memory</a:t>
                  </a:r>
                  <a:endParaRPr lang="en-US" altLang="zh-CN" sz="1200" b="0" dirty="0">
                    <a:latin typeface="+mn-lt"/>
                    <a:ea typeface="宋体" pitchFamily="2" charset="-122"/>
                  </a:endParaRPr>
                </a:p>
              </p:txBody>
            </p:sp>
            <p:sp>
              <p:nvSpPr>
                <p:cNvPr id="25" name="Rectangle 4"/>
                <p:cNvSpPr>
                  <a:spLocks noChangeArrowheads="1"/>
                </p:cNvSpPr>
                <p:nvPr/>
              </p:nvSpPr>
              <p:spPr bwMode="auto">
                <a:xfrm>
                  <a:off x="6330160" y="2056567"/>
                  <a:ext cx="1434164" cy="1886553"/>
                </a:xfrm>
                <a:prstGeom prst="rect">
                  <a:avLst/>
                </a:prstGeom>
                <a:noFill/>
                <a:ln w="25400" algn="ctr">
                  <a:solidFill>
                    <a:schemeClr val="bg2"/>
                  </a:solidFill>
                  <a:miter lim="800000"/>
                  <a:headEnd/>
                  <a:tailEnd/>
                </a:ln>
              </p:spPr>
              <p:txBody>
                <a:bodyPr wrap="none" anchor="ctr"/>
                <a:lstStyle/>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endParaRPr lang="en-US" altLang="zh-CN" sz="1200" b="0" dirty="0" smtClean="0">
                    <a:latin typeface="+mn-lt"/>
                    <a:ea typeface="宋体" pitchFamily="2" charset="-122"/>
                  </a:endParaRPr>
                </a:p>
                <a:p>
                  <a:pPr algn="ctr" eaLnBrk="0" hangingPunct="0"/>
                  <a:r>
                    <a:rPr lang="en-US" altLang="zh-CN" sz="1400" dirty="0" smtClean="0">
                      <a:latin typeface="+mn-lt"/>
                      <a:ea typeface="宋体" pitchFamily="2" charset="-122"/>
                    </a:rPr>
                    <a:t>Core n</a:t>
                  </a:r>
                  <a:endParaRPr lang="en-US" altLang="zh-CN" sz="1400" dirty="0">
                    <a:latin typeface="+mn-lt"/>
                    <a:ea typeface="宋体" pitchFamily="2" charset="-122"/>
                  </a:endParaRPr>
                </a:p>
              </p:txBody>
            </p:sp>
          </p:grpSp>
          <p:sp>
            <p:nvSpPr>
              <p:cNvPr id="34" name="Rectangle 4"/>
              <p:cNvSpPr>
                <a:spLocks noChangeArrowheads="1"/>
              </p:cNvSpPr>
              <p:nvPr/>
            </p:nvSpPr>
            <p:spPr bwMode="auto">
              <a:xfrm>
                <a:off x="1164658" y="1356834"/>
                <a:ext cx="6622180" cy="402983"/>
              </a:xfrm>
              <a:prstGeom prst="rect">
                <a:avLst/>
              </a:prstGeom>
              <a:solidFill>
                <a:schemeClr val="tx2">
                  <a:lumMod val="40000"/>
                  <a:lumOff val="60000"/>
                </a:schemeClr>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400" dirty="0" smtClean="0">
                    <a:latin typeface="+mn-lt"/>
                    <a:ea typeface="宋体" pitchFamily="2" charset="-122"/>
                  </a:rPr>
                  <a:t>Shared Physical Memory</a:t>
                </a:r>
                <a:endParaRPr lang="en-US" altLang="zh-CN" sz="1400" dirty="0">
                  <a:latin typeface="+mn-lt"/>
                  <a:ea typeface="宋体" pitchFamily="2" charset="-122"/>
                </a:endParaRPr>
              </a:p>
            </p:txBody>
          </p:sp>
        </p:grpSp>
        <p:sp>
          <p:nvSpPr>
            <p:cNvPr id="26" name="Rectangle 4"/>
            <p:cNvSpPr>
              <a:spLocks noChangeArrowheads="1"/>
            </p:cNvSpPr>
            <p:nvPr/>
          </p:nvSpPr>
          <p:spPr bwMode="auto">
            <a:xfrm>
              <a:off x="1164657" y="790554"/>
              <a:ext cx="6641421" cy="402983"/>
            </a:xfrm>
            <a:prstGeom prst="rect">
              <a:avLst/>
            </a:prstGeom>
            <a:solidFill>
              <a:schemeClr val="accent1"/>
            </a:solidFill>
            <a:ln w="25400" algn="ctr">
              <a:noFill/>
              <a:miter lim="800000"/>
              <a:headEnd/>
              <a:tailEnd/>
            </a:ln>
            <a:scene3d>
              <a:camera prst="orthographicFront"/>
              <a:lightRig rig="threePt" dir="t"/>
            </a:scene3d>
            <a:sp3d>
              <a:bevelT/>
            </a:sp3d>
          </p:spPr>
          <p:txBody>
            <a:bodyPr wrap="none" anchor="ctr"/>
            <a:lstStyle/>
            <a:p>
              <a:pPr algn="ctr" eaLnBrk="0" hangingPunct="0"/>
              <a:r>
                <a:rPr lang="en-US" altLang="zh-CN" sz="1400" dirty="0" smtClean="0">
                  <a:latin typeface="+mn-lt"/>
                  <a:ea typeface="宋体" pitchFamily="2" charset="-122"/>
                </a:rPr>
                <a:t>Shared Virtual Memory Space</a:t>
              </a:r>
              <a:endParaRPr lang="en-US" altLang="zh-CN" sz="1400" dirty="0">
                <a:latin typeface="+mn-lt"/>
                <a:ea typeface="宋体" pitchFamily="2" charset="-122"/>
              </a:endParaRPr>
            </a:p>
          </p:txBody>
        </p:sp>
      </p:gr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74638"/>
            <a:ext cx="8382000" cy="620511"/>
          </a:xfrm>
          <a:prstGeom prst="rect">
            <a:avLst/>
          </a:prstGeom>
        </p:spPr>
        <p:txBody>
          <a:bodyPr>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chemeClr val="bg1"/>
                </a:solidFill>
                <a:effectLst/>
                <a:uLnTx/>
                <a:uFillTx/>
                <a:latin typeface="+mj-lt"/>
                <a:ea typeface="+mj-ea"/>
                <a:cs typeface="+mj-cs"/>
              </a:rPr>
              <a:t>Correctness Issue: Lost Update Problem</a:t>
            </a:r>
            <a:endParaRPr kumimoji="0" lang="zh-CN" altLang="en-US" sz="2800" b="1" i="0" u="none" strike="noStrike" kern="0" cap="none" spc="0" normalizeH="0" baseline="0" noProof="0" dirty="0">
              <a:ln>
                <a:noFill/>
              </a:ln>
              <a:solidFill>
                <a:schemeClr val="bg1"/>
              </a:solidFill>
              <a:effectLst/>
              <a:uLnTx/>
              <a:uFillTx/>
              <a:latin typeface="+mj-lt"/>
              <a:ea typeface="+mj-ea"/>
              <a:cs typeface="+mj-cs"/>
            </a:endParaRPr>
          </a:p>
        </p:txBody>
      </p:sp>
      <p:sp>
        <p:nvSpPr>
          <p:cNvPr id="3" name="Content Placeholder 2"/>
          <p:cNvSpPr txBox="1">
            <a:spLocks/>
          </p:cNvSpPr>
          <p:nvPr/>
        </p:nvSpPr>
        <p:spPr>
          <a:xfrm>
            <a:off x="304800" y="1020278"/>
            <a:ext cx="8686800" cy="4877285"/>
          </a:xfrm>
          <a:prstGeom prst="rect">
            <a:avLst/>
          </a:prstGeom>
        </p:spPr>
        <p:txBody>
          <a:bodyPr>
            <a:normAutofit/>
          </a:bodyPr>
          <a:lstStyle/>
          <a:p>
            <a:pPr marL="225425" marR="0" lvl="0" indent="-225425" algn="l" defTabSz="914400" rtl="0" eaLnBrk="0" fontAlgn="base" latinLnBrk="0" hangingPunct="0">
              <a:lnSpc>
                <a:spcPct val="100000"/>
              </a:lnSpc>
              <a:spcBef>
                <a:spcPct val="20000"/>
              </a:spcBef>
              <a:spcAft>
                <a:spcPct val="0"/>
              </a:spcAft>
              <a:buClrTx/>
              <a:buSzTx/>
              <a:buFontTx/>
              <a:buNone/>
              <a:tabLst/>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For write-back cache, lost update when multi-writer write diff parts of the same cache line.</a:t>
            </a:r>
          </a:p>
        </p:txBody>
      </p:sp>
      <p:sp>
        <p:nvSpPr>
          <p:cNvPr id="4" name="TextBox 3"/>
          <p:cNvSpPr txBox="1"/>
          <p:nvPr/>
        </p:nvSpPr>
        <p:spPr>
          <a:xfrm>
            <a:off x="609600" y="2197775"/>
            <a:ext cx="1828800" cy="523220"/>
          </a:xfrm>
          <a:prstGeom prst="rect">
            <a:avLst/>
          </a:prstGeom>
          <a:noFill/>
        </p:spPr>
        <p:txBody>
          <a:bodyPr wrap="square" rtlCol="0">
            <a:spAutoFit/>
          </a:bodyPr>
          <a:lstStyle/>
          <a:p>
            <a:r>
              <a:rPr lang="en-US" altLang="zh-CN" sz="1400" dirty="0" smtClean="0">
                <a:solidFill>
                  <a:schemeClr val="tx1"/>
                </a:solidFill>
                <a:latin typeface="+mn-lt"/>
              </a:rPr>
              <a:t>a = 1 </a:t>
            </a:r>
          </a:p>
          <a:p>
            <a:r>
              <a:rPr lang="en-US" altLang="zh-CN" sz="1400" dirty="0" smtClean="0">
                <a:solidFill>
                  <a:schemeClr val="tx1"/>
                </a:solidFill>
                <a:latin typeface="+mn-lt"/>
              </a:rPr>
              <a:t>release: WBINV</a:t>
            </a:r>
            <a:endParaRPr lang="zh-CN" altLang="en-US" sz="1400" dirty="0">
              <a:solidFill>
                <a:schemeClr val="tx1"/>
              </a:solidFill>
              <a:latin typeface="+mn-lt"/>
            </a:endParaRPr>
          </a:p>
        </p:txBody>
      </p:sp>
      <p:grpSp>
        <p:nvGrpSpPr>
          <p:cNvPr id="5" name="Group 28"/>
          <p:cNvGrpSpPr/>
          <p:nvPr/>
        </p:nvGrpSpPr>
        <p:grpSpPr>
          <a:xfrm>
            <a:off x="609600" y="3185175"/>
            <a:ext cx="7381875" cy="2433638"/>
            <a:chOff x="762000" y="3962400"/>
            <a:chExt cx="7381875" cy="2433638"/>
          </a:xfrm>
        </p:grpSpPr>
        <p:sp>
          <p:nvSpPr>
            <p:cNvPr id="6" name="Rectangle 6"/>
            <p:cNvSpPr>
              <a:spLocks noChangeArrowheads="1"/>
            </p:cNvSpPr>
            <p:nvPr/>
          </p:nvSpPr>
          <p:spPr bwMode="auto">
            <a:xfrm>
              <a:off x="7620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1</a:t>
              </a:r>
            </a:p>
          </p:txBody>
        </p:sp>
        <p:sp>
          <p:nvSpPr>
            <p:cNvPr id="7" name="Rectangle 26"/>
            <p:cNvSpPr>
              <a:spLocks noChangeArrowheads="1"/>
            </p:cNvSpPr>
            <p:nvPr/>
          </p:nvSpPr>
          <p:spPr bwMode="auto">
            <a:xfrm>
              <a:off x="4800600" y="3962400"/>
              <a:ext cx="1219200" cy="428625"/>
            </a:xfrm>
            <a:prstGeom prst="rect">
              <a:avLst/>
            </a:prstGeom>
            <a:noFill/>
            <a:ln w="50800" algn="ctr">
              <a:noFill/>
              <a:miter lim="800000"/>
              <a:headEnd/>
              <a:tailEnd/>
            </a:ln>
          </p:spPr>
          <p:txBody>
            <a:bodyPr wrap="none" anchor="ctr"/>
            <a:lstStyle/>
            <a:p>
              <a:pPr algn="ctr" eaLnBrk="0" hangingPunct="0"/>
              <a:r>
                <a:rPr lang="en-US" altLang="zh-CN" sz="2000" dirty="0">
                  <a:solidFill>
                    <a:schemeClr val="tx1"/>
                  </a:solidFill>
                  <a:ea typeface="宋体" pitchFamily="2" charset="-122"/>
                </a:rPr>
                <a:t>…</a:t>
              </a:r>
            </a:p>
          </p:txBody>
        </p:sp>
        <p:sp>
          <p:nvSpPr>
            <p:cNvPr id="8" name="Cloud 7"/>
            <p:cNvSpPr/>
            <p:nvPr/>
          </p:nvSpPr>
          <p:spPr bwMode="auto">
            <a:xfrm>
              <a:off x="1676400" y="5410200"/>
              <a:ext cx="5726113" cy="985838"/>
            </a:xfrm>
            <a:prstGeom prst="cloud">
              <a:avLst/>
            </a:prstGeom>
            <a:solidFill>
              <a:schemeClr val="accent1"/>
            </a:solidFill>
            <a:ln w="50800" cap="flat" cmpd="sng" algn="ctr">
              <a:noFill/>
              <a:prstDash val="solid"/>
              <a:round/>
              <a:headEnd type="none" w="med" len="med"/>
              <a:tailEnd type="none" w="med" len="med"/>
            </a:ln>
            <a:effectLst/>
          </p:spPr>
          <p:txBody>
            <a:bodyPr wrap="none" anchor="ctr"/>
            <a:lstStyle/>
            <a:p>
              <a:pPr algn="ctr" eaLnBrk="0" hangingPunct="0"/>
              <a:endParaRPr lang="en-US" altLang="zh-CN" sz="2000" dirty="0" smtClean="0">
                <a:solidFill>
                  <a:schemeClr val="bg1"/>
                </a:solidFill>
                <a:ea typeface="宋体" pitchFamily="2" charset="-122"/>
              </a:endParaRPr>
            </a:p>
            <a:p>
              <a:pPr algn="ctr" eaLnBrk="0" hangingPunct="0"/>
              <a:r>
                <a:rPr lang="en-US" altLang="zh-CN" sz="1600" dirty="0" smtClean="0">
                  <a:solidFill>
                    <a:schemeClr val="bg1"/>
                  </a:solidFill>
                  <a:latin typeface="+mn-lt"/>
                  <a:ea typeface="宋体" pitchFamily="2" charset="-122"/>
                </a:rPr>
                <a:t>Shared Physical Memory</a:t>
              </a:r>
              <a:endParaRPr lang="zh-CN" altLang="en-US" sz="1600" dirty="0">
                <a:solidFill>
                  <a:schemeClr val="bg1"/>
                </a:solidFill>
                <a:latin typeface="+mn-lt"/>
                <a:ea typeface="宋体" pitchFamily="2" charset="-122"/>
              </a:endParaRPr>
            </a:p>
          </p:txBody>
        </p:sp>
        <p:sp>
          <p:nvSpPr>
            <p:cNvPr id="9" name="Rectangle 6"/>
            <p:cNvSpPr>
              <a:spLocks noChangeArrowheads="1"/>
            </p:cNvSpPr>
            <p:nvPr/>
          </p:nvSpPr>
          <p:spPr bwMode="auto">
            <a:xfrm>
              <a:off x="7620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0" name="Rectangle 6"/>
            <p:cNvSpPr>
              <a:spLocks noChangeArrowheads="1"/>
            </p:cNvSpPr>
            <p:nvPr/>
          </p:nvSpPr>
          <p:spPr bwMode="auto">
            <a:xfrm>
              <a:off x="28194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a:t>
              </a:r>
              <a:r>
                <a:rPr lang="en-US" altLang="zh-CN" sz="1600" dirty="0" smtClean="0">
                  <a:solidFill>
                    <a:schemeClr val="bg1"/>
                  </a:solidFill>
                  <a:latin typeface="+mn-lt"/>
                  <a:ea typeface="宋体" pitchFamily="2" charset="-122"/>
                </a:rPr>
                <a:t>2</a:t>
              </a:r>
              <a:endParaRPr lang="en-US" altLang="zh-CN" sz="1600" dirty="0">
                <a:solidFill>
                  <a:schemeClr val="bg1"/>
                </a:solidFill>
                <a:latin typeface="+mn-lt"/>
                <a:ea typeface="宋体" pitchFamily="2" charset="-122"/>
              </a:endParaRPr>
            </a:p>
          </p:txBody>
        </p:sp>
        <p:sp>
          <p:nvSpPr>
            <p:cNvPr id="11" name="Rectangle 6"/>
            <p:cNvSpPr>
              <a:spLocks noChangeArrowheads="1"/>
            </p:cNvSpPr>
            <p:nvPr/>
          </p:nvSpPr>
          <p:spPr bwMode="auto">
            <a:xfrm>
              <a:off x="28194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2" name="Rectangle 6"/>
            <p:cNvSpPr>
              <a:spLocks noChangeArrowheads="1"/>
            </p:cNvSpPr>
            <p:nvPr/>
          </p:nvSpPr>
          <p:spPr bwMode="auto">
            <a:xfrm>
              <a:off x="63246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a:t>
              </a:r>
              <a:r>
                <a:rPr lang="en-US" altLang="zh-CN" sz="1600" dirty="0" smtClean="0">
                  <a:solidFill>
                    <a:schemeClr val="bg1"/>
                  </a:solidFill>
                  <a:latin typeface="+mn-lt"/>
                  <a:ea typeface="宋体" pitchFamily="2" charset="-122"/>
                </a:rPr>
                <a:t>n</a:t>
              </a:r>
              <a:endParaRPr lang="en-US" altLang="zh-CN" sz="1600" dirty="0">
                <a:solidFill>
                  <a:schemeClr val="bg1"/>
                </a:solidFill>
                <a:latin typeface="+mn-lt"/>
                <a:ea typeface="宋体" pitchFamily="2" charset="-122"/>
              </a:endParaRPr>
            </a:p>
          </p:txBody>
        </p:sp>
        <p:sp>
          <p:nvSpPr>
            <p:cNvPr id="13" name="Rectangle 6"/>
            <p:cNvSpPr>
              <a:spLocks noChangeArrowheads="1"/>
            </p:cNvSpPr>
            <p:nvPr/>
          </p:nvSpPr>
          <p:spPr bwMode="auto">
            <a:xfrm>
              <a:off x="63246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4" name="Up-Down Arrow 13"/>
            <p:cNvSpPr/>
            <p:nvPr/>
          </p:nvSpPr>
          <p:spPr>
            <a:xfrm rot="19263992">
              <a:off x="1942187" y="4873903"/>
              <a:ext cx="233186"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Up-Down Arrow 14"/>
            <p:cNvSpPr/>
            <p:nvPr/>
          </p:nvSpPr>
          <p:spPr>
            <a:xfrm rot="21021490">
              <a:off x="3702664" y="4889616"/>
              <a:ext cx="199845" cy="5549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Up-Down Arrow 15"/>
            <p:cNvSpPr/>
            <p:nvPr/>
          </p:nvSpPr>
          <p:spPr>
            <a:xfrm rot="1634700">
              <a:off x="6937646" y="4857187"/>
              <a:ext cx="229842" cy="6911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2667000" y="2197775"/>
            <a:ext cx="1828800" cy="523220"/>
          </a:xfrm>
          <a:prstGeom prst="rect">
            <a:avLst/>
          </a:prstGeom>
          <a:noFill/>
        </p:spPr>
        <p:txBody>
          <a:bodyPr wrap="square" rtlCol="0">
            <a:spAutoFit/>
          </a:bodyPr>
          <a:lstStyle/>
          <a:p>
            <a:r>
              <a:rPr lang="en-US" altLang="zh-CN" sz="1400" dirty="0" smtClean="0">
                <a:solidFill>
                  <a:schemeClr val="tx1"/>
                </a:solidFill>
                <a:latin typeface="+mn-lt"/>
              </a:rPr>
              <a:t>b = 2</a:t>
            </a:r>
          </a:p>
          <a:p>
            <a:r>
              <a:rPr lang="en-US" altLang="zh-CN" sz="1400" dirty="0" smtClean="0">
                <a:solidFill>
                  <a:schemeClr val="tx1"/>
                </a:solidFill>
                <a:latin typeface="+mn-lt"/>
              </a:rPr>
              <a:t>release: WBINV</a:t>
            </a:r>
            <a:endParaRPr lang="zh-CN" altLang="en-US" sz="1400" dirty="0" smtClean="0">
              <a:solidFill>
                <a:schemeClr val="tx1"/>
              </a:solidFill>
              <a:latin typeface="+mn-lt"/>
            </a:endParaRPr>
          </a:p>
        </p:txBody>
      </p:sp>
      <p:sp>
        <p:nvSpPr>
          <p:cNvPr id="18" name="Rectangle 17"/>
          <p:cNvSpPr/>
          <p:nvPr/>
        </p:nvSpPr>
        <p:spPr>
          <a:xfrm>
            <a:off x="20574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19" name="Rectangle 18"/>
          <p:cNvSpPr/>
          <p:nvPr/>
        </p:nvSpPr>
        <p:spPr>
          <a:xfrm>
            <a:off x="41148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0" name="Rectangle 19"/>
          <p:cNvSpPr/>
          <p:nvPr/>
        </p:nvSpPr>
        <p:spPr>
          <a:xfrm>
            <a:off x="76200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1" name="Rectangle 20"/>
          <p:cNvSpPr/>
          <p:nvPr/>
        </p:nvSpPr>
        <p:spPr>
          <a:xfrm>
            <a:off x="4648200" y="47853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2" name="Rectangle 21"/>
          <p:cNvSpPr/>
          <p:nvPr/>
        </p:nvSpPr>
        <p:spPr>
          <a:xfrm>
            <a:off x="18288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3" name="Rectangle 22"/>
          <p:cNvSpPr/>
          <p:nvPr/>
        </p:nvSpPr>
        <p:spPr>
          <a:xfrm>
            <a:off x="38862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4" name="Rectangle 23"/>
          <p:cNvSpPr/>
          <p:nvPr/>
        </p:nvSpPr>
        <p:spPr>
          <a:xfrm>
            <a:off x="7391400" y="37185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5" name="Rectangle 24"/>
          <p:cNvSpPr/>
          <p:nvPr/>
        </p:nvSpPr>
        <p:spPr>
          <a:xfrm>
            <a:off x="3200400" y="5623575"/>
            <a:ext cx="228600" cy="228600"/>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6" name="Rectangle 25"/>
          <p:cNvSpPr/>
          <p:nvPr/>
        </p:nvSpPr>
        <p:spPr>
          <a:xfrm>
            <a:off x="4419600" y="4785375"/>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7" name="Rectangle 26"/>
          <p:cNvSpPr/>
          <p:nvPr/>
        </p:nvSpPr>
        <p:spPr>
          <a:xfrm>
            <a:off x="990600" y="5623575"/>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8" name="Rectangle 27"/>
          <p:cNvSpPr/>
          <p:nvPr/>
        </p:nvSpPr>
        <p:spPr>
          <a:xfrm>
            <a:off x="2057400" y="5623575"/>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9" name="Rectangle 28"/>
          <p:cNvSpPr/>
          <p:nvPr/>
        </p:nvSpPr>
        <p:spPr>
          <a:xfrm>
            <a:off x="1828800" y="5623575"/>
            <a:ext cx="228600" cy="2286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grpSp>
        <p:nvGrpSpPr>
          <p:cNvPr id="30" name="Group 40"/>
          <p:cNvGrpSpPr/>
          <p:nvPr/>
        </p:nvGrpSpPr>
        <p:grpSpPr>
          <a:xfrm>
            <a:off x="5257800" y="5623575"/>
            <a:ext cx="457200" cy="228600"/>
            <a:chOff x="5257800" y="6400800"/>
            <a:chExt cx="457200" cy="228600"/>
          </a:xfrm>
        </p:grpSpPr>
        <p:sp>
          <p:nvSpPr>
            <p:cNvPr id="31" name="Rectangle 30"/>
            <p:cNvSpPr/>
            <p:nvPr/>
          </p:nvSpPr>
          <p:spPr>
            <a:xfrm>
              <a:off x="5257800" y="6400800"/>
              <a:ext cx="228600" cy="228600"/>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32" name="Rectangle 31"/>
            <p:cNvSpPr/>
            <p:nvPr/>
          </p:nvSpPr>
          <p:spPr>
            <a:xfrm>
              <a:off x="5486400" y="6400800"/>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grpSp>
      <p:grpSp>
        <p:nvGrpSpPr>
          <p:cNvPr id="33" name="Group 42"/>
          <p:cNvGrpSpPr/>
          <p:nvPr/>
        </p:nvGrpSpPr>
        <p:grpSpPr>
          <a:xfrm>
            <a:off x="4724400" y="4499825"/>
            <a:ext cx="1309825" cy="533400"/>
            <a:chOff x="4876800" y="5257800"/>
            <a:chExt cx="1309825" cy="533400"/>
          </a:xfrm>
        </p:grpSpPr>
        <p:sp>
          <p:nvSpPr>
            <p:cNvPr id="34" name="7-Point Star 33"/>
            <p:cNvSpPr/>
            <p:nvPr/>
          </p:nvSpPr>
          <p:spPr>
            <a:xfrm>
              <a:off x="5196025" y="5257800"/>
              <a:ext cx="990600" cy="533400"/>
            </a:xfrm>
            <a:prstGeom prst="star7">
              <a:avLst/>
            </a:prstGeom>
          </p:spPr>
          <p:style>
            <a:lnRef idx="2">
              <a:schemeClr val="accent6"/>
            </a:lnRef>
            <a:fillRef idx="1">
              <a:schemeClr val="lt1"/>
            </a:fillRef>
            <a:effectRef idx="0">
              <a:schemeClr val="accent6"/>
            </a:effectRef>
            <a:fontRef idx="minor">
              <a:schemeClr val="dk1"/>
            </a:fontRef>
          </p:style>
          <p:txBody>
            <a:bodyPr rIns="0" rtlCol="0" anchor="ctr"/>
            <a:lstStyle/>
            <a:p>
              <a:pPr algn="r"/>
              <a:r>
                <a:rPr lang="en-US" altLang="zh-CN" sz="1600" dirty="0" smtClean="0"/>
                <a:t>lost</a:t>
              </a:r>
              <a:endParaRPr lang="zh-CN" altLang="en-US" sz="1600" dirty="0"/>
            </a:p>
          </p:txBody>
        </p:sp>
        <p:sp>
          <p:nvSpPr>
            <p:cNvPr id="35" name="Rectangle 34"/>
            <p:cNvSpPr/>
            <p:nvPr/>
          </p:nvSpPr>
          <p:spPr>
            <a:xfrm>
              <a:off x="4876800" y="5410200"/>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grpSp>
      <p:sp>
        <p:nvSpPr>
          <p:cNvPr id="36" name="TextBox 35"/>
          <p:cNvSpPr txBox="1"/>
          <p:nvPr/>
        </p:nvSpPr>
        <p:spPr>
          <a:xfrm>
            <a:off x="5095775" y="2249110"/>
            <a:ext cx="3657600" cy="307777"/>
          </a:xfrm>
          <a:prstGeom prst="rect">
            <a:avLst/>
          </a:prstGeom>
          <a:noFill/>
        </p:spPr>
        <p:txBody>
          <a:bodyPr wrap="square" rtlCol="0">
            <a:spAutoFit/>
          </a:bodyPr>
          <a:lstStyle/>
          <a:p>
            <a:pPr marL="342900" indent="-342900"/>
            <a:r>
              <a:rPr lang="en-US" altLang="zh-CN" sz="1400" dirty="0" smtClean="0">
                <a:solidFill>
                  <a:schemeClr val="tx1"/>
                </a:solidFill>
                <a:latin typeface="+mn-lt"/>
              </a:rPr>
              <a:t>Solution: Write-through</a:t>
            </a:r>
            <a:endParaRPr lang="zh-CN" altLang="en-US" sz="1400" dirty="0">
              <a:solidFill>
                <a:schemeClr val="tx1"/>
              </a:solidFill>
              <a:latin typeface="+mn-lt"/>
            </a:endParaRPr>
          </a:p>
        </p:txBody>
      </p:sp>
      <p:sp>
        <p:nvSpPr>
          <p:cNvPr id="37" name="Slide Number Placeholder 3"/>
          <p:cNvSpPr txBox="1">
            <a:spLocks/>
          </p:cNvSpPr>
          <p:nvPr/>
        </p:nvSpPr>
        <p:spPr>
          <a:xfrm>
            <a:off x="8768615" y="6583680"/>
            <a:ext cx="362685" cy="26469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DBB08A7-5B10-4973-A8EC-9F7747943501}" type="slidenum">
              <a:rPr kumimoji="0" lang="en-US" sz="800" b="1" i="0" u="none" strike="noStrike" kern="1200" cap="none" spc="0" normalizeH="0" baseline="0" noProof="0" smtClean="0">
                <a:ln>
                  <a:noFill/>
                </a:ln>
                <a:solidFill>
                  <a:schemeClr val="bg1"/>
                </a:solidFill>
                <a:effectLst/>
                <a:uLnTx/>
                <a:uFillTx/>
                <a:latin typeface="Times New Roman" pitchFamily="18"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114</a:t>
            </a:fld>
            <a:endParaRPr kumimoji="0" lang="en-US" sz="800" b="1" i="0" u="none" strike="noStrike" kern="1200" cap="none" spc="0" normalizeH="0" baseline="0" noProof="0" dirty="0">
              <a:ln>
                <a:noFill/>
              </a:ln>
              <a:solidFill>
                <a:schemeClr val="bg1"/>
              </a:solidFill>
              <a:effectLst/>
              <a:uLnTx/>
              <a:uFillTx/>
              <a:latin typeface="Times New Roman"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0.00417 -0.52801 L 0.11667 -0.27754 " pathEditMode="relative" rAng="0" ptsTypes="AA">
                                      <p:cBhvr>
                                        <p:cTn id="13" dur="2000" fill="hold"/>
                                        <p:tgtEl>
                                          <p:spTgt spid="27"/>
                                        </p:tgtEl>
                                        <p:attrNameLst>
                                          <p:attrName>ppt_x</p:attrName>
                                          <p:attrName>ppt_y</p:attrName>
                                        </p:attrNameLst>
                                      </p:cBhvr>
                                      <p:rCtr x="60" y="125"/>
                                    </p:animMotion>
                                  </p:childTnLst>
                                </p:cTn>
                              </p:par>
                            </p:childTnLst>
                          </p:cTn>
                        </p:par>
                        <p:par>
                          <p:cTn id="14" fill="hold">
                            <p:stCondLst>
                              <p:cond delay="2000"/>
                            </p:stCondLst>
                            <p:childTnLst>
                              <p:par>
                                <p:cTn id="15" presetID="1" presetClass="exit"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grpId="0" nodeType="afterEffect">
                                  <p:stCondLst>
                                    <p:cond delay="0"/>
                                  </p:stCondLst>
                                  <p:childTnLst>
                                    <p:animMotion origin="layout" path="M -0.0125 -0.54005 L 0.07534 -0.27755 " pathEditMode="relative" rAng="0" ptsTypes="AA">
                                      <p:cBhvr>
                                        <p:cTn id="27" dur="2000" fill="hold"/>
                                        <p:tgtEl>
                                          <p:spTgt spid="25"/>
                                        </p:tgtEl>
                                        <p:attrNameLst>
                                          <p:attrName>ppt_x</p:attrName>
                                          <p:attrName>ppt_y</p:attrName>
                                        </p:attrNameLst>
                                      </p:cBhvr>
                                      <p:rCtr x="44" y="131"/>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0"/>
                            </p:stCondLst>
                            <p:childTnLst>
                              <p:par>
                                <p:cTn id="39" presetID="0" presetClass="path" presetSubtype="0" accel="50000" decel="50000" fill="hold" grpId="1" nodeType="afterEffect">
                                  <p:stCondLst>
                                    <p:cond delay="0"/>
                                  </p:stCondLst>
                                  <p:childTnLst>
                                    <p:animMotion origin="layout" path="M 3.33333E-6 -0.27755 C 0.02309 -0.23264 0.0467 -0.1875 0.09375 -0.16134 C 0.14114 -0.13542 0.21215 -0.12847 0.2835 -0.12106 " pathEditMode="relative" rAng="0" ptsTypes="aaA">
                                      <p:cBhvr>
                                        <p:cTn id="40" dur="2000" fill="hold"/>
                                        <p:tgtEl>
                                          <p:spTgt spid="28"/>
                                        </p:tgtEl>
                                        <p:attrNameLst>
                                          <p:attrName>ppt_x</p:attrName>
                                          <p:attrName>ppt_y</p:attrName>
                                        </p:attrNameLst>
                                      </p:cBhvr>
                                      <p:rCtr x="142" y="78"/>
                                    </p:animMotion>
                                  </p:childTnLst>
                                </p:cTn>
                              </p:par>
                              <p:par>
                                <p:cTn id="41" presetID="0" presetClass="path" presetSubtype="0" accel="50000" decel="50000" fill="hold" grpId="1" nodeType="withEffect">
                                  <p:stCondLst>
                                    <p:cond delay="0"/>
                                  </p:stCondLst>
                                  <p:childTnLst>
                                    <p:animMotion origin="layout" path="M 3.33333E-6 -0.27755 C 0.02309 -0.23264 0.0467 -0.1875 0.09375 -0.16134 C 0.14114 -0.13542 0.21215 -0.12847 0.2835 -0.12106 " pathEditMode="relative" rAng="0" ptsTypes="aaA">
                                      <p:cBhvr>
                                        <p:cTn id="42" dur="2000" fill="hold"/>
                                        <p:tgtEl>
                                          <p:spTgt spid="29"/>
                                        </p:tgtEl>
                                        <p:attrNameLst>
                                          <p:attrName>ppt_x</p:attrName>
                                          <p:attrName>ppt_y</p:attrName>
                                        </p:attrNameLst>
                                      </p:cBhvr>
                                      <p:rCtr x="142" y="78"/>
                                    </p:animMotion>
                                  </p:childTnLst>
                                </p:cTn>
                              </p:par>
                            </p:childTnLst>
                          </p:cTn>
                        </p:par>
                        <p:par>
                          <p:cTn id="43" fill="hold">
                            <p:stCondLst>
                              <p:cond delay="2000"/>
                            </p:stCondLst>
                            <p:childTnLst>
                              <p:par>
                                <p:cTn id="44" presetID="1" presetClass="exit"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2"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childTnLst>
                          </p:cTn>
                        </p:par>
                        <p:par>
                          <p:cTn id="50" fill="hold">
                            <p:stCondLst>
                              <p:cond delay="2000"/>
                            </p:stCondLst>
                            <p:childTnLst>
                              <p:par>
                                <p:cTn id="51" presetID="1" presetClass="exit"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par>
                          <p:cTn id="61" fill="hold">
                            <p:stCondLst>
                              <p:cond delay="0"/>
                            </p:stCondLst>
                            <p:childTnLst>
                              <p:par>
                                <p:cTn id="62" presetID="0" presetClass="path" presetSubtype="0" accel="50000" decel="50000" fill="hold" nodeType="afterEffect">
                                  <p:stCondLst>
                                    <p:cond delay="0"/>
                                  </p:stCondLst>
                                  <p:childTnLst>
                                    <p:animMotion origin="layout" path="M -0.14966 -0.27801 C -0.14514 -0.23819 -0.14028 -0.19769 -0.13073 -0.1713 C -0.12118 -0.14514 -0.10695 -0.1331 -0.09271 -0.12083 " pathEditMode="relative" rAng="0" ptsTypes="aaA">
                                      <p:cBhvr>
                                        <p:cTn id="63" dur="2000" fill="hold"/>
                                        <p:tgtEl>
                                          <p:spTgt spid="30"/>
                                        </p:tgtEl>
                                        <p:attrNameLst>
                                          <p:attrName>ppt_x</p:attrName>
                                          <p:attrName>ppt_y</p:attrName>
                                        </p:attrNameLst>
                                      </p:cBhvr>
                                      <p:rCtr x="28" y="78"/>
                                    </p:animMotion>
                                  </p:childTnLst>
                                </p:cTn>
                              </p:par>
                            </p:childTnLst>
                          </p:cTn>
                        </p:par>
                        <p:par>
                          <p:cTn id="64" fill="hold">
                            <p:stCondLst>
                              <p:cond delay="2000"/>
                            </p:stCondLst>
                            <p:childTnLst>
                              <p:par>
                                <p:cTn id="65" presetID="1" presetClass="exit"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par>
                          <p:cTn id="71" fill="hold">
                            <p:stCondLst>
                              <p:cond delay="2000"/>
                            </p:stCondLst>
                            <p:childTnLst>
                              <p:par>
                                <p:cTn id="72" presetID="1" presetClass="entr" presetSubtype="0" fill="hold" nodeType="afterEffect">
                                  <p:stCondLst>
                                    <p:cond delay="1000"/>
                                  </p:stCondLst>
                                  <p:childTnLst>
                                    <p:set>
                                      <p:cBhvr>
                                        <p:cTn id="73" dur="1" fill="hold">
                                          <p:stCondLst>
                                            <p:cond delay="0"/>
                                          </p:stCondLst>
                                        </p:cTn>
                                        <p:tgtEl>
                                          <p:spTgt spid="33"/>
                                        </p:tgtEl>
                                        <p:attrNameLst>
                                          <p:attrName>style.visibility</p:attrName>
                                        </p:attrNameLst>
                                      </p:cBhvr>
                                      <p:to>
                                        <p:strVal val="visible"/>
                                      </p:to>
                                    </p:set>
                                  </p:childTnLst>
                                </p:cTn>
                              </p:par>
                              <p:par>
                                <p:cTn id="74" presetID="32" presetClass="emph" presetSubtype="0" fill="hold" nodeType="withEffect">
                                  <p:stCondLst>
                                    <p:cond delay="0"/>
                                  </p:stCondLst>
                                  <p:childTnLst>
                                    <p:animClr clrSpc="rgb">
                                      <p:cBhvr override="childStyle">
                                        <p:cTn id="75" dur="100" fill="hold"/>
                                        <p:tgtEl>
                                          <p:spTgt spid="33"/>
                                        </p:tgtEl>
                                        <p:attrNameLst>
                                          <p:attrName>style.color</p:attrName>
                                        </p:attrNameLst>
                                      </p:cBhvr>
                                      <p:to>
                                        <a:schemeClr val="accent2"/>
                                      </p:to>
                                    </p:animClr>
                                    <p:animClr clrSpc="rgb">
                                      <p:cBhvr>
                                        <p:cTn id="76" dur="100" fill="hold"/>
                                        <p:tgtEl>
                                          <p:spTgt spid="33"/>
                                        </p:tgtEl>
                                        <p:attrNameLst>
                                          <p:attrName>fillcolor</p:attrName>
                                        </p:attrNameLst>
                                      </p:cBhvr>
                                      <p:to>
                                        <a:schemeClr val="accent2"/>
                                      </p:to>
                                    </p:animClr>
                                    <p:set>
                                      <p:cBhvr>
                                        <p:cTn id="77" dur="100" fill="hold"/>
                                        <p:tgtEl>
                                          <p:spTgt spid="33"/>
                                        </p:tgtEl>
                                        <p:attrNameLst>
                                          <p:attrName>fill.type</p:attrName>
                                        </p:attrNameLst>
                                      </p:cBhvr>
                                      <p:to>
                                        <p:strVal val="solid"/>
                                      </p:to>
                                    </p:set>
                                    <p:set>
                                      <p:cBhvr>
                                        <p:cTn id="78" dur="100" fill="hold"/>
                                        <p:tgtEl>
                                          <p:spTgt spid="33"/>
                                        </p:tgtEl>
                                        <p:attrNameLst>
                                          <p:attrName>fill.on</p:attrName>
                                        </p:attrNameLst>
                                      </p:cBhvr>
                                      <p:to>
                                        <p:strVal val="true"/>
                                      </p:to>
                                    </p:set>
                                    <p:animRot by="120000">
                                      <p:cBhvr>
                                        <p:cTn id="79" dur="100" fill="hold">
                                          <p:stCondLst>
                                            <p:cond delay="0"/>
                                          </p:stCondLst>
                                        </p:cTn>
                                        <p:tgtEl>
                                          <p:spTgt spid="33"/>
                                        </p:tgtEl>
                                        <p:attrNameLst>
                                          <p:attrName>r</p:attrName>
                                        </p:attrNameLst>
                                      </p:cBhvr>
                                    </p:animRot>
                                    <p:animRot by="-240000">
                                      <p:cBhvr>
                                        <p:cTn id="80" dur="200" fill="hold">
                                          <p:stCondLst>
                                            <p:cond delay="200"/>
                                          </p:stCondLst>
                                        </p:cTn>
                                        <p:tgtEl>
                                          <p:spTgt spid="33"/>
                                        </p:tgtEl>
                                        <p:attrNameLst>
                                          <p:attrName>r</p:attrName>
                                        </p:attrNameLst>
                                      </p:cBhvr>
                                    </p:animRot>
                                    <p:animRot by="240000">
                                      <p:cBhvr>
                                        <p:cTn id="81" dur="200" fill="hold">
                                          <p:stCondLst>
                                            <p:cond delay="400"/>
                                          </p:stCondLst>
                                        </p:cTn>
                                        <p:tgtEl>
                                          <p:spTgt spid="33"/>
                                        </p:tgtEl>
                                        <p:attrNameLst>
                                          <p:attrName>r</p:attrName>
                                        </p:attrNameLst>
                                      </p:cBhvr>
                                    </p:animRot>
                                    <p:animRot by="-240000">
                                      <p:cBhvr>
                                        <p:cTn id="82" dur="200" fill="hold">
                                          <p:stCondLst>
                                            <p:cond delay="600"/>
                                          </p:stCondLst>
                                        </p:cTn>
                                        <p:tgtEl>
                                          <p:spTgt spid="33"/>
                                        </p:tgtEl>
                                        <p:attrNameLst>
                                          <p:attrName>r</p:attrName>
                                        </p:attrNameLst>
                                      </p:cBhvr>
                                    </p:animRot>
                                    <p:animRot by="120000">
                                      <p:cBhvr>
                                        <p:cTn id="83" dur="200" fill="hold">
                                          <p:stCondLst>
                                            <p:cond delay="800"/>
                                          </p:stCondLst>
                                        </p:cTn>
                                        <p:tgtEl>
                                          <p:spTgt spid="33"/>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5" grpId="0" animBg="1"/>
      <p:bldP spid="25" grpId="1" animBg="1"/>
      <p:bldP spid="25" grpId="2" animBg="1"/>
      <p:bldP spid="26" grpId="0" animBg="1"/>
      <p:bldP spid="27" grpId="0" animBg="1"/>
      <p:bldP spid="27" grpId="1" animBg="1"/>
      <p:bldP spid="27" grpId="2" animBg="1"/>
      <p:bldP spid="28" grpId="0" animBg="1"/>
      <p:bldP spid="28" grpId="1" animBg="1"/>
      <p:bldP spid="29" grpId="0" animBg="1"/>
      <p:bldP spid="29"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Based on Write-through</a:t>
            </a:r>
            <a:endParaRPr lang="en-US"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115</a:t>
            </a:fld>
            <a:endParaRPr lang="en-US" dirty="0"/>
          </a:p>
        </p:txBody>
      </p:sp>
      <p:sp>
        <p:nvSpPr>
          <p:cNvPr id="5" name="TextBox 4"/>
          <p:cNvSpPr txBox="1"/>
          <p:nvPr/>
        </p:nvSpPr>
        <p:spPr>
          <a:xfrm>
            <a:off x="685800" y="1175100"/>
            <a:ext cx="1828800" cy="307777"/>
          </a:xfrm>
          <a:prstGeom prst="rect">
            <a:avLst/>
          </a:prstGeom>
          <a:noFill/>
        </p:spPr>
        <p:txBody>
          <a:bodyPr wrap="square" rtlCol="0">
            <a:spAutoFit/>
          </a:bodyPr>
          <a:lstStyle/>
          <a:p>
            <a:r>
              <a:rPr lang="en-US" altLang="zh-CN" sz="1400" dirty="0" smtClean="0">
                <a:solidFill>
                  <a:schemeClr val="tx1"/>
                </a:solidFill>
                <a:latin typeface="+mn-lt"/>
              </a:rPr>
              <a:t>a = 1 </a:t>
            </a:r>
          </a:p>
        </p:txBody>
      </p:sp>
      <p:grpSp>
        <p:nvGrpSpPr>
          <p:cNvPr id="3" name="Group 5"/>
          <p:cNvGrpSpPr/>
          <p:nvPr/>
        </p:nvGrpSpPr>
        <p:grpSpPr>
          <a:xfrm>
            <a:off x="685800" y="2470500"/>
            <a:ext cx="7381875" cy="2433638"/>
            <a:chOff x="762000" y="3962400"/>
            <a:chExt cx="7381875" cy="2433638"/>
          </a:xfrm>
        </p:grpSpPr>
        <p:sp>
          <p:nvSpPr>
            <p:cNvPr id="7" name="Rectangle 6"/>
            <p:cNvSpPr>
              <a:spLocks noChangeArrowheads="1"/>
            </p:cNvSpPr>
            <p:nvPr/>
          </p:nvSpPr>
          <p:spPr bwMode="auto">
            <a:xfrm>
              <a:off x="7620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1</a:t>
              </a:r>
            </a:p>
          </p:txBody>
        </p:sp>
        <p:sp>
          <p:nvSpPr>
            <p:cNvPr id="8" name="Rectangle 26"/>
            <p:cNvSpPr>
              <a:spLocks noChangeArrowheads="1"/>
            </p:cNvSpPr>
            <p:nvPr/>
          </p:nvSpPr>
          <p:spPr bwMode="auto">
            <a:xfrm>
              <a:off x="4800600" y="3962400"/>
              <a:ext cx="1219200" cy="428625"/>
            </a:xfrm>
            <a:prstGeom prst="rect">
              <a:avLst/>
            </a:prstGeom>
            <a:noFill/>
            <a:ln w="50800" algn="ctr">
              <a:noFill/>
              <a:miter lim="800000"/>
              <a:headEnd/>
              <a:tailEnd/>
            </a:ln>
          </p:spPr>
          <p:txBody>
            <a:bodyPr wrap="none" anchor="ctr"/>
            <a:lstStyle/>
            <a:p>
              <a:pPr algn="ctr" eaLnBrk="0" hangingPunct="0"/>
              <a:r>
                <a:rPr lang="en-US" altLang="zh-CN" sz="2000" dirty="0">
                  <a:solidFill>
                    <a:schemeClr val="tx1"/>
                  </a:solidFill>
                  <a:ea typeface="宋体" pitchFamily="2" charset="-122"/>
                </a:rPr>
                <a:t>…</a:t>
              </a:r>
            </a:p>
          </p:txBody>
        </p:sp>
        <p:sp>
          <p:nvSpPr>
            <p:cNvPr id="9" name="Cloud 8"/>
            <p:cNvSpPr/>
            <p:nvPr/>
          </p:nvSpPr>
          <p:spPr bwMode="auto">
            <a:xfrm>
              <a:off x="1676400" y="5410200"/>
              <a:ext cx="5726113" cy="985838"/>
            </a:xfrm>
            <a:prstGeom prst="cloud">
              <a:avLst/>
            </a:prstGeom>
            <a:solidFill>
              <a:schemeClr val="accent1"/>
            </a:solidFill>
            <a:ln w="50800" cap="flat" cmpd="sng" algn="ctr">
              <a:noFill/>
              <a:prstDash val="solid"/>
              <a:round/>
              <a:headEnd type="none" w="med" len="med"/>
              <a:tailEnd type="none" w="med" len="med"/>
            </a:ln>
            <a:effectLst/>
          </p:spPr>
          <p:txBody>
            <a:bodyPr wrap="none" anchor="ctr"/>
            <a:lstStyle/>
            <a:p>
              <a:pPr algn="ctr" eaLnBrk="0" hangingPunct="0"/>
              <a:endParaRPr lang="en-US" altLang="zh-CN" sz="2000" dirty="0" smtClean="0">
                <a:solidFill>
                  <a:schemeClr val="bg1"/>
                </a:solidFill>
                <a:ea typeface="宋体" pitchFamily="2" charset="-122"/>
              </a:endParaRPr>
            </a:p>
            <a:p>
              <a:pPr algn="ctr" eaLnBrk="0" hangingPunct="0"/>
              <a:r>
                <a:rPr lang="en-US" altLang="zh-CN" sz="1600" dirty="0" smtClean="0">
                  <a:solidFill>
                    <a:schemeClr val="bg1"/>
                  </a:solidFill>
                  <a:latin typeface="+mn-lt"/>
                  <a:ea typeface="宋体" pitchFamily="2" charset="-122"/>
                </a:rPr>
                <a:t>Shared Physical Memory</a:t>
              </a:r>
              <a:endParaRPr lang="zh-CN" altLang="en-US" sz="1600" dirty="0">
                <a:solidFill>
                  <a:schemeClr val="bg1"/>
                </a:solidFill>
                <a:latin typeface="+mn-lt"/>
                <a:ea typeface="宋体" pitchFamily="2" charset="-122"/>
              </a:endParaRPr>
            </a:p>
          </p:txBody>
        </p:sp>
        <p:sp>
          <p:nvSpPr>
            <p:cNvPr id="10" name="Rectangle 6"/>
            <p:cNvSpPr>
              <a:spLocks noChangeArrowheads="1"/>
            </p:cNvSpPr>
            <p:nvPr/>
          </p:nvSpPr>
          <p:spPr bwMode="auto">
            <a:xfrm>
              <a:off x="7620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1" name="Rectangle 6"/>
            <p:cNvSpPr>
              <a:spLocks noChangeArrowheads="1"/>
            </p:cNvSpPr>
            <p:nvPr/>
          </p:nvSpPr>
          <p:spPr bwMode="auto">
            <a:xfrm>
              <a:off x="28194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a:t>
              </a:r>
              <a:r>
                <a:rPr lang="en-US" altLang="zh-CN" sz="1600" dirty="0" smtClean="0">
                  <a:solidFill>
                    <a:schemeClr val="bg1"/>
                  </a:solidFill>
                  <a:latin typeface="+mn-lt"/>
                  <a:ea typeface="宋体" pitchFamily="2" charset="-122"/>
                </a:rPr>
                <a:t>2</a:t>
              </a:r>
              <a:endParaRPr lang="en-US" altLang="zh-CN" sz="1600" dirty="0">
                <a:solidFill>
                  <a:schemeClr val="bg1"/>
                </a:solidFill>
                <a:latin typeface="+mn-lt"/>
                <a:ea typeface="宋体" pitchFamily="2" charset="-122"/>
              </a:endParaRPr>
            </a:p>
          </p:txBody>
        </p:sp>
        <p:sp>
          <p:nvSpPr>
            <p:cNvPr id="12" name="Rectangle 6"/>
            <p:cNvSpPr>
              <a:spLocks noChangeArrowheads="1"/>
            </p:cNvSpPr>
            <p:nvPr/>
          </p:nvSpPr>
          <p:spPr bwMode="auto">
            <a:xfrm>
              <a:off x="28194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3" name="Rectangle 6"/>
            <p:cNvSpPr>
              <a:spLocks noChangeArrowheads="1"/>
            </p:cNvSpPr>
            <p:nvPr/>
          </p:nvSpPr>
          <p:spPr bwMode="auto">
            <a:xfrm>
              <a:off x="6324600" y="39624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a:solidFill>
                    <a:schemeClr val="bg1"/>
                  </a:solidFill>
                  <a:latin typeface="+mn-lt"/>
                  <a:ea typeface="宋体" pitchFamily="2" charset="-122"/>
                </a:rPr>
                <a:t>Core </a:t>
              </a:r>
              <a:r>
                <a:rPr lang="en-US" altLang="zh-CN" sz="1600" dirty="0" smtClean="0">
                  <a:solidFill>
                    <a:schemeClr val="bg1"/>
                  </a:solidFill>
                  <a:latin typeface="+mn-lt"/>
                  <a:ea typeface="宋体" pitchFamily="2" charset="-122"/>
                </a:rPr>
                <a:t>n</a:t>
              </a:r>
              <a:endParaRPr lang="en-US" altLang="zh-CN" sz="1600" dirty="0">
                <a:solidFill>
                  <a:schemeClr val="bg1"/>
                </a:solidFill>
                <a:latin typeface="+mn-lt"/>
                <a:ea typeface="宋体" pitchFamily="2" charset="-122"/>
              </a:endParaRPr>
            </a:p>
          </p:txBody>
        </p:sp>
        <p:sp>
          <p:nvSpPr>
            <p:cNvPr id="14" name="Rectangle 6"/>
            <p:cNvSpPr>
              <a:spLocks noChangeArrowheads="1"/>
            </p:cNvSpPr>
            <p:nvPr/>
          </p:nvSpPr>
          <p:spPr bwMode="auto">
            <a:xfrm>
              <a:off x="6324600" y="4419600"/>
              <a:ext cx="1819275" cy="428625"/>
            </a:xfrm>
            <a:prstGeom prst="rect">
              <a:avLst/>
            </a:prstGeom>
            <a:solidFill>
              <a:schemeClr val="accent1"/>
            </a:solidFill>
            <a:ln w="50800" algn="ctr">
              <a:solidFill>
                <a:schemeClr val="tx1"/>
              </a:solidFill>
              <a:miter lim="800000"/>
              <a:headEnd/>
              <a:tailEnd/>
            </a:ln>
          </p:spPr>
          <p:txBody>
            <a:bodyPr wrap="none" anchor="ctr"/>
            <a:lstStyle/>
            <a:p>
              <a:pPr algn="ctr" eaLnBrk="0" hangingPunct="0"/>
              <a:r>
                <a:rPr lang="en-US" altLang="zh-CN" sz="1600" dirty="0" smtClean="0">
                  <a:solidFill>
                    <a:schemeClr val="bg1"/>
                  </a:solidFill>
                  <a:latin typeface="+mn-lt"/>
                  <a:ea typeface="宋体" pitchFamily="2" charset="-122"/>
                </a:rPr>
                <a:t>cache</a:t>
              </a:r>
              <a:endParaRPr lang="en-US" altLang="zh-CN" sz="1600" dirty="0">
                <a:solidFill>
                  <a:schemeClr val="bg1"/>
                </a:solidFill>
                <a:latin typeface="+mn-lt"/>
                <a:ea typeface="宋体" pitchFamily="2" charset="-122"/>
              </a:endParaRPr>
            </a:p>
          </p:txBody>
        </p:sp>
        <p:sp>
          <p:nvSpPr>
            <p:cNvPr id="15" name="Up-Down Arrow 14"/>
            <p:cNvSpPr/>
            <p:nvPr/>
          </p:nvSpPr>
          <p:spPr>
            <a:xfrm rot="19263992">
              <a:off x="1942187" y="4873903"/>
              <a:ext cx="233186"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Up-Down Arrow 15"/>
            <p:cNvSpPr/>
            <p:nvPr/>
          </p:nvSpPr>
          <p:spPr>
            <a:xfrm rot="21021490">
              <a:off x="3702664" y="4889616"/>
              <a:ext cx="199845" cy="5549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Up-Down Arrow 16"/>
            <p:cNvSpPr/>
            <p:nvPr/>
          </p:nvSpPr>
          <p:spPr>
            <a:xfrm rot="1634700">
              <a:off x="6937646" y="4857187"/>
              <a:ext cx="229842" cy="6911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2743200" y="1175100"/>
            <a:ext cx="1828800" cy="954107"/>
          </a:xfrm>
          <a:prstGeom prst="rect">
            <a:avLst/>
          </a:prstGeom>
          <a:noFill/>
        </p:spPr>
        <p:txBody>
          <a:bodyPr wrap="square" rtlCol="0">
            <a:spAutoFit/>
          </a:bodyPr>
          <a:lstStyle/>
          <a:p>
            <a:r>
              <a:rPr lang="en-US" altLang="zh-CN" sz="1400" dirty="0" smtClean="0">
                <a:solidFill>
                  <a:schemeClr val="tx1"/>
                </a:solidFill>
                <a:latin typeface="+mn-lt"/>
              </a:rPr>
              <a:t>acquire: WBINV</a:t>
            </a:r>
          </a:p>
          <a:p>
            <a:r>
              <a:rPr lang="en-US" altLang="zh-CN" sz="1400" dirty="0" smtClean="0">
                <a:solidFill>
                  <a:schemeClr val="tx1"/>
                </a:solidFill>
                <a:latin typeface="+mn-lt"/>
              </a:rPr>
              <a:t>read a</a:t>
            </a:r>
          </a:p>
          <a:p>
            <a:r>
              <a:rPr lang="en-US" altLang="zh-CN" sz="1400" dirty="0" smtClean="0">
                <a:solidFill>
                  <a:schemeClr val="tx1"/>
                </a:solidFill>
                <a:latin typeface="+mn-lt"/>
              </a:rPr>
              <a:t>acquire: WBINV</a:t>
            </a:r>
          </a:p>
          <a:p>
            <a:r>
              <a:rPr lang="en-US" altLang="zh-CN" sz="1400" dirty="0" smtClean="0">
                <a:solidFill>
                  <a:schemeClr val="tx1"/>
                </a:solidFill>
                <a:latin typeface="+mn-lt"/>
              </a:rPr>
              <a:t>read a</a:t>
            </a:r>
            <a:endParaRPr lang="zh-CN" altLang="en-US" sz="1400" dirty="0" smtClean="0">
              <a:solidFill>
                <a:schemeClr val="tx1"/>
              </a:solidFill>
              <a:latin typeface="+mn-lt"/>
            </a:endParaRPr>
          </a:p>
        </p:txBody>
      </p:sp>
      <p:sp>
        <p:nvSpPr>
          <p:cNvPr id="19" name="TextBox 18"/>
          <p:cNvSpPr txBox="1"/>
          <p:nvPr/>
        </p:nvSpPr>
        <p:spPr>
          <a:xfrm>
            <a:off x="6248400" y="1175100"/>
            <a:ext cx="1828800" cy="738664"/>
          </a:xfrm>
          <a:prstGeom prst="rect">
            <a:avLst/>
          </a:prstGeom>
          <a:noFill/>
        </p:spPr>
        <p:txBody>
          <a:bodyPr wrap="square" rtlCol="0">
            <a:spAutoFit/>
          </a:bodyPr>
          <a:lstStyle/>
          <a:p>
            <a:r>
              <a:rPr lang="en-US" altLang="zh-CN" sz="1400" dirty="0" smtClean="0">
                <a:solidFill>
                  <a:schemeClr val="tx1"/>
                </a:solidFill>
                <a:latin typeface="+mn-lt"/>
              </a:rPr>
              <a:t>acquire: WBINV</a:t>
            </a:r>
          </a:p>
          <a:p>
            <a:r>
              <a:rPr lang="en-US" altLang="zh-CN" sz="1400" dirty="0" smtClean="0">
                <a:solidFill>
                  <a:schemeClr val="tx1"/>
                </a:solidFill>
                <a:latin typeface="+mn-lt"/>
              </a:rPr>
              <a:t>read a</a:t>
            </a:r>
          </a:p>
          <a:p>
            <a:r>
              <a:rPr lang="en-US" altLang="zh-CN" sz="1400" dirty="0" smtClean="0">
                <a:solidFill>
                  <a:schemeClr val="tx1"/>
                </a:solidFill>
                <a:latin typeface="+mn-lt"/>
              </a:rPr>
              <a:t>a = 2</a:t>
            </a:r>
          </a:p>
        </p:txBody>
      </p:sp>
      <p:sp>
        <p:nvSpPr>
          <p:cNvPr id="20" name="Rectangle 19"/>
          <p:cNvSpPr/>
          <p:nvPr/>
        </p:nvSpPr>
        <p:spPr>
          <a:xfrm>
            <a:off x="2133600" y="3003900"/>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1" name="Rectangle 20"/>
          <p:cNvSpPr/>
          <p:nvPr/>
        </p:nvSpPr>
        <p:spPr>
          <a:xfrm>
            <a:off x="4191000" y="3003900"/>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2" name="Rectangle 21"/>
          <p:cNvSpPr/>
          <p:nvPr/>
        </p:nvSpPr>
        <p:spPr>
          <a:xfrm>
            <a:off x="7696200" y="3003900"/>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3" name="Rectangle 22"/>
          <p:cNvSpPr/>
          <p:nvPr/>
        </p:nvSpPr>
        <p:spPr>
          <a:xfrm>
            <a:off x="4724400" y="4070700"/>
            <a:ext cx="228600" cy="2286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24" name="Rectangle 23"/>
          <p:cNvSpPr/>
          <p:nvPr/>
        </p:nvSpPr>
        <p:spPr>
          <a:xfrm>
            <a:off x="1066800" y="4908900"/>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5" name="Rectangle 24"/>
          <p:cNvSpPr/>
          <p:nvPr/>
        </p:nvSpPr>
        <p:spPr>
          <a:xfrm>
            <a:off x="2133600" y="4908900"/>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6" name="Rectangle 25"/>
          <p:cNvSpPr/>
          <p:nvPr/>
        </p:nvSpPr>
        <p:spPr>
          <a:xfrm>
            <a:off x="4191000" y="4908900"/>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7" name="Rectangle 26"/>
          <p:cNvSpPr/>
          <p:nvPr/>
        </p:nvSpPr>
        <p:spPr>
          <a:xfrm>
            <a:off x="7696200" y="4680300"/>
            <a:ext cx="228600" cy="2286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28" name="Rectangle 27"/>
          <p:cNvSpPr/>
          <p:nvPr/>
        </p:nvSpPr>
        <p:spPr>
          <a:xfrm>
            <a:off x="7696200" y="4985100"/>
            <a:ext cx="228600" cy="228600"/>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29" name="Rectangle 28"/>
          <p:cNvSpPr/>
          <p:nvPr/>
        </p:nvSpPr>
        <p:spPr>
          <a:xfrm>
            <a:off x="6781800" y="4985100"/>
            <a:ext cx="228600" cy="228600"/>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
        <p:nvSpPr>
          <p:cNvPr id="30" name="Rectangle 29"/>
          <p:cNvSpPr/>
          <p:nvPr/>
        </p:nvSpPr>
        <p:spPr>
          <a:xfrm>
            <a:off x="5181600" y="4985100"/>
            <a:ext cx="228600" cy="228600"/>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solidFill>
                  <a:schemeClr val="tx1"/>
                </a:solidFill>
              </a:rPr>
              <a:t>2</a:t>
            </a:r>
            <a:endParaRPr lang="zh-CN" alt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0.00417 -0.52801 L 0.11667 -0.27754 " pathEditMode="relative" rAng="0" ptsTypes="AA">
                                      <p:cBhvr>
                                        <p:cTn id="13" dur="2000" fill="hold"/>
                                        <p:tgtEl>
                                          <p:spTgt spid="24"/>
                                        </p:tgtEl>
                                        <p:attrNameLst>
                                          <p:attrName>ppt_x</p:attrName>
                                          <p:attrName>ppt_y</p:attrName>
                                        </p:attrNameLst>
                                      </p:cBhvr>
                                      <p:rCtr x="60" y="125"/>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2000"/>
                            </p:stCondLst>
                            <p:childTnLst>
                              <p:par>
                                <p:cTn id="18" presetID="0" presetClass="path" presetSubtype="0" accel="50000" decel="50000" fill="hold" grpId="1" nodeType="afterEffect">
                                  <p:stCondLst>
                                    <p:cond delay="0"/>
                                  </p:stCondLst>
                                  <p:childTnLst>
                                    <p:animMotion origin="layout" path="M 0 -0.27755 C 0.02344 -0.23264 0.04705 -0.18773 0.09444 -0.16181 C 0.14184 -0.13588 0.21319 -0.12894 0.28472 -0.12199 " pathEditMode="relative" rAng="0" ptsTypes="aaA">
                                      <p:cBhvr>
                                        <p:cTn id="19" dur="2000" fill="hold"/>
                                        <p:tgtEl>
                                          <p:spTgt spid="25"/>
                                        </p:tgtEl>
                                        <p:attrNameLst>
                                          <p:attrName>ppt_x</p:attrName>
                                          <p:attrName>ppt_y</p:attrName>
                                        </p:attrNameLst>
                                      </p:cBhvr>
                                      <p:rCtr x="142" y="78"/>
                                    </p:animMotion>
                                  </p:childTnLst>
                                </p:cTn>
                              </p:par>
                            </p:childTnLst>
                          </p:cTn>
                        </p:par>
                        <p:par>
                          <p:cTn id="20" fill="hold">
                            <p:stCondLst>
                              <p:cond delay="4000"/>
                            </p:stCondLst>
                            <p:childTnLst>
                              <p:par>
                                <p:cTn id="21" presetID="1" presetClass="exit"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0"/>
                            </p:stCondLst>
                            <p:childTnLst>
                              <p:par>
                                <p:cTn id="40" presetID="0" presetClass="path" presetSubtype="0" accel="50000" decel="50000" fill="hold" grpId="1" nodeType="afterEffect">
                                  <p:stCondLst>
                                    <p:cond delay="0"/>
                                  </p:stCondLst>
                                  <p:childTnLst>
                                    <p:animMotion origin="layout" path="M 0.05973 -0.12199 C 0.04184 -0.14144 0.02396 -0.16065 0.01441 -0.18657 C 0.00486 -0.2125 0.00365 -0.24514 0.00243 -0.27755 " pathEditMode="relative" rAng="0" ptsTypes="aaA">
                                      <p:cBhvr>
                                        <p:cTn id="41" dur="2000" fill="hold"/>
                                        <p:tgtEl>
                                          <p:spTgt spid="26"/>
                                        </p:tgtEl>
                                        <p:attrNameLst>
                                          <p:attrName>ppt_x</p:attrName>
                                          <p:attrName>ppt_y</p:attrName>
                                        </p:attrNameLst>
                                      </p:cBhvr>
                                      <p:rCtr x="-29" y="-7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par>
                          <p:cTn id="58" fill="hold">
                            <p:stCondLst>
                              <p:cond delay="0"/>
                            </p:stCondLst>
                            <p:childTnLst>
                              <p:par>
                                <p:cTn id="59" presetID="0" presetClass="path" presetSubtype="0" accel="50000" decel="50000" fill="hold" grpId="1" nodeType="afterEffect">
                                  <p:stCondLst>
                                    <p:cond delay="0"/>
                                  </p:stCondLst>
                                  <p:childTnLst>
                                    <p:animMotion origin="layout" path="M -0.32361 -0.08866 C -0.23559 -0.09028 -0.14757 -0.09167 -0.0934 -0.11783 C -0.03924 -0.14398 -0.01893 -0.19491 0.00139 -0.2456 " pathEditMode="relative" rAng="0" ptsTypes="aaA">
                                      <p:cBhvr>
                                        <p:cTn id="60" dur="2000" fill="hold"/>
                                        <p:tgtEl>
                                          <p:spTgt spid="27"/>
                                        </p:tgtEl>
                                        <p:attrNameLst>
                                          <p:attrName>ppt_x</p:attrName>
                                          <p:attrName>ppt_y</p:attrName>
                                        </p:attrNameLst>
                                      </p:cBhvr>
                                      <p:rCtr x="162" y="-78"/>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par>
                          <p:cTn id="69" fill="hold">
                            <p:stCondLst>
                              <p:cond delay="0"/>
                            </p:stCondLst>
                            <p:childTnLst>
                              <p:par>
                                <p:cTn id="70" presetID="0" presetClass="path" presetSubtype="0" accel="50000" decel="50000" fill="hold" grpId="1" nodeType="afterEffect">
                                  <p:stCondLst>
                                    <p:cond delay="0"/>
                                  </p:stCondLst>
                                  <p:childTnLst>
                                    <p:animMotion origin="layout" path="M -0.11718 -0.45486 L 0.00105 -0.28819 " pathEditMode="relative" rAng="0" ptsTypes="AA">
                                      <p:cBhvr>
                                        <p:cTn id="71" dur="2000" fill="hold"/>
                                        <p:tgtEl>
                                          <p:spTgt spid="28"/>
                                        </p:tgtEl>
                                        <p:attrNameLst>
                                          <p:attrName>ppt_x</p:attrName>
                                          <p:attrName>ppt_y</p:attrName>
                                        </p:attrNameLst>
                                      </p:cBhvr>
                                      <p:rCtr x="59" y="83"/>
                                    </p:animMotion>
                                  </p:childTnLst>
                                </p:cTn>
                              </p:par>
                            </p:childTnLst>
                          </p:cTn>
                        </p:par>
                        <p:par>
                          <p:cTn id="72" fill="hold">
                            <p:stCondLst>
                              <p:cond delay="2000"/>
                            </p:stCondLst>
                            <p:childTnLst>
                              <p:par>
                                <p:cTn id="73" presetID="1" presetClass="exit" presetSubtype="0" fill="hold" grpId="2" nodeType="afterEffect">
                                  <p:stCondLst>
                                    <p:cond delay="0"/>
                                  </p:stCondLst>
                                  <p:childTnLst>
                                    <p:set>
                                      <p:cBhvr>
                                        <p:cTn id="74" dur="1" fill="hold">
                                          <p:stCondLst>
                                            <p:cond delay="0"/>
                                          </p:stCondLst>
                                        </p:cTn>
                                        <p:tgtEl>
                                          <p:spTgt spid="27"/>
                                        </p:tgtEl>
                                        <p:attrNameLst>
                                          <p:attrName>style.visibility</p:attrName>
                                        </p:attrNameLst>
                                      </p:cBhvr>
                                      <p:to>
                                        <p:strVal val="hidden"/>
                                      </p:to>
                                    </p:set>
                                  </p:childTnLst>
                                </p:cTn>
                              </p:par>
                            </p:childTnLst>
                          </p:cTn>
                        </p:par>
                        <p:par>
                          <p:cTn id="75" fill="hold">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childTnLst>
                                </p:cTn>
                              </p:par>
                            </p:childTnLst>
                          </p:cTn>
                        </p:par>
                        <p:par>
                          <p:cTn id="78" fill="hold">
                            <p:stCondLst>
                              <p:cond delay="2000"/>
                            </p:stCondLst>
                            <p:childTnLst>
                              <p:par>
                                <p:cTn id="79" presetID="0" presetClass="path" presetSubtype="0" accel="50000" decel="50000" fill="hold" grpId="1" nodeType="afterEffect">
                                  <p:stCondLst>
                                    <p:cond delay="0"/>
                                  </p:stCondLst>
                                  <p:childTnLst>
                                    <p:animMotion origin="layout" path="M 0.10104 -0.28819 C 0.06996 -0.24699 0.03889 -0.20555 -0.01563 -0.17939 C -0.07014 -0.15324 -0.14792 -0.14236 -0.2257 -0.13148 " pathEditMode="relative" ptsTypes="aaA">
                                      <p:cBhvr>
                                        <p:cTn id="80" dur="2000" fill="hold"/>
                                        <p:tgtEl>
                                          <p:spTgt spid="29"/>
                                        </p:tgtEl>
                                        <p:attrNameLst>
                                          <p:attrName>ppt_x</p:attrName>
                                          <p:attrName>ppt_y</p:attrName>
                                        </p:attrNameLst>
                                      </p:cBhvr>
                                    </p:animMotion>
                                  </p:childTnLst>
                                </p:cTn>
                              </p:par>
                            </p:childTnLst>
                          </p:cTn>
                        </p:par>
                        <p:par>
                          <p:cTn id="81" fill="hold">
                            <p:stCondLst>
                              <p:cond delay="4000"/>
                            </p:stCondLst>
                            <p:childTnLst>
                              <p:par>
                                <p:cTn id="82" presetID="1" presetClass="exit" presetSubtype="0" fill="hold" grpId="2" nodeType="afterEffect">
                                  <p:stCondLst>
                                    <p:cond delay="0"/>
                                  </p:stCondLst>
                                  <p:childTnLst>
                                    <p:set>
                                      <p:cBhvr>
                                        <p:cTn id="83" dur="1" fill="hold">
                                          <p:stCondLst>
                                            <p:cond delay="0"/>
                                          </p:stCondLst>
                                        </p:cTn>
                                        <p:tgtEl>
                                          <p:spTgt spid="2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2" nodeType="click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childTnLst>
                                </p:cTn>
                              </p:par>
                            </p:childTnLst>
                          </p:cTn>
                        </p:par>
                        <p:par>
                          <p:cTn id="100" fill="hold">
                            <p:stCondLst>
                              <p:cond delay="0"/>
                            </p:stCondLst>
                            <p:childTnLst>
                              <p:par>
                                <p:cTn id="101" presetID="0" presetClass="path" presetSubtype="0" accel="50000" decel="50000" fill="hold" grpId="1" nodeType="afterEffect">
                                  <p:stCondLst>
                                    <p:cond delay="0"/>
                                  </p:stCondLst>
                                  <p:childTnLst>
                                    <p:animMotion origin="layout" path="M -0.05069 -0.13136 C -0.06909 -0.14847 -0.0875 -0.16536 -0.09722 -0.19149 C -0.10694 -0.21762 -0.11805 -0.28122 -0.10954 -0.28816 " pathEditMode="relative" ptsTypes="aaA">
                                      <p:cBhvr>
                                        <p:cTn id="102"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4" grpId="1"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9" grpId="0" animBg="1"/>
      <p:bldP spid="29" grpId="1" animBg="1"/>
      <p:bldP spid="30" grpId="0" animBg="1"/>
      <p:bldP spid="30"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Performance Issues and Solutions</a:t>
            </a:r>
            <a:endParaRPr lang="en-US" sz="2800" dirty="0"/>
          </a:p>
        </p:txBody>
      </p:sp>
      <p:sp>
        <p:nvSpPr>
          <p:cNvPr id="3" name="Content Placeholder 2"/>
          <p:cNvSpPr>
            <a:spLocks noGrp="1"/>
          </p:cNvSpPr>
          <p:nvPr>
            <p:ph idx="1"/>
          </p:nvPr>
        </p:nvSpPr>
        <p:spPr>
          <a:xfrm>
            <a:off x="346508" y="1010653"/>
            <a:ext cx="8797491" cy="4831882"/>
          </a:xfrm>
        </p:spPr>
        <p:txBody>
          <a:bodyPr/>
          <a:lstStyle/>
          <a:p>
            <a:r>
              <a:rPr lang="en-US" sz="2400" dirty="0" smtClean="0"/>
              <a:t>L2$ is disabled as L2$ cannot be invalidated</a:t>
            </a:r>
          </a:p>
          <a:p>
            <a:pPr lvl="1"/>
            <a:r>
              <a:rPr lang="en-US" sz="1800" dirty="0" smtClean="0"/>
              <a:t>Set shared pages with MPB Type, thus bypass L2$</a:t>
            </a:r>
          </a:p>
          <a:p>
            <a:pPr lvl="1"/>
            <a:r>
              <a:rPr lang="en-US" sz="1800" dirty="0" smtClean="0"/>
              <a:t>Leave L2$ only to private data, thus no consistence issue</a:t>
            </a:r>
          </a:p>
          <a:p>
            <a:pPr>
              <a:buNone/>
            </a:pPr>
            <a:endParaRPr lang="en-US" sz="900" dirty="0" smtClean="0"/>
          </a:p>
          <a:p>
            <a:r>
              <a:rPr lang="en-US" sz="2400" dirty="0" smtClean="0"/>
              <a:t>Indiscriminate invalidation thus high $ warm-up time</a:t>
            </a:r>
          </a:p>
          <a:p>
            <a:pPr lvl="1"/>
            <a:r>
              <a:rPr lang="en-US" sz="1800" dirty="0" smtClean="0"/>
              <a:t>Selective invalidation: only invalidate shared data</a:t>
            </a:r>
          </a:p>
          <a:p>
            <a:pPr lvl="1"/>
            <a:r>
              <a:rPr lang="en-US" sz="1800" dirty="0" smtClean="0">
                <a:solidFill>
                  <a:schemeClr val="tx1"/>
                </a:solidFill>
              </a:rPr>
              <a:t>A new instruction (CL1MBINV) is added in SCC</a:t>
            </a:r>
          </a:p>
          <a:p>
            <a:pPr lvl="2"/>
            <a:r>
              <a:rPr lang="en-US" sz="1600" dirty="0" smtClean="0">
                <a:solidFill>
                  <a:schemeClr val="tx1"/>
                </a:solidFill>
              </a:rPr>
              <a:t>Selective: only invalidate $ lines marked with MPBT</a:t>
            </a:r>
          </a:p>
          <a:p>
            <a:pPr lvl="2"/>
            <a:r>
              <a:rPr lang="en-US" sz="1600" dirty="0" smtClean="0">
                <a:solidFill>
                  <a:schemeClr val="tx1"/>
                </a:solidFill>
              </a:rPr>
              <a:t>Fast: only 1 cycle to do the invalidation</a:t>
            </a:r>
          </a:p>
          <a:p>
            <a:pPr>
              <a:buNone/>
            </a:pPr>
            <a:endParaRPr lang="en-US" sz="900" dirty="0" smtClean="0">
              <a:solidFill>
                <a:schemeClr val="tx1"/>
              </a:solidFill>
            </a:endParaRPr>
          </a:p>
          <a:p>
            <a:r>
              <a:rPr lang="en-US" sz="2400" dirty="0" smtClean="0"/>
              <a:t>High memory bandwidth pressure due to L2$ </a:t>
            </a:r>
            <a:r>
              <a:rPr lang="en-US" altLang="zh-CN" sz="2400" dirty="0" smtClean="0"/>
              <a:t>bypass</a:t>
            </a:r>
            <a:endParaRPr lang="en-US" sz="2400" dirty="0" smtClean="0"/>
          </a:p>
          <a:p>
            <a:pPr lvl="1"/>
            <a:r>
              <a:rPr lang="en-US" sz="1800" dirty="0" smtClean="0"/>
              <a:t>Replicate &amp; privatize RO-shared data (in a computation unit)</a:t>
            </a:r>
          </a:p>
          <a:p>
            <a:pPr lvl="1"/>
            <a:r>
              <a:rPr lang="en-US" sz="1800" dirty="0" smtClean="0"/>
              <a:t>Privatize shared data RW only by one thread</a:t>
            </a:r>
          </a:p>
          <a:p>
            <a:pPr lvl="1"/>
            <a:r>
              <a:rPr lang="en-US" sz="1800" dirty="0" smtClean="0"/>
              <a:t>Take MPB as part of shared memory space</a:t>
            </a:r>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116</a:t>
            </a:fld>
            <a:endParaRPr lang="en-US"/>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Different Protocols</a:t>
            </a:r>
            <a:endParaRPr lang="en-US" dirty="0"/>
          </a:p>
        </p:txBody>
      </p:sp>
      <p:sp>
        <p:nvSpPr>
          <p:cNvPr id="4" name="Slide Number Placeholder 3"/>
          <p:cNvSpPr>
            <a:spLocks noGrp="1"/>
          </p:cNvSpPr>
          <p:nvPr>
            <p:ph type="sldNum" sz="quarter" idx="10"/>
          </p:nvPr>
        </p:nvSpPr>
        <p:spPr/>
        <p:txBody>
          <a:bodyPr/>
          <a:lstStyle/>
          <a:p>
            <a:pPr>
              <a:defRPr/>
            </a:pPr>
            <a:fld id="{DAEF1501-15A0-4D7E-936B-B98BD423199F}" type="slidenum">
              <a:rPr lang="en-US" altLang="zh-CN" smtClean="0"/>
              <a:pPr>
                <a:defRPr/>
              </a:pPr>
              <a:t>117</a:t>
            </a:fld>
            <a:endParaRPr lang="en-US" altLang="zh-CN"/>
          </a:p>
        </p:txBody>
      </p:sp>
      <p:graphicFrame>
        <p:nvGraphicFramePr>
          <p:cNvPr id="5" name="Chart 4"/>
          <p:cNvGraphicFramePr>
            <a:graphicFrameLocks noGrp="1"/>
          </p:cNvGraphicFramePr>
          <p:nvPr/>
        </p:nvGraphicFramePr>
        <p:xfrm>
          <a:off x="365761" y="875899"/>
          <a:ext cx="8422104" cy="462012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5613" y="5505650"/>
            <a:ext cx="8237537" cy="481261"/>
          </a:xfrm>
        </p:spPr>
        <p:txBody>
          <a:bodyPr/>
          <a:lstStyle/>
          <a:p>
            <a:pPr eaLnBrk="1" hangingPunct="1"/>
            <a:r>
              <a:rPr lang="en-US" altLang="zh-CN" sz="2400" dirty="0" smtClean="0">
                <a:solidFill>
                  <a:schemeClr val="tx1"/>
                </a:solidFill>
                <a:ea typeface="宋体" pitchFamily="2" charset="-122"/>
              </a:rPr>
              <a:t>SMCC delivers best scalability</a:t>
            </a: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Grp="1" noChangeArrowheads="1"/>
          </p:cNvSpPr>
          <p:nvPr>
            <p:ph type="title"/>
          </p:nvPr>
        </p:nvSpPr>
        <p:spPr/>
        <p:txBody>
          <a:bodyPr/>
          <a:lstStyle/>
          <a:p>
            <a:pPr eaLnBrk="1" hangingPunct="1"/>
            <a:r>
              <a:rPr lang="en-US" altLang="zh-CN" sz="2800" dirty="0" smtClean="0">
                <a:ea typeface="宋体" pitchFamily="2" charset="-122"/>
              </a:rPr>
              <a:t>Scalability of SMCC on SCC</a:t>
            </a:r>
            <a:endParaRPr lang="zh-CN" altLang="en-US" sz="2800" dirty="0" smtClean="0">
              <a:ea typeface="宋体" pitchFamily="2" charset="-122"/>
            </a:endParaRPr>
          </a:p>
        </p:txBody>
      </p:sp>
      <p:sp>
        <p:nvSpPr>
          <p:cNvPr id="8196" name="Rectangle 12"/>
          <p:cNvSpPr>
            <a:spLocks noChangeArrowheads="1"/>
          </p:cNvSpPr>
          <p:nvPr/>
        </p:nvSpPr>
        <p:spPr bwMode="auto">
          <a:xfrm>
            <a:off x="455613" y="5467149"/>
            <a:ext cx="7392987" cy="400250"/>
          </a:xfrm>
          <a:prstGeom prst="rect">
            <a:avLst/>
          </a:prstGeom>
          <a:noFill/>
          <a:ln w="9525">
            <a:noFill/>
            <a:miter lim="800000"/>
            <a:headEnd/>
            <a:tailEnd/>
          </a:ln>
        </p:spPr>
        <p:txBody>
          <a:bodyPr lIns="0" tIns="0" rIns="0" bIns="0"/>
          <a:lstStyle/>
          <a:p>
            <a:pPr marL="246063" lvl="1" indent="-244475" eaLnBrk="0" hangingPunct="0">
              <a:spcBef>
                <a:spcPct val="40000"/>
              </a:spcBef>
              <a:buSzPct val="125000"/>
            </a:pPr>
            <a:endParaRPr lang="en-US" sz="1000" dirty="0" smtClean="0">
              <a:solidFill>
                <a:schemeClr val="tx1"/>
              </a:solidFill>
              <a:latin typeface="+mn-lt"/>
            </a:endParaRPr>
          </a:p>
          <a:p>
            <a:pPr marL="246063" lvl="1" indent="-244475" eaLnBrk="0" hangingPunct="0">
              <a:spcBef>
                <a:spcPct val="40000"/>
              </a:spcBef>
              <a:buSzPct val="125000"/>
            </a:pPr>
            <a:r>
              <a:rPr lang="en-US" sz="1200" baseline="30000" dirty="0" smtClean="0">
                <a:solidFill>
                  <a:schemeClr val="tx1"/>
                </a:solidFill>
                <a:latin typeface="+mn-lt"/>
              </a:rPr>
              <a:t>*</a:t>
            </a:r>
            <a:r>
              <a:rPr lang="en-US" sz="1200" dirty="0" smtClean="0">
                <a:solidFill>
                  <a:schemeClr val="tx1"/>
                </a:solidFill>
                <a:latin typeface="+mn-lt"/>
              </a:rPr>
              <a:t>FFT only support 2</a:t>
            </a:r>
            <a:r>
              <a:rPr lang="en-US" sz="1200" baseline="30000" dirty="0" smtClean="0">
                <a:solidFill>
                  <a:schemeClr val="tx1"/>
                </a:solidFill>
                <a:latin typeface="+mn-lt"/>
              </a:rPr>
              <a:t>n</a:t>
            </a:r>
            <a:r>
              <a:rPr lang="en-US" sz="1200" dirty="0" smtClean="0">
                <a:solidFill>
                  <a:schemeClr val="tx1"/>
                </a:solidFill>
                <a:latin typeface="+mn-lt"/>
              </a:rPr>
              <a:t> cores.</a:t>
            </a:r>
          </a:p>
        </p:txBody>
      </p:sp>
      <p:sp>
        <p:nvSpPr>
          <p:cNvPr id="8197" name="Rectangle 6"/>
          <p:cNvSpPr>
            <a:spLocks noGrp="1" noChangeArrowheads="1"/>
          </p:cNvSpPr>
          <p:nvPr>
            <p:ph type="sldNum" sz="quarter" idx="11"/>
          </p:nvPr>
        </p:nvSpPr>
        <p:spPr>
          <a:xfrm>
            <a:off x="8728075" y="6553200"/>
            <a:ext cx="415925" cy="304800"/>
          </a:xfrm>
          <a:noFill/>
        </p:spPr>
        <p:txBody>
          <a:bodyPr lIns="91440" tIns="45720" rIns="91440" bIns="45720" anchor="ctr"/>
          <a:lstStyle/>
          <a:p>
            <a:pPr>
              <a:lnSpc>
                <a:spcPct val="100000"/>
              </a:lnSpc>
            </a:pPr>
            <a:fld id="{C32DF7E6-6E8F-4979-8E2A-0467C5701C75}" type="slidenum">
              <a:rPr lang="en-US" altLang="zh-CN" smtClean="0">
                <a:solidFill>
                  <a:schemeClr val="bg1"/>
                </a:solidFill>
              </a:rPr>
              <a:pPr>
                <a:lnSpc>
                  <a:spcPct val="100000"/>
                </a:lnSpc>
              </a:pPr>
              <a:t>118</a:t>
            </a:fld>
            <a:endParaRPr lang="en-US" altLang="zh-CN" smtClean="0">
              <a:solidFill>
                <a:schemeClr val="bg1"/>
              </a:solidFill>
            </a:endParaRPr>
          </a:p>
        </p:txBody>
      </p:sp>
      <p:graphicFrame>
        <p:nvGraphicFramePr>
          <p:cNvPr id="7" name="Chart 6"/>
          <p:cNvGraphicFramePr>
            <a:graphicFrameLocks noGrp="1"/>
          </p:cNvGraphicFramePr>
          <p:nvPr/>
        </p:nvGraphicFramePr>
        <p:xfrm>
          <a:off x="259881" y="952901"/>
          <a:ext cx="845098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bwMode="auto">
          <a:xfrm>
            <a:off x="455613" y="5291138"/>
            <a:ext cx="8237537"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Tx/>
              <a:buSzTx/>
              <a:buFontTx/>
              <a:buChar char="•"/>
              <a:tabLst/>
              <a:defRPr/>
            </a:pPr>
            <a:endParaRPr kumimoji="0" lang="en-US" altLang="zh-CN" sz="2400" b="0" i="0" u="none" strike="noStrike" kern="0" cap="none" spc="0" normalizeH="0" baseline="0" noProof="0" dirty="0" smtClean="0">
              <a:ln>
                <a:noFill/>
              </a:ln>
              <a:solidFill>
                <a:schemeClr val="tx1"/>
              </a:solidFill>
              <a:effectLst/>
              <a:uLnTx/>
              <a:uFillTx/>
              <a:latin typeface="+mn-lt"/>
              <a:ea typeface="宋体" pitchFamily="2" charset="-122"/>
              <a:cs typeface="+mn-cs"/>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altLang="zh-CN" sz="2400" dirty="0" smtClean="0">
                <a:ea typeface="宋体" pitchFamily="2" charset="-122"/>
              </a:rPr>
              <a:t>SW Managed Coherence vs. HW Coherence</a:t>
            </a:r>
            <a:br>
              <a:rPr lang="en-US" altLang="zh-CN" sz="2400" dirty="0" smtClean="0">
                <a:ea typeface="宋体" pitchFamily="2" charset="-122"/>
              </a:rPr>
            </a:br>
            <a:r>
              <a:rPr lang="en-US" altLang="zh-CN" sz="2000" dirty="0" smtClean="0">
                <a:ea typeface="宋体" pitchFamily="2" charset="-122"/>
              </a:rPr>
              <a:t>on a 32way SMP Server</a:t>
            </a:r>
            <a:endParaRPr lang="zh-CN" altLang="en-US" sz="2400" dirty="0" smtClean="0">
              <a:ea typeface="宋体" pitchFamily="2" charset="-122"/>
            </a:endParaRPr>
          </a:p>
        </p:txBody>
      </p:sp>
      <p:sp>
        <p:nvSpPr>
          <p:cNvPr id="197635" name="Content Placeholder 2"/>
          <p:cNvSpPr>
            <a:spLocks noGrp="1"/>
          </p:cNvSpPr>
          <p:nvPr>
            <p:ph idx="1"/>
          </p:nvPr>
        </p:nvSpPr>
        <p:spPr>
          <a:xfrm>
            <a:off x="455613" y="5291138"/>
            <a:ext cx="8237537" cy="1066800"/>
          </a:xfrm>
        </p:spPr>
        <p:txBody>
          <a:bodyPr/>
          <a:lstStyle/>
          <a:p>
            <a:pPr eaLnBrk="1" hangingPunct="1"/>
            <a:r>
              <a:rPr lang="en-US" altLang="zh-CN" sz="2400" dirty="0" smtClean="0">
                <a:solidFill>
                  <a:schemeClr val="tx1"/>
                </a:solidFill>
                <a:ea typeface="宋体" pitchFamily="2" charset="-122"/>
              </a:rPr>
              <a:t>Software managed coherency is as efficient as hardware cache coherency</a:t>
            </a:r>
          </a:p>
        </p:txBody>
      </p:sp>
      <p:sp>
        <p:nvSpPr>
          <p:cNvPr id="34820" name="Slide Number Placeholder 3"/>
          <p:cNvSpPr>
            <a:spLocks noGrp="1"/>
          </p:cNvSpPr>
          <p:nvPr>
            <p:ph type="sldNum" sz="quarter" idx="10"/>
          </p:nvPr>
        </p:nvSpPr>
        <p:spPr/>
        <p:txBody>
          <a:bodyPr/>
          <a:lstStyle/>
          <a:p>
            <a:pPr>
              <a:defRPr/>
            </a:pPr>
            <a:fld id="{8FDE7956-0889-4953-8C20-9F29135CA539}" type="slidenum">
              <a:rPr lang="en-US" altLang="zh-CN" smtClean="0">
                <a:ea typeface="宋体" pitchFamily="2" charset="-122"/>
              </a:rPr>
              <a:pPr>
                <a:defRPr/>
              </a:pPr>
              <a:t>119</a:t>
            </a:fld>
            <a:endParaRPr lang="en-US" altLang="zh-CN" smtClean="0">
              <a:ea typeface="宋体" pitchFamily="2" charset="-122"/>
            </a:endParaRPr>
          </a:p>
        </p:txBody>
      </p:sp>
      <p:graphicFrame>
        <p:nvGraphicFramePr>
          <p:cNvPr id="5" name="Chart 4"/>
          <p:cNvGraphicFramePr/>
          <p:nvPr/>
        </p:nvGraphicFramePr>
        <p:xfrm>
          <a:off x="695002" y="1172935"/>
          <a:ext cx="7242713" cy="400554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bwMode="auto">
          <a:xfrm>
            <a:off x="6771612" y="1490063"/>
            <a:ext cx="679938" cy="539262"/>
          </a:xfrm>
          <a:prstGeom prst="ellipse">
            <a:avLst/>
          </a:prstGeom>
          <a:solidFill>
            <a:schemeClr val="lt1">
              <a:alpha val="0"/>
            </a:schemeClr>
          </a:solidFill>
          <a:ln w="44450" cmpd="sng">
            <a:solidFill>
              <a:srgbClr val="00B0F0"/>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8" name="TextBox 7"/>
          <p:cNvSpPr txBox="1"/>
          <p:nvPr/>
        </p:nvSpPr>
        <p:spPr>
          <a:xfrm>
            <a:off x="7451550" y="1490063"/>
            <a:ext cx="1172116" cy="338554"/>
          </a:xfrm>
          <a:prstGeom prst="rect">
            <a:avLst/>
          </a:prstGeom>
          <a:noFill/>
        </p:spPr>
        <p:txBody>
          <a:bodyPr wrap="none" rtlCol="0">
            <a:spAutoFit/>
          </a:bodyPr>
          <a:lstStyle/>
          <a:p>
            <a:r>
              <a:rPr lang="en-US" altLang="zh-CN" sz="1600" b="0" dirty="0" smtClean="0">
                <a:latin typeface="+mn-lt"/>
              </a:rPr>
              <a:t>~5% loss</a:t>
            </a:r>
            <a:endParaRPr lang="zh-CN" altLang="en-US" sz="1600" b="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4"/>
          <p:cNvSpPr>
            <a:spLocks noGrp="1"/>
          </p:cNvSpPr>
          <p:nvPr>
            <p:ph type="title"/>
          </p:nvPr>
        </p:nvSpPr>
        <p:spPr/>
        <p:txBody>
          <a:bodyPr/>
          <a:lstStyle/>
          <a:p>
            <a:pPr eaLnBrk="1" hangingPunct="1"/>
            <a:r>
              <a:rPr lang="en-US" smtClean="0"/>
              <a:t>Tera-scale Research</a:t>
            </a:r>
          </a:p>
        </p:txBody>
      </p:sp>
      <p:sp>
        <p:nvSpPr>
          <p:cNvPr id="13" name="AutoShape 3"/>
          <p:cNvSpPr>
            <a:spLocks noChangeArrowheads="1"/>
          </p:cNvSpPr>
          <p:nvPr/>
        </p:nvSpPr>
        <p:spPr bwMode="auto">
          <a:xfrm>
            <a:off x="528638" y="4775200"/>
            <a:ext cx="7916862" cy="581025"/>
          </a:xfrm>
          <a:prstGeom prst="roundRect">
            <a:avLst>
              <a:gd name="adj" fmla="val 16667"/>
            </a:avLst>
          </a:prstGeom>
          <a:solidFill>
            <a:srgbClr val="379900"/>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379900"/>
            </a:extrusionClr>
          </a:sp3d>
        </p:spPr>
        <p:txBody>
          <a:bodyPr anchor="ctr">
            <a:flatTx/>
          </a:bodyPr>
          <a:lstStyle/>
          <a:p>
            <a:pPr marL="457200" lvl="2" eaLnBrk="0" fontAlgn="auto" hangingPunct="0">
              <a:lnSpc>
                <a:spcPct val="80000"/>
              </a:lnSpc>
              <a:spcBef>
                <a:spcPct val="50000"/>
              </a:spcBef>
              <a:spcAft>
                <a:spcPts val="0"/>
              </a:spcAft>
              <a:defRPr/>
            </a:pPr>
            <a:r>
              <a:rPr lang="en-US" sz="2800" b="1" kern="0" dirty="0">
                <a:solidFill>
                  <a:srgbClr val="FFFFFF"/>
                </a:solidFill>
                <a:effectLst>
                  <a:outerShdw blurRad="38100" dist="38100" dir="2700000" algn="tl">
                    <a:srgbClr val="000000"/>
                  </a:outerShdw>
                </a:effectLst>
                <a:latin typeface="Arial" pitchFamily="34" charset="0"/>
                <a:cs typeface="Arial" pitchFamily="34" charset="0"/>
              </a:rPr>
              <a:t>Cores </a:t>
            </a:r>
            <a:r>
              <a:rPr lang="en-US" sz="1800" b="1" kern="0" dirty="0">
                <a:solidFill>
                  <a:srgbClr val="FFFFFF"/>
                </a:solidFill>
                <a:effectLst>
                  <a:outerShdw blurRad="38100" dist="38100" dir="2700000" algn="tl">
                    <a:srgbClr val="000000"/>
                  </a:outerShdw>
                </a:effectLst>
                <a:latin typeface="Arial" pitchFamily="34" charset="0"/>
                <a:cs typeface="Arial" pitchFamily="34" charset="0"/>
              </a:rPr>
              <a:t>– power efficient general &amp; special function</a:t>
            </a:r>
            <a:endParaRPr lang="en-US" sz="1800" b="1" kern="0" dirty="0">
              <a:solidFill>
                <a:srgbClr val="111111"/>
              </a:solidFill>
              <a:effectLst>
                <a:outerShdw blurRad="38100" dist="38100" dir="2700000" algn="tl">
                  <a:srgbClr val="000000"/>
                </a:outerShdw>
              </a:effectLst>
              <a:latin typeface="Arial" pitchFamily="34" charset="0"/>
              <a:cs typeface="Arial" pitchFamily="34" charset="0"/>
            </a:endParaRPr>
          </a:p>
        </p:txBody>
      </p:sp>
      <p:sp>
        <p:nvSpPr>
          <p:cNvPr id="14" name="AutoShape 4"/>
          <p:cNvSpPr>
            <a:spLocks noChangeArrowheads="1"/>
          </p:cNvSpPr>
          <p:nvPr/>
        </p:nvSpPr>
        <p:spPr bwMode="auto">
          <a:xfrm>
            <a:off x="527050" y="4117975"/>
            <a:ext cx="7916863" cy="581025"/>
          </a:xfrm>
          <a:prstGeom prst="roundRect">
            <a:avLst>
              <a:gd name="adj" fmla="val 16667"/>
            </a:avLst>
          </a:prstGeom>
          <a:solidFill>
            <a:srgbClr val="FF5C00"/>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5C00"/>
            </a:extrusionClr>
          </a:sp3d>
        </p:spPr>
        <p:txBody>
          <a:bodyPr anchor="ctr">
            <a:flatTx/>
          </a:bodyPr>
          <a:lstStyle/>
          <a:p>
            <a:pPr marL="466725" lvl="1" indent="-4763" eaLnBrk="0" fontAlgn="auto" hangingPunct="0">
              <a:lnSpc>
                <a:spcPct val="80000"/>
              </a:lnSpc>
              <a:spcBef>
                <a:spcPct val="50000"/>
              </a:spcBef>
              <a:spcAft>
                <a:spcPts val="0"/>
              </a:spcAft>
              <a:defRPr/>
            </a:pPr>
            <a:r>
              <a:rPr lang="en-US" sz="2800" b="1" kern="0" dirty="0">
                <a:solidFill>
                  <a:srgbClr val="FFFFFF"/>
                </a:solidFill>
                <a:effectLst>
                  <a:outerShdw blurRad="38100" dist="38100" dir="2700000" algn="tl">
                    <a:srgbClr val="000000"/>
                  </a:outerShdw>
                </a:effectLst>
                <a:latin typeface="Arial" pitchFamily="34" charset="0"/>
                <a:cs typeface="Arial" pitchFamily="34" charset="0"/>
              </a:rPr>
              <a:t>Interconnects </a:t>
            </a:r>
            <a:r>
              <a:rPr lang="en-US" sz="1800" b="1" kern="0" dirty="0">
                <a:solidFill>
                  <a:srgbClr val="FFFFFF"/>
                </a:solidFill>
                <a:effectLst>
                  <a:outerShdw blurRad="38100" dist="38100" dir="2700000" algn="tl">
                    <a:srgbClr val="000000"/>
                  </a:outerShdw>
                </a:effectLst>
                <a:latin typeface="Arial" pitchFamily="34" charset="0"/>
                <a:cs typeface="Arial" pitchFamily="34" charset="0"/>
              </a:rPr>
              <a:t>– High bandwidth, low latency</a:t>
            </a:r>
          </a:p>
        </p:txBody>
      </p:sp>
      <p:sp>
        <p:nvSpPr>
          <p:cNvPr id="15" name="AutoShape 5"/>
          <p:cNvSpPr>
            <a:spLocks noChangeArrowheads="1"/>
          </p:cNvSpPr>
          <p:nvPr/>
        </p:nvSpPr>
        <p:spPr bwMode="auto">
          <a:xfrm>
            <a:off x="527050" y="3462338"/>
            <a:ext cx="7916863" cy="581025"/>
          </a:xfrm>
          <a:prstGeom prst="roundRect">
            <a:avLst>
              <a:gd name="adj" fmla="val 16667"/>
            </a:avLst>
          </a:prstGeom>
          <a:solidFill>
            <a:srgbClr val="FFFF00"/>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nchor="ctr">
            <a:flatTx/>
          </a:bodyPr>
          <a:lstStyle/>
          <a:p>
            <a:pPr lvl="1" eaLnBrk="0" hangingPunct="0">
              <a:lnSpc>
                <a:spcPct val="80000"/>
              </a:lnSpc>
              <a:spcBef>
                <a:spcPct val="50000"/>
              </a:spcBef>
              <a:defRPr/>
            </a:pPr>
            <a:r>
              <a:rPr lang="en-US" sz="2800" b="1">
                <a:solidFill>
                  <a:srgbClr val="FFFFFF"/>
                </a:solidFill>
                <a:effectLst>
                  <a:outerShdw blurRad="38100" dist="38100" dir="2700000" algn="tl">
                    <a:srgbClr val="000000"/>
                  </a:outerShdw>
                </a:effectLst>
                <a:latin typeface="Arial" pitchFamily="34" charset="0"/>
                <a:cs typeface="Arial" pitchFamily="34" charset="0"/>
              </a:rPr>
              <a:t>Memory Hierarchy </a:t>
            </a:r>
            <a:r>
              <a:rPr lang="en-US" b="1">
                <a:solidFill>
                  <a:srgbClr val="FFFFFF"/>
                </a:solidFill>
                <a:effectLst>
                  <a:outerShdw blurRad="38100" dist="38100" dir="2700000" algn="tl">
                    <a:srgbClr val="000000"/>
                  </a:outerShdw>
                </a:effectLst>
                <a:latin typeface="Arial" pitchFamily="34" charset="0"/>
                <a:cs typeface="Arial" pitchFamily="34" charset="0"/>
              </a:rPr>
              <a:t>– Feed the compute engine</a:t>
            </a:r>
          </a:p>
        </p:txBody>
      </p:sp>
      <p:sp>
        <p:nvSpPr>
          <p:cNvPr id="16" name="AutoShape 6"/>
          <p:cNvSpPr>
            <a:spLocks noChangeArrowheads="1"/>
          </p:cNvSpPr>
          <p:nvPr/>
        </p:nvSpPr>
        <p:spPr bwMode="auto">
          <a:xfrm>
            <a:off x="527050" y="2805113"/>
            <a:ext cx="7916863" cy="581025"/>
          </a:xfrm>
          <a:prstGeom prst="roundRect">
            <a:avLst>
              <a:gd name="adj" fmla="val 16667"/>
            </a:avLst>
          </a:prstGeom>
          <a:solidFill>
            <a:srgbClr val="087EB9"/>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087EB9"/>
            </a:extrusionClr>
          </a:sp3d>
        </p:spPr>
        <p:txBody>
          <a:bodyPr anchor="ctr">
            <a:flatTx/>
          </a:bodyPr>
          <a:lstStyle/>
          <a:p>
            <a:pPr marL="457200" lvl="2" eaLnBrk="0" fontAlgn="auto" hangingPunct="0">
              <a:lnSpc>
                <a:spcPct val="80000"/>
              </a:lnSpc>
              <a:spcBef>
                <a:spcPct val="50000"/>
              </a:spcBef>
              <a:spcAft>
                <a:spcPts val="0"/>
              </a:spcAft>
              <a:defRPr/>
            </a:pPr>
            <a:r>
              <a:rPr lang="en-US" sz="2800" b="1" kern="0" dirty="0">
                <a:solidFill>
                  <a:srgbClr val="FFFFFF"/>
                </a:solidFill>
                <a:effectLst>
                  <a:outerShdw blurRad="38100" dist="38100" dir="2700000" algn="tl">
                    <a:srgbClr val="000000"/>
                  </a:outerShdw>
                </a:effectLst>
                <a:latin typeface="Arial" pitchFamily="34" charset="0"/>
                <a:cs typeface="Arial" pitchFamily="34" charset="0"/>
              </a:rPr>
              <a:t>System Software </a:t>
            </a:r>
            <a:r>
              <a:rPr lang="en-US" sz="1800" b="1" kern="0" dirty="0">
                <a:solidFill>
                  <a:srgbClr val="FFFFFF"/>
                </a:solidFill>
                <a:effectLst>
                  <a:outerShdw blurRad="38100" dist="38100" dir="2700000" algn="tl">
                    <a:srgbClr val="000000"/>
                  </a:outerShdw>
                </a:effectLst>
                <a:latin typeface="Arial" pitchFamily="34" charset="0"/>
                <a:cs typeface="Arial" pitchFamily="34" charset="0"/>
              </a:rPr>
              <a:t>– Scalable services</a:t>
            </a:r>
          </a:p>
        </p:txBody>
      </p:sp>
      <p:sp>
        <p:nvSpPr>
          <p:cNvPr id="17" name="AutoShape 7"/>
          <p:cNvSpPr>
            <a:spLocks noChangeArrowheads="1"/>
          </p:cNvSpPr>
          <p:nvPr/>
        </p:nvSpPr>
        <p:spPr bwMode="auto">
          <a:xfrm>
            <a:off x="527050" y="2149475"/>
            <a:ext cx="7916863" cy="581025"/>
          </a:xfrm>
          <a:prstGeom prst="roundRect">
            <a:avLst>
              <a:gd name="adj" fmla="val 16667"/>
            </a:avLst>
          </a:prstGeom>
          <a:solidFill>
            <a:schemeClr val="accent2"/>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DB605"/>
            </a:extrusionClr>
          </a:sp3d>
        </p:spPr>
        <p:txBody>
          <a:bodyPr anchor="ctr">
            <a:flatTx/>
          </a:bodyPr>
          <a:lstStyle/>
          <a:p>
            <a:pPr marL="457200" lvl="2" eaLnBrk="0" fontAlgn="auto" hangingPunct="0">
              <a:lnSpc>
                <a:spcPct val="80000"/>
              </a:lnSpc>
              <a:spcBef>
                <a:spcPct val="50000"/>
              </a:spcBef>
              <a:spcAft>
                <a:spcPts val="0"/>
              </a:spcAft>
              <a:defRPr/>
            </a:pPr>
            <a:r>
              <a:rPr lang="en-US" sz="2800" b="1" kern="0" dirty="0">
                <a:solidFill>
                  <a:srgbClr val="FFFFFF"/>
                </a:solidFill>
                <a:effectLst>
                  <a:outerShdw blurRad="38100" dist="38100" dir="2700000" algn="tl">
                    <a:srgbClr val="000000"/>
                  </a:outerShdw>
                </a:effectLst>
                <a:latin typeface="Arial" pitchFamily="34" charset="0"/>
                <a:cs typeface="Arial" pitchFamily="34" charset="0"/>
              </a:rPr>
              <a:t>Programming </a:t>
            </a:r>
            <a:r>
              <a:rPr lang="en-US" sz="1800" b="1" kern="0" dirty="0">
                <a:solidFill>
                  <a:srgbClr val="FFFFFF"/>
                </a:solidFill>
                <a:effectLst>
                  <a:outerShdw blurRad="38100" dist="38100" dir="2700000" algn="tl">
                    <a:srgbClr val="000000"/>
                  </a:outerShdw>
                </a:effectLst>
                <a:latin typeface="Arial" pitchFamily="34" charset="0"/>
                <a:cs typeface="Arial" pitchFamily="34" charset="0"/>
              </a:rPr>
              <a:t>– Empower the mainstream</a:t>
            </a:r>
          </a:p>
        </p:txBody>
      </p:sp>
      <p:sp>
        <p:nvSpPr>
          <p:cNvPr id="18" name="AutoShape 8"/>
          <p:cNvSpPr>
            <a:spLocks noChangeArrowheads="1"/>
          </p:cNvSpPr>
          <p:nvPr/>
        </p:nvSpPr>
        <p:spPr bwMode="auto">
          <a:xfrm>
            <a:off x="528638" y="1493838"/>
            <a:ext cx="7916862" cy="581025"/>
          </a:xfrm>
          <a:prstGeom prst="roundRect">
            <a:avLst>
              <a:gd name="adj" fmla="val 16667"/>
            </a:avLst>
          </a:prstGeom>
          <a:solidFill>
            <a:srgbClr val="3399FF"/>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3399FF"/>
            </a:extrusionClr>
          </a:sp3d>
        </p:spPr>
        <p:txBody>
          <a:bodyPr anchor="ctr">
            <a:flatTx/>
          </a:bodyPr>
          <a:lstStyle/>
          <a:p>
            <a:pPr marL="457200" lvl="2" eaLnBrk="0" fontAlgn="auto" hangingPunct="0">
              <a:lnSpc>
                <a:spcPct val="80000"/>
              </a:lnSpc>
              <a:spcBef>
                <a:spcPct val="50000"/>
              </a:spcBef>
              <a:spcAft>
                <a:spcPts val="0"/>
              </a:spcAft>
              <a:defRPr/>
            </a:pPr>
            <a:r>
              <a:rPr lang="en-US" sz="2800" b="1" kern="0" dirty="0">
                <a:solidFill>
                  <a:srgbClr val="FFFFFF"/>
                </a:solidFill>
                <a:effectLst>
                  <a:outerShdw blurRad="38100" dist="38100" dir="2700000" algn="tl">
                    <a:srgbClr val="000000"/>
                  </a:outerShdw>
                </a:effectLst>
                <a:latin typeface="Arial" pitchFamily="34" charset="0"/>
                <a:cs typeface="Arial" pitchFamily="34" charset="0"/>
              </a:rPr>
              <a:t>Applications </a:t>
            </a:r>
            <a:r>
              <a:rPr lang="en-US" sz="1800" b="1" kern="0" dirty="0">
                <a:solidFill>
                  <a:srgbClr val="FFFFFF"/>
                </a:solidFill>
                <a:effectLst>
                  <a:outerShdw blurRad="38100" dist="38100" dir="2700000" algn="tl">
                    <a:srgbClr val="000000"/>
                  </a:outerShdw>
                </a:effectLst>
                <a:latin typeface="Arial" pitchFamily="34" charset="0"/>
                <a:cs typeface="Arial" pitchFamily="34" charset="0"/>
              </a:rPr>
              <a:t>– Identify, characterize &amp; optimize</a:t>
            </a:r>
            <a:endParaRPr lang="en-US" sz="2800" b="1" kern="0"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 name="Rectangle 8"/>
          <p:cNvSpPr/>
          <p:nvPr/>
        </p:nvSpPr>
        <p:spPr>
          <a:xfrm>
            <a:off x="635000" y="6211669"/>
            <a:ext cx="5816600" cy="369332"/>
          </a:xfrm>
          <a:prstGeom prst="rect">
            <a:avLst/>
          </a:prstGeom>
        </p:spPr>
        <p:txBody>
          <a:bodyPr wrap="square">
            <a:spAutoFit/>
          </a:bodyPr>
          <a:lstStyle/>
          <a:p>
            <a:r>
              <a:rPr lang="en-US" dirty="0" smtClean="0">
                <a:solidFill>
                  <a:schemeClr val="bg1"/>
                </a:solidFill>
              </a:rPr>
              <a:t>www.intel.com/go/terascale</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zh-CN" dirty="0" smtClean="0">
                <a:ea typeface="宋体" pitchFamily="2" charset="-122"/>
              </a:rPr>
              <a:t>Emerging Usage Models</a:t>
            </a:r>
          </a:p>
        </p:txBody>
      </p:sp>
      <p:sp>
        <p:nvSpPr>
          <p:cNvPr id="9220" name="Rectangle 3"/>
          <p:cNvSpPr>
            <a:spLocks noGrp="1" noChangeArrowheads="1"/>
          </p:cNvSpPr>
          <p:nvPr>
            <p:ph idx="1"/>
          </p:nvPr>
        </p:nvSpPr>
        <p:spPr>
          <a:xfrm>
            <a:off x="569913" y="939800"/>
            <a:ext cx="8459787" cy="5181600"/>
          </a:xfrm>
        </p:spPr>
        <p:txBody>
          <a:bodyPr/>
          <a:lstStyle/>
          <a:p>
            <a:pPr eaLnBrk="1" hangingPunct="1"/>
            <a:r>
              <a:rPr lang="en-US" altLang="zh-CN" sz="2400" smtClean="0">
                <a:ea typeface="宋体" pitchFamily="2" charset="-122"/>
              </a:rPr>
              <a:t>Separated coherency domains</a:t>
            </a: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endParaRPr lang="en-US" altLang="zh-CN" sz="2400" smtClean="0">
              <a:ea typeface="宋体" pitchFamily="2" charset="-122"/>
            </a:endParaRPr>
          </a:p>
          <a:p>
            <a:pPr lvl="1" eaLnBrk="1" hangingPunct="1"/>
            <a:r>
              <a:rPr lang="en-US" altLang="zh-CN" sz="1800" smtClean="0">
                <a:solidFill>
                  <a:schemeClr val="tx1"/>
                </a:solidFill>
                <a:ea typeface="宋体" pitchFamily="2" charset="-122"/>
              </a:rPr>
              <a:t>Whole system partitioned into multiple coherency domains</a:t>
            </a:r>
          </a:p>
          <a:p>
            <a:pPr lvl="1" eaLnBrk="1" hangingPunct="1"/>
            <a:r>
              <a:rPr lang="en-US" altLang="zh-CN" sz="1800" smtClean="0">
                <a:solidFill>
                  <a:schemeClr val="tx1"/>
                </a:solidFill>
                <a:ea typeface="宋体" pitchFamily="2" charset="-122"/>
              </a:rPr>
              <a:t>Dynamic reconfigurable</a:t>
            </a:r>
          </a:p>
          <a:p>
            <a:pPr lvl="1" eaLnBrk="1" hangingPunct="1"/>
            <a:r>
              <a:rPr lang="en-US" altLang="zh-CN" sz="1800" smtClean="0">
                <a:solidFill>
                  <a:schemeClr val="tx1"/>
                </a:solidFill>
                <a:ea typeface="宋体" pitchFamily="2" charset="-122"/>
              </a:rPr>
              <a:t>Mixed mode: share memory in one domain with MPI in others</a:t>
            </a:r>
          </a:p>
        </p:txBody>
      </p:sp>
      <p:sp>
        <p:nvSpPr>
          <p:cNvPr id="3077" name="Rectangle 6"/>
          <p:cNvSpPr>
            <a:spLocks noGrp="1" noChangeArrowheads="1"/>
          </p:cNvSpPr>
          <p:nvPr>
            <p:ph type="sldNum" sz="quarter" idx="10"/>
          </p:nvPr>
        </p:nvSpPr>
        <p:spPr/>
        <p:txBody>
          <a:bodyPr/>
          <a:lstStyle/>
          <a:p>
            <a:pPr>
              <a:defRPr/>
            </a:pPr>
            <a:fld id="{4EF75EA5-8E0B-496C-BEFE-71664081CE9B}" type="slidenum">
              <a:rPr lang="en-US" altLang="zh-CN" smtClean="0">
                <a:ea typeface="宋体" pitchFamily="2" charset="-122"/>
              </a:rPr>
              <a:pPr>
                <a:defRPr/>
              </a:pPr>
              <a:t>120</a:t>
            </a:fld>
            <a:endParaRPr lang="en-US" altLang="zh-CN" smtClean="0">
              <a:ea typeface="宋体" pitchFamily="2" charset="-122"/>
            </a:endParaRPr>
          </a:p>
        </p:txBody>
      </p:sp>
      <p:pic>
        <p:nvPicPr>
          <p:cNvPr id="9222" name="Picture 2" descr="C:\WorkAtIntel\RockCreek\2009.12.02 SCC Launch\Photo\ChipPhotos\scc-Chip2-small.jpg"/>
          <p:cNvPicPr>
            <a:picLocks noChangeAspect="1" noChangeArrowheads="1"/>
          </p:cNvPicPr>
          <p:nvPr/>
        </p:nvPicPr>
        <p:blipFill>
          <a:blip r:embed="rId4" cstate="print"/>
          <a:srcRect/>
          <a:stretch>
            <a:fillRect/>
          </a:stretch>
        </p:blipFill>
        <p:spPr bwMode="auto">
          <a:xfrm>
            <a:off x="2819400" y="1600200"/>
            <a:ext cx="3505200" cy="2886075"/>
          </a:xfrm>
          <a:prstGeom prst="rect">
            <a:avLst/>
          </a:prstGeom>
          <a:noFill/>
          <a:ln w="9525">
            <a:noFill/>
            <a:miter lim="800000"/>
            <a:headEnd/>
            <a:tailEnd/>
          </a:ln>
        </p:spPr>
      </p:pic>
      <p:pic>
        <p:nvPicPr>
          <p:cNvPr id="9223" name="Picture 2">
            <a:hlinkClick r:id="rId5" action="ppaction://hlinkfile"/>
          </p:cNvPr>
          <p:cNvPicPr>
            <a:picLocks noChangeAspect="1" noChangeArrowheads="1"/>
          </p:cNvPicPr>
          <p:nvPr/>
        </p:nvPicPr>
        <p:blipFill>
          <a:blip r:embed="rId6" cstate="print"/>
          <a:srcRect/>
          <a:stretch>
            <a:fillRect/>
          </a:stretch>
        </p:blipFill>
        <p:spPr bwMode="auto">
          <a:xfrm>
            <a:off x="2608263" y="1879600"/>
            <a:ext cx="1277937" cy="892175"/>
          </a:xfrm>
          <a:prstGeom prst="rect">
            <a:avLst/>
          </a:prstGeom>
          <a:noFill/>
          <a:ln w="9525">
            <a:noFill/>
            <a:miter lim="800000"/>
            <a:headEnd/>
            <a:tailEnd/>
          </a:ln>
        </p:spPr>
      </p:pic>
      <p:pic>
        <p:nvPicPr>
          <p:cNvPr id="9224" name="Picture 6">
            <a:hlinkClick r:id="rId7" action="ppaction://hlinkfile"/>
          </p:cNvPr>
          <p:cNvPicPr>
            <a:picLocks noChangeAspect="1" noChangeArrowheads="1"/>
          </p:cNvPicPr>
          <p:nvPr/>
        </p:nvPicPr>
        <p:blipFill>
          <a:blip r:embed="rId8" cstate="print"/>
          <a:srcRect/>
          <a:stretch>
            <a:fillRect/>
          </a:stretch>
        </p:blipFill>
        <p:spPr bwMode="auto">
          <a:xfrm>
            <a:off x="2636838" y="3251200"/>
            <a:ext cx="1249362" cy="879475"/>
          </a:xfrm>
          <a:prstGeom prst="rect">
            <a:avLst/>
          </a:prstGeom>
          <a:noFill/>
          <a:ln w="9525">
            <a:noFill/>
            <a:miter lim="800000"/>
            <a:headEnd/>
            <a:tailEnd/>
          </a:ln>
        </p:spPr>
      </p:pic>
      <p:sp>
        <p:nvSpPr>
          <p:cNvPr id="9225" name="Rectangle 31"/>
          <p:cNvSpPr>
            <a:spLocks noChangeArrowheads="1"/>
          </p:cNvSpPr>
          <p:nvPr/>
        </p:nvSpPr>
        <p:spPr bwMode="auto">
          <a:xfrm>
            <a:off x="1371600" y="1447800"/>
            <a:ext cx="3429000" cy="1600200"/>
          </a:xfrm>
          <a:prstGeom prst="rect">
            <a:avLst/>
          </a:prstGeom>
          <a:noFill/>
          <a:ln w="50800" algn="ctr">
            <a:solidFill>
              <a:schemeClr val="tx1"/>
            </a:solidFill>
            <a:prstDash val="sysDash"/>
            <a:round/>
            <a:headEnd/>
            <a:tailEnd/>
          </a:ln>
        </p:spPr>
        <p:txBody>
          <a:bodyPr wrap="none" anchor="ctr"/>
          <a:lstStyle/>
          <a:p>
            <a:r>
              <a:rPr lang="en-US" altLang="zh-CN" sz="1600">
                <a:ea typeface="宋体" pitchFamily="2" charset="-122"/>
              </a:rPr>
              <a:t>Domain #1</a:t>
            </a: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p:txBody>
      </p:sp>
      <p:sp>
        <p:nvSpPr>
          <p:cNvPr id="9226" name="Rectangle 32"/>
          <p:cNvSpPr>
            <a:spLocks noChangeArrowheads="1"/>
          </p:cNvSpPr>
          <p:nvPr/>
        </p:nvSpPr>
        <p:spPr bwMode="auto">
          <a:xfrm>
            <a:off x="1371600" y="3048000"/>
            <a:ext cx="3429000" cy="1600200"/>
          </a:xfrm>
          <a:prstGeom prst="rect">
            <a:avLst/>
          </a:prstGeom>
          <a:noFill/>
          <a:ln w="50800" algn="ctr">
            <a:solidFill>
              <a:schemeClr val="tx1"/>
            </a:solidFill>
            <a:prstDash val="sysDash"/>
            <a:round/>
            <a:headEnd/>
            <a:tailEnd/>
          </a:ln>
        </p:spPr>
        <p:txBody>
          <a:bodyPr wrap="none" anchor="ctr"/>
          <a:lstStyle/>
          <a:p>
            <a:endParaRPr lang="zh-CN" altLang="en-US" sz="1600">
              <a:ea typeface="宋体" pitchFamily="2" charset="-122"/>
            </a:endParaRPr>
          </a:p>
          <a:p>
            <a:endParaRPr lang="zh-CN" altLang="en-US" sz="1600">
              <a:ea typeface="宋体" pitchFamily="2" charset="-122"/>
            </a:endParaRPr>
          </a:p>
          <a:p>
            <a:endParaRPr lang="zh-CN" altLang="en-US" sz="1600">
              <a:ea typeface="宋体" pitchFamily="2" charset="-122"/>
            </a:endParaRPr>
          </a:p>
          <a:p>
            <a:endParaRPr lang="zh-CN" altLang="en-US" sz="1600">
              <a:ea typeface="宋体" pitchFamily="2" charset="-122"/>
            </a:endParaRPr>
          </a:p>
          <a:p>
            <a:endParaRPr lang="zh-CN" altLang="en-US" sz="1600">
              <a:ea typeface="宋体" pitchFamily="2" charset="-122"/>
            </a:endParaRPr>
          </a:p>
          <a:p>
            <a:r>
              <a:rPr lang="en-US" altLang="zh-CN" sz="1600">
                <a:ea typeface="宋体" pitchFamily="2" charset="-122"/>
              </a:rPr>
              <a:t>Domain #2</a:t>
            </a:r>
          </a:p>
        </p:txBody>
      </p:sp>
      <p:sp>
        <p:nvSpPr>
          <p:cNvPr id="9227" name="Rectangle 34"/>
          <p:cNvSpPr>
            <a:spLocks noChangeArrowheads="1"/>
          </p:cNvSpPr>
          <p:nvPr/>
        </p:nvSpPr>
        <p:spPr bwMode="auto">
          <a:xfrm>
            <a:off x="4800600" y="1447800"/>
            <a:ext cx="3124200" cy="3200400"/>
          </a:xfrm>
          <a:prstGeom prst="rect">
            <a:avLst/>
          </a:prstGeom>
          <a:noFill/>
          <a:ln w="50800" algn="ctr">
            <a:solidFill>
              <a:schemeClr val="tx1"/>
            </a:solidFill>
            <a:prstDash val="sysDash"/>
            <a:round/>
            <a:headEnd/>
            <a:tailEnd/>
          </a:ln>
        </p:spPr>
        <p:txBody>
          <a:bodyPr wrap="none" anchor="ctr"/>
          <a:lstStyle/>
          <a:p>
            <a:pPr algn="r"/>
            <a:r>
              <a:rPr lang="en-US" altLang="zh-CN" sz="1600">
                <a:ea typeface="宋体" pitchFamily="2" charset="-122"/>
              </a:rPr>
              <a:t>Domain #3</a:t>
            </a:r>
          </a:p>
          <a:p>
            <a:pPr algn="r"/>
            <a:r>
              <a:rPr lang="en-US" altLang="zh-CN" sz="1600">
                <a:ea typeface="宋体" pitchFamily="2" charset="-122"/>
              </a:rPr>
              <a:t>Non-coherent</a:t>
            </a:r>
          </a:p>
          <a:p>
            <a:pPr algn="r"/>
            <a:r>
              <a:rPr lang="en-US" altLang="zh-CN" sz="1600">
                <a:ea typeface="宋体" pitchFamily="2" charset="-122"/>
              </a:rPr>
              <a:t>MPI-based</a:t>
            </a: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solidFill>
                <a:srgbClr val="FF0000"/>
              </a:solidFill>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a:p>
            <a:pPr algn="r"/>
            <a:endParaRPr lang="en-US" altLang="zh-CN" sz="1600">
              <a:ea typeface="宋体" pitchFamily="2" charset="-122"/>
            </a:endParaRPr>
          </a:p>
        </p:txBody>
      </p:sp>
      <p:graphicFrame>
        <p:nvGraphicFramePr>
          <p:cNvPr id="9218" name="Object 14"/>
          <p:cNvGraphicFramePr>
            <a:graphicFrameLocks noChangeAspect="1"/>
          </p:cNvGraphicFramePr>
          <p:nvPr/>
        </p:nvGraphicFramePr>
        <p:xfrm>
          <a:off x="5486400" y="2498725"/>
          <a:ext cx="1524000" cy="1096963"/>
        </p:xfrm>
        <a:graphic>
          <a:graphicData uri="http://schemas.openxmlformats.org/presentationml/2006/ole">
            <p:oleObj spid="_x0000_s262146" name="Picture" r:id="rId9" imgW="2657143" imgH="1914286" progId="StaticDib">
              <p:embed/>
            </p:oleObj>
          </a:graphicData>
        </a:graphic>
      </p:graphicFrame>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4294967295"/>
          </p:nvPr>
        </p:nvSpPr>
        <p:spPr>
          <a:xfrm>
            <a:off x="684213" y="1066800"/>
            <a:ext cx="8459787" cy="4953000"/>
          </a:xfrm>
        </p:spPr>
        <p:txBody>
          <a:bodyPr/>
          <a:lstStyle/>
          <a:p>
            <a:pPr eaLnBrk="1" hangingPunct="1"/>
            <a:r>
              <a:rPr lang="en-US" altLang="zh-CN" sz="2400" smtClean="0">
                <a:ea typeface="宋体" pitchFamily="2" charset="-122"/>
              </a:rPr>
              <a:t>Multiple SCC chips</a:t>
            </a:r>
          </a:p>
          <a:p>
            <a:pPr eaLnBrk="1" hangingPunct="1">
              <a:buFontTx/>
              <a:buNone/>
            </a:pPr>
            <a:endParaRPr lang="en-US" altLang="zh-CN" sz="24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endParaRPr lang="en-US" altLang="zh-CN" sz="2000" smtClean="0">
              <a:ea typeface="宋体" pitchFamily="2" charset="-122"/>
            </a:endParaRPr>
          </a:p>
          <a:p>
            <a:pPr lvl="1" eaLnBrk="1" hangingPunct="1"/>
            <a:r>
              <a:rPr lang="en-US" altLang="zh-CN" sz="2000" smtClean="0">
                <a:ea typeface="宋体" pitchFamily="2" charset="-122"/>
              </a:rPr>
              <a:t>When an application is massively parallel, more SCC chips can be connected together to form a uniform wider coherency domain</a:t>
            </a:r>
          </a:p>
        </p:txBody>
      </p:sp>
      <p:sp>
        <p:nvSpPr>
          <p:cNvPr id="198659" name="Rectangle 2"/>
          <p:cNvSpPr>
            <a:spLocks noGrp="1" noChangeArrowheads="1"/>
          </p:cNvSpPr>
          <p:nvPr>
            <p:ph type="title" idx="4294967295"/>
          </p:nvPr>
        </p:nvSpPr>
        <p:spPr>
          <a:xfrm>
            <a:off x="906463" y="273050"/>
            <a:ext cx="8237537" cy="889000"/>
          </a:xfrm>
        </p:spPr>
        <p:txBody>
          <a:bodyPr/>
          <a:lstStyle/>
          <a:p>
            <a:pPr eaLnBrk="1" hangingPunct="1"/>
            <a:r>
              <a:rPr lang="en-US" altLang="zh-CN" dirty="0" smtClean="0">
                <a:ea typeface="宋体" pitchFamily="2" charset="-122"/>
              </a:rPr>
              <a:t>Another Usage Model</a:t>
            </a:r>
          </a:p>
        </p:txBody>
      </p:sp>
      <p:pic>
        <p:nvPicPr>
          <p:cNvPr id="198660" name="Picture 2" descr="C:\WorkAtIntel\RockCreek\2009.12.02 SCC Launch\Photo\ChipPhotos\scc-Chip2-small.jpg"/>
          <p:cNvPicPr>
            <a:picLocks noChangeAspect="1" noChangeArrowheads="1"/>
          </p:cNvPicPr>
          <p:nvPr/>
        </p:nvPicPr>
        <p:blipFill>
          <a:blip r:embed="rId2" cstate="print"/>
          <a:srcRect/>
          <a:stretch>
            <a:fillRect/>
          </a:stretch>
        </p:blipFill>
        <p:spPr bwMode="auto">
          <a:xfrm>
            <a:off x="4229100" y="1651000"/>
            <a:ext cx="2971800" cy="2446338"/>
          </a:xfrm>
          <a:prstGeom prst="rect">
            <a:avLst/>
          </a:prstGeom>
          <a:noFill/>
          <a:ln w="9525">
            <a:noFill/>
            <a:miter lim="800000"/>
            <a:headEnd/>
            <a:tailEnd/>
          </a:ln>
        </p:spPr>
      </p:pic>
      <p:pic>
        <p:nvPicPr>
          <p:cNvPr id="198661" name="Picture 2" descr="C:\WorkAtIntel\RockCreek\2009.12.02 SCC Launch\Photo\ChipPhotos\scc-Chip2-small.jpg"/>
          <p:cNvPicPr>
            <a:picLocks noChangeAspect="1" noChangeArrowheads="1"/>
          </p:cNvPicPr>
          <p:nvPr/>
        </p:nvPicPr>
        <p:blipFill>
          <a:blip r:embed="rId2" cstate="print"/>
          <a:srcRect/>
          <a:stretch>
            <a:fillRect/>
          </a:stretch>
        </p:blipFill>
        <p:spPr bwMode="auto">
          <a:xfrm>
            <a:off x="3771900" y="1955800"/>
            <a:ext cx="2971800" cy="2446338"/>
          </a:xfrm>
          <a:prstGeom prst="rect">
            <a:avLst/>
          </a:prstGeom>
          <a:noFill/>
          <a:ln w="9525">
            <a:noFill/>
            <a:miter lim="800000"/>
            <a:headEnd/>
            <a:tailEnd/>
          </a:ln>
        </p:spPr>
      </p:pic>
      <p:pic>
        <p:nvPicPr>
          <p:cNvPr id="198662" name="Picture 2" descr="C:\WorkAtIntel\RockCreek\2009.12.02 SCC Launch\Photo\ChipPhotos\scc-Chip2-small.jpg"/>
          <p:cNvPicPr>
            <a:picLocks noChangeAspect="1" noChangeArrowheads="1"/>
          </p:cNvPicPr>
          <p:nvPr/>
        </p:nvPicPr>
        <p:blipFill>
          <a:blip r:embed="rId2" cstate="print"/>
          <a:srcRect/>
          <a:stretch>
            <a:fillRect/>
          </a:stretch>
        </p:blipFill>
        <p:spPr bwMode="auto">
          <a:xfrm>
            <a:off x="3390900" y="2260600"/>
            <a:ext cx="2971800" cy="2446338"/>
          </a:xfrm>
          <a:prstGeom prst="rect">
            <a:avLst/>
          </a:prstGeom>
          <a:noFill/>
          <a:ln w="9525">
            <a:noFill/>
            <a:miter lim="800000"/>
            <a:headEnd/>
            <a:tailEnd/>
          </a:ln>
        </p:spPr>
      </p:pic>
      <p:sp>
        <p:nvSpPr>
          <p:cNvPr id="198663" name="Rectangle 34"/>
          <p:cNvSpPr>
            <a:spLocks noChangeArrowheads="1"/>
          </p:cNvSpPr>
          <p:nvPr/>
        </p:nvSpPr>
        <p:spPr bwMode="auto">
          <a:xfrm>
            <a:off x="1295400" y="1600200"/>
            <a:ext cx="6629400" cy="3200400"/>
          </a:xfrm>
          <a:prstGeom prst="rect">
            <a:avLst/>
          </a:prstGeom>
          <a:noFill/>
          <a:ln w="50800" algn="ctr">
            <a:solidFill>
              <a:schemeClr val="tx1"/>
            </a:solidFill>
            <a:prstDash val="sysDash"/>
            <a:round/>
            <a:headEnd/>
            <a:tailEnd/>
          </a:ln>
        </p:spPr>
        <p:txBody>
          <a:bodyPr wrap="none" anchor="ctr"/>
          <a:lstStyle/>
          <a:p>
            <a:r>
              <a:rPr lang="en-US" altLang="zh-CN" sz="1600">
                <a:ea typeface="宋体" pitchFamily="2" charset="-122"/>
              </a:rPr>
              <a:t>A uniform</a:t>
            </a:r>
          </a:p>
          <a:p>
            <a:r>
              <a:rPr lang="en-US" altLang="zh-CN" sz="1600">
                <a:ea typeface="宋体" pitchFamily="2" charset="-122"/>
              </a:rPr>
              <a:t>wider</a:t>
            </a:r>
          </a:p>
          <a:p>
            <a:r>
              <a:rPr lang="en-US" altLang="zh-CN" sz="1600">
                <a:ea typeface="宋体" pitchFamily="2" charset="-122"/>
              </a:rPr>
              <a:t>coherency</a:t>
            </a:r>
          </a:p>
          <a:p>
            <a:r>
              <a:rPr lang="en-US" altLang="zh-CN" sz="1600">
                <a:ea typeface="宋体" pitchFamily="2" charset="-122"/>
              </a:rPr>
              <a:t>domain</a:t>
            </a:r>
          </a:p>
          <a:p>
            <a:endParaRPr lang="en-US" altLang="zh-CN" sz="1600">
              <a:ea typeface="宋体" pitchFamily="2" charset="-122"/>
            </a:endParaRPr>
          </a:p>
          <a:p>
            <a:endParaRPr lang="en-US" altLang="zh-CN" sz="1600">
              <a:solidFill>
                <a:srgbClr val="FF0000"/>
              </a:solidFill>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a:p>
            <a:endParaRPr lang="en-US" altLang="zh-CN" sz="1600">
              <a:ea typeface="宋体" pitchFamily="2" charset="-122"/>
            </a:endParaRPr>
          </a:p>
        </p:txBody>
      </p:sp>
      <p:sp>
        <p:nvSpPr>
          <p:cNvPr id="9" name="Rectangle 6"/>
          <p:cNvSpPr>
            <a:spLocks noGrp="1" noChangeArrowheads="1"/>
          </p:cNvSpPr>
          <p:nvPr>
            <p:ph type="sldNum" sz="quarter" idx="10"/>
          </p:nvPr>
        </p:nvSpPr>
        <p:spPr/>
        <p:txBody>
          <a:bodyPr/>
          <a:lstStyle/>
          <a:p>
            <a:pPr>
              <a:defRPr/>
            </a:pPr>
            <a:fld id="{D6F6D013-C234-4469-B89C-A5D1F937983A}" type="slidenum">
              <a:rPr lang="en-US" altLang="zh-CN" smtClean="0">
                <a:ea typeface="宋体" pitchFamily="2" charset="-122"/>
              </a:rPr>
              <a:pPr>
                <a:defRPr/>
              </a:pPr>
              <a:t>121</a:t>
            </a:fld>
            <a:endParaRPr lang="en-US" altLang="zh-CN" dirty="0" smtClean="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title"/>
          </p:nvPr>
        </p:nvSpPr>
        <p:spPr/>
        <p:txBody>
          <a:bodyPr/>
          <a:lstStyle/>
          <a:p>
            <a:pPr eaLnBrk="1" hangingPunct="1"/>
            <a:r>
              <a:rPr lang="en-US" altLang="zh-CN" smtClean="0">
                <a:ea typeface="宋体" pitchFamily="2" charset="-122"/>
              </a:rPr>
              <a:t>Summary</a:t>
            </a:r>
          </a:p>
        </p:txBody>
      </p:sp>
      <p:sp>
        <p:nvSpPr>
          <p:cNvPr id="199683" name="Content Placeholder 4"/>
          <p:cNvSpPr>
            <a:spLocks noGrp="1"/>
          </p:cNvSpPr>
          <p:nvPr>
            <p:ph idx="1"/>
          </p:nvPr>
        </p:nvSpPr>
        <p:spPr>
          <a:xfrm>
            <a:off x="455613" y="1201738"/>
            <a:ext cx="8237537" cy="3976654"/>
          </a:xfrm>
        </p:spPr>
        <p:txBody>
          <a:bodyPr/>
          <a:lstStyle/>
          <a:p>
            <a:pPr eaLnBrk="1" hangingPunct="1"/>
            <a:r>
              <a:rPr lang="en-US" altLang="zh-CN" sz="2400" dirty="0" smtClean="0">
                <a:ea typeface="宋体" pitchFamily="2" charset="-122"/>
              </a:rPr>
              <a:t>We believe software managed coherency on non-coherent many-core is the future trend</a:t>
            </a:r>
          </a:p>
          <a:p>
            <a:pPr eaLnBrk="1" hangingPunct="1"/>
            <a:endParaRPr lang="en-US" altLang="zh-CN" sz="2400" dirty="0" smtClean="0">
              <a:ea typeface="宋体" pitchFamily="2" charset="-122"/>
            </a:endParaRPr>
          </a:p>
          <a:p>
            <a:pPr eaLnBrk="1" hangingPunct="1"/>
            <a:r>
              <a:rPr lang="en-US" altLang="zh-CN" sz="2400" dirty="0" smtClean="0">
                <a:ea typeface="宋体" pitchFamily="2" charset="-122"/>
              </a:rPr>
              <a:t>A prototyped partially shared virtual memory system demonstrates it can be:</a:t>
            </a:r>
          </a:p>
          <a:p>
            <a:pPr lvl="1" eaLnBrk="1" hangingPunct="1">
              <a:buFont typeface="Verdana" pitchFamily="34" charset="0"/>
              <a:buChar char="−"/>
            </a:pPr>
            <a:r>
              <a:rPr lang="en-US" altLang="zh-CN" sz="2100" dirty="0" smtClean="0">
                <a:ea typeface="宋体" pitchFamily="2" charset="-122"/>
              </a:rPr>
              <a:t>Comparable performance vs. hardware coherence</a:t>
            </a:r>
          </a:p>
          <a:p>
            <a:pPr lvl="1" eaLnBrk="1" hangingPunct="1">
              <a:buFont typeface="Verdana" pitchFamily="34" charset="0"/>
              <a:buChar char="−"/>
            </a:pPr>
            <a:r>
              <a:rPr lang="en-US" altLang="zh-CN" sz="2100" dirty="0" smtClean="0">
                <a:ea typeface="宋体" pitchFamily="2" charset="-122"/>
              </a:rPr>
              <a:t>Adaptive to future advanced usage models</a:t>
            </a:r>
          </a:p>
          <a:p>
            <a:pPr eaLnBrk="1" hangingPunct="1"/>
            <a:endParaRPr lang="en-US" altLang="zh-CN" sz="2400" dirty="0" smtClean="0">
              <a:ea typeface="宋体" pitchFamily="2" charset="-122"/>
            </a:endParaRPr>
          </a:p>
          <a:p>
            <a:pPr eaLnBrk="1" hangingPunct="1"/>
            <a:r>
              <a:rPr lang="en-US" altLang="zh-CN" sz="2400" dirty="0" smtClean="0">
                <a:ea typeface="宋体" pitchFamily="2" charset="-122"/>
              </a:rPr>
              <a:t>Also opens new research opportunities</a:t>
            </a:r>
          </a:p>
        </p:txBody>
      </p:sp>
      <p:sp>
        <p:nvSpPr>
          <p:cNvPr id="36868" name="Rectangle 6"/>
          <p:cNvSpPr>
            <a:spLocks noGrp="1" noChangeArrowheads="1"/>
          </p:cNvSpPr>
          <p:nvPr>
            <p:ph type="sldNum" sz="quarter" idx="10"/>
          </p:nvPr>
        </p:nvSpPr>
        <p:spPr/>
        <p:txBody>
          <a:bodyPr/>
          <a:lstStyle/>
          <a:p>
            <a:pPr>
              <a:defRPr/>
            </a:pPr>
            <a:fld id="{4065B341-0696-47EC-9D90-D39799A7C8EE}" type="slidenum">
              <a:rPr lang="en-US" altLang="zh-CN" smtClean="0">
                <a:ea typeface="宋体" pitchFamily="2" charset="-122"/>
              </a:rPr>
              <a:pPr>
                <a:defRPr/>
              </a:pPr>
              <a:t>122</a:t>
            </a:fld>
            <a:endParaRPr lang="en-US" altLang="zh-CN" smtClean="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altLang="zh-CN" dirty="0" smtClean="0">
                <a:ea typeface="宋体" pitchFamily="2" charset="-122"/>
              </a:rPr>
              <a:t>Challenges for Future Research</a:t>
            </a:r>
            <a:endParaRPr lang="zh-CN" altLang="en-US" dirty="0" smtClean="0">
              <a:ea typeface="宋体" pitchFamily="2" charset="-122"/>
            </a:endParaRPr>
          </a:p>
        </p:txBody>
      </p:sp>
      <p:sp>
        <p:nvSpPr>
          <p:cNvPr id="200707" name="Rectangle 3"/>
          <p:cNvSpPr>
            <a:spLocks noGrp="1" noChangeArrowheads="1"/>
          </p:cNvSpPr>
          <p:nvPr>
            <p:ph idx="1"/>
          </p:nvPr>
        </p:nvSpPr>
        <p:spPr>
          <a:xfrm>
            <a:off x="455613" y="1176338"/>
            <a:ext cx="8237537" cy="4724400"/>
          </a:xfrm>
        </p:spPr>
        <p:txBody>
          <a:bodyPr/>
          <a:lstStyle/>
          <a:p>
            <a:pPr eaLnBrk="1" hangingPunct="1"/>
            <a:r>
              <a:rPr lang="en-US" altLang="zh-CN" sz="2400" dirty="0" smtClean="0">
                <a:ea typeface="宋体" pitchFamily="2" charset="-122"/>
              </a:rPr>
              <a:t>This revived “software managed coherency” topic opens many “cold cases”</a:t>
            </a:r>
          </a:p>
          <a:p>
            <a:pPr eaLnBrk="1" hangingPunct="1"/>
            <a:endParaRPr lang="en-US" altLang="zh-CN" sz="2400" dirty="0" smtClean="0">
              <a:ea typeface="宋体" pitchFamily="2" charset="-122"/>
            </a:endParaRPr>
          </a:p>
          <a:p>
            <a:pPr eaLnBrk="1" hangingPunct="1"/>
            <a:r>
              <a:rPr lang="en-US" altLang="zh-CN" sz="2400" dirty="0" smtClean="0">
                <a:ea typeface="宋体" pitchFamily="2" charset="-122"/>
              </a:rPr>
              <a:t>What are the right software optimizations?</a:t>
            </a:r>
          </a:p>
          <a:p>
            <a:pPr lvl="1" eaLnBrk="1" hangingPunct="1">
              <a:buFont typeface="Verdana" pitchFamily="34" charset="0"/>
              <a:buChar char="−"/>
            </a:pPr>
            <a:r>
              <a:rPr lang="en-US" altLang="zh-CN" sz="2000" dirty="0" smtClean="0">
                <a:ea typeface="宋体" pitchFamily="2" charset="-122"/>
              </a:rPr>
              <a:t>Locality, affinity, consistency model</a:t>
            </a:r>
          </a:p>
          <a:p>
            <a:pPr lvl="1" eaLnBrk="1" hangingPunct="1">
              <a:buFont typeface="Verdana" pitchFamily="34" charset="0"/>
              <a:buChar char="−"/>
            </a:pPr>
            <a:r>
              <a:rPr lang="en-US" altLang="zh-CN" sz="2000" dirty="0" smtClean="0">
                <a:ea typeface="宋体" pitchFamily="2" charset="-122"/>
              </a:rPr>
              <a:t>And more…</a:t>
            </a:r>
          </a:p>
          <a:p>
            <a:pPr eaLnBrk="1" hangingPunct="1"/>
            <a:r>
              <a:rPr lang="en-US" altLang="zh-CN" sz="2400" dirty="0" smtClean="0">
                <a:ea typeface="宋体" pitchFamily="2" charset="-122"/>
              </a:rPr>
              <a:t>What is the right hardware support?</a:t>
            </a:r>
          </a:p>
          <a:p>
            <a:pPr eaLnBrk="1" hangingPunct="1"/>
            <a:r>
              <a:rPr lang="en-US" altLang="zh-CN" sz="2400" dirty="0" smtClean="0">
                <a:ea typeface="宋体" pitchFamily="2" charset="-122"/>
              </a:rPr>
              <a:t>How do emerging workloads adapt to this?</a:t>
            </a:r>
          </a:p>
          <a:p>
            <a:pPr lvl="1" eaLnBrk="1" hangingPunct="1">
              <a:buFont typeface="Times" pitchFamily="18" charset="0"/>
              <a:buNone/>
            </a:pPr>
            <a:endParaRPr lang="en-US" altLang="zh-CN" sz="2000" dirty="0" smtClean="0">
              <a:ea typeface="宋体" pitchFamily="2" charset="-122"/>
            </a:endParaRPr>
          </a:p>
          <a:p>
            <a:pPr lvl="1" eaLnBrk="1" hangingPunct="1">
              <a:buFont typeface="Times" pitchFamily="18" charset="0"/>
              <a:buNone/>
            </a:pPr>
            <a:r>
              <a:rPr lang="en-US" altLang="zh-CN" sz="2000" dirty="0" smtClean="0">
                <a:solidFill>
                  <a:schemeClr val="accent1"/>
                </a:solidFill>
                <a:ea typeface="宋体" pitchFamily="2" charset="-122"/>
              </a:rPr>
              <a:t>Our system will be available to SCC community soon.</a:t>
            </a:r>
          </a:p>
          <a:p>
            <a:pPr lvl="1" eaLnBrk="1" hangingPunct="1">
              <a:buNone/>
            </a:pPr>
            <a:r>
              <a:rPr lang="en-US" altLang="zh-CN" sz="2000" dirty="0" smtClean="0">
                <a:solidFill>
                  <a:schemeClr val="accent1"/>
                </a:solidFill>
                <a:ea typeface="宋体" pitchFamily="2" charset="-122"/>
              </a:rPr>
              <a:t>Please contact us if you are interested in this topic.</a:t>
            </a:r>
          </a:p>
        </p:txBody>
      </p:sp>
      <p:sp>
        <p:nvSpPr>
          <p:cNvPr id="5" name="Rectangle 6"/>
          <p:cNvSpPr>
            <a:spLocks noGrp="1" noChangeArrowheads="1"/>
          </p:cNvSpPr>
          <p:nvPr>
            <p:ph type="sldNum" sz="quarter" idx="10"/>
          </p:nvPr>
        </p:nvSpPr>
        <p:spPr/>
        <p:txBody>
          <a:bodyPr/>
          <a:lstStyle/>
          <a:p>
            <a:pPr>
              <a:defRPr/>
            </a:pPr>
            <a:fld id="{4140A3AE-51AE-4172-906B-23DF01AFBAEE}" type="slidenum">
              <a:rPr lang="en-US" altLang="zh-CN" smtClean="0">
                <a:ea typeface="宋体" pitchFamily="2" charset="-122"/>
              </a:rPr>
              <a:pPr>
                <a:defRPr/>
              </a:pPr>
              <a:t>123</a:t>
            </a:fld>
            <a:endParaRPr lang="en-US" altLang="zh-CN" dirty="0" smtClean="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tx1"/>
                </a:solidFill>
              </a:rPr>
              <a:t>15:30   </a:t>
            </a:r>
            <a:r>
              <a:rPr lang="en-US" altLang="zh-CN" sz="2000" i="1" dirty="0" smtClean="0">
                <a:solidFill>
                  <a:schemeClr val="tx1"/>
                </a:solidFill>
              </a:rPr>
              <a:t>Break</a:t>
            </a:r>
            <a:endParaRPr lang="en-US" sz="2000" i="1" dirty="0" smtClean="0">
              <a:solidFill>
                <a:schemeClr val="tx1"/>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124</a:t>
            </a:fld>
            <a:endParaRPr lang="en-US"/>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tx1"/>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125</a:t>
            </a:fld>
            <a:endParaRPr lang="en-US"/>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ubTitle" sz="quarter" idx="1"/>
          </p:nvPr>
        </p:nvSpPr>
        <p:spPr>
          <a:xfrm>
            <a:off x="1020763" y="3119438"/>
            <a:ext cx="7754937" cy="1587500"/>
          </a:xfrm>
        </p:spPr>
        <p:txBody>
          <a:bodyPr/>
          <a:lstStyle/>
          <a:p>
            <a:pPr eaLnBrk="1" hangingPunct="1">
              <a:buFont typeface="Wingdings" pitchFamily="2" charset="2"/>
              <a:buNone/>
            </a:pPr>
            <a:r>
              <a:rPr lang="en-US" sz="2400" b="1" dirty="0" smtClean="0"/>
              <a:t>Gansha Wu</a:t>
            </a:r>
          </a:p>
          <a:p>
            <a:pPr eaLnBrk="1" hangingPunct="1"/>
            <a:r>
              <a:rPr lang="en-US" altLang="zh-CN" sz="2400" i="1" dirty="0" smtClean="0">
                <a:solidFill>
                  <a:schemeClr val="tx1"/>
                </a:solidFill>
                <a:ea typeface="宋体" pitchFamily="2" charset="-122"/>
              </a:rPr>
              <a:t>Intel Labs China</a:t>
            </a:r>
            <a:endParaRPr lang="en-US" altLang="zh-CN" sz="2400" i="1"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
        <p:nvSpPr>
          <p:cNvPr id="202755" name="Rectangle 4"/>
          <p:cNvSpPr>
            <a:spLocks noGrp="1" noChangeArrowheads="1"/>
          </p:cNvSpPr>
          <p:nvPr>
            <p:ph type="ctrTitle" sz="quarter"/>
          </p:nvPr>
        </p:nvSpPr>
        <p:spPr>
          <a:xfrm>
            <a:off x="928688" y="1957388"/>
            <a:ext cx="7754937" cy="1052512"/>
          </a:xfrm>
        </p:spPr>
        <p:txBody>
          <a:bodyPr/>
          <a:lstStyle/>
          <a:p>
            <a:pPr eaLnBrk="1" hangingPunct="1"/>
            <a:r>
              <a:rPr lang="en-US" smtClean="0"/>
              <a:t>JavaScript Farm on SCC</a:t>
            </a:r>
          </a:p>
        </p:txBody>
      </p:sp>
      <p:sp>
        <p:nvSpPr>
          <p:cNvPr id="202756" name="TextBox 4"/>
          <p:cNvSpPr txBox="1">
            <a:spLocks noChangeArrowheads="1"/>
          </p:cNvSpPr>
          <p:nvPr/>
        </p:nvSpPr>
        <p:spPr bwMode="auto">
          <a:xfrm>
            <a:off x="463550" y="6080125"/>
            <a:ext cx="5426075" cy="584200"/>
          </a:xfrm>
          <a:prstGeom prst="rect">
            <a:avLst/>
          </a:prstGeom>
          <a:noFill/>
          <a:ln w="9525">
            <a:noFill/>
            <a:miter lim="800000"/>
            <a:headEnd/>
            <a:tailEnd/>
          </a:ln>
        </p:spPr>
        <p:txBody>
          <a:bodyPr>
            <a:spAutoFit/>
          </a:bodyPr>
          <a:lstStyle/>
          <a:p>
            <a:r>
              <a:rPr lang="en-US" sz="1600" dirty="0">
                <a:solidFill>
                  <a:schemeClr val="bg1"/>
                </a:solidFill>
                <a:latin typeface="Verdana" pitchFamily="34" charset="0"/>
              </a:rPr>
              <a:t>Intel Labs Single-chip Cloud Computer Symposium </a:t>
            </a:r>
            <a:r>
              <a:rPr lang="en-US" sz="1600" dirty="0" smtClean="0">
                <a:solidFill>
                  <a:schemeClr val="bg1"/>
                </a:solidFill>
                <a:latin typeface="Verdana" pitchFamily="34" charset="0"/>
              </a:rPr>
              <a:t>December, </a:t>
            </a:r>
            <a:r>
              <a:rPr lang="en-US" sz="1600" dirty="0">
                <a:solidFill>
                  <a:schemeClr val="bg1"/>
                </a:solidFill>
                <a:latin typeface="Verdana" pitchFamily="34" charset="0"/>
              </a:rPr>
              <a:t>2010</a:t>
            </a:r>
          </a:p>
        </p:txBody>
      </p:sp>
      <p:pic>
        <p:nvPicPr>
          <p:cNvPr id="7"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21277" y="4848985"/>
            <a:ext cx="1678992" cy="1119328"/>
          </a:xfrm>
          <a:prstGeom prst="round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sz="3600" smtClean="0"/>
              <a:t>ParWeb Project</a:t>
            </a:r>
          </a:p>
        </p:txBody>
      </p:sp>
      <p:sp>
        <p:nvSpPr>
          <p:cNvPr id="203779" name="Content Placeholder 2"/>
          <p:cNvSpPr>
            <a:spLocks noGrp="1"/>
          </p:cNvSpPr>
          <p:nvPr>
            <p:ph idx="1"/>
          </p:nvPr>
        </p:nvSpPr>
        <p:spPr>
          <a:xfrm>
            <a:off x="365125" y="969963"/>
            <a:ext cx="8404225" cy="5019675"/>
          </a:xfrm>
        </p:spPr>
        <p:txBody>
          <a:bodyPr/>
          <a:lstStyle/>
          <a:p>
            <a:pPr eaLnBrk="1" hangingPunct="1"/>
            <a:r>
              <a:rPr lang="en-US" smtClean="0"/>
              <a:t>Today’s web applications</a:t>
            </a:r>
          </a:p>
          <a:p>
            <a:pPr lvl="1" eaLnBrk="1" hangingPunct="1"/>
            <a:r>
              <a:rPr lang="en-US" smtClean="0"/>
              <a:t>Becoming more and more sophisticated and complex (productivity suites, photo editing, games, etc.)</a:t>
            </a:r>
          </a:p>
          <a:p>
            <a:pPr lvl="1" eaLnBrk="1" hangingPunct="1"/>
            <a:r>
              <a:rPr lang="en-US" smtClean="0"/>
              <a:t>Still largely sequential, despite availability of multi-core and many-core, due to limitations of programming tools and support infrastructure</a:t>
            </a:r>
          </a:p>
          <a:p>
            <a:pPr eaLnBrk="1" hangingPunct="1"/>
            <a:r>
              <a:rPr lang="en-US" smtClean="0"/>
              <a:t>Project goals</a:t>
            </a:r>
          </a:p>
          <a:p>
            <a:pPr lvl="1" eaLnBrk="1" hangingPunct="1"/>
            <a:r>
              <a:rPr lang="en-US" smtClean="0"/>
              <a:t>Flexible and expressive parallel programming model</a:t>
            </a:r>
          </a:p>
          <a:p>
            <a:pPr lvl="1" eaLnBrk="1" hangingPunct="1"/>
            <a:r>
              <a:rPr lang="en-US" smtClean="0"/>
              <a:t>Utilize all available resources to maximum</a:t>
            </a:r>
          </a:p>
        </p:txBody>
      </p:sp>
      <p:sp>
        <p:nvSpPr>
          <p:cNvPr id="19460" name="Slide Number Placeholder 4"/>
          <p:cNvSpPr>
            <a:spLocks noGrp="1"/>
          </p:cNvSpPr>
          <p:nvPr>
            <p:ph type="sldNum" sz="quarter" idx="10"/>
          </p:nvPr>
        </p:nvSpPr>
        <p:spPr/>
        <p:txBody>
          <a:bodyPr/>
          <a:lstStyle/>
          <a:p>
            <a:pPr>
              <a:defRPr/>
            </a:pPr>
            <a:fld id="{7F41D98F-DD48-41AE-A2DD-5786E18BC254}" type="slidenum">
              <a:rPr lang="en-US"/>
              <a:pPr>
                <a:defRPr/>
              </a:pPr>
              <a:t>127</a:t>
            </a:fld>
            <a:endParaRPr lang="en-US"/>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eaLnBrk="1" hangingPunct="1"/>
            <a:r>
              <a:rPr lang="en-US" sz="3600" smtClean="0"/>
              <a:t>JavaScript</a:t>
            </a:r>
          </a:p>
        </p:txBody>
      </p:sp>
      <p:sp>
        <p:nvSpPr>
          <p:cNvPr id="204803" name="Content Placeholder 2"/>
          <p:cNvSpPr>
            <a:spLocks noGrp="1"/>
          </p:cNvSpPr>
          <p:nvPr>
            <p:ph idx="1"/>
          </p:nvPr>
        </p:nvSpPr>
        <p:spPr>
          <a:xfrm>
            <a:off x="365125" y="969963"/>
            <a:ext cx="8404225" cy="5019675"/>
          </a:xfrm>
        </p:spPr>
        <p:txBody>
          <a:bodyPr/>
          <a:lstStyle/>
          <a:p>
            <a:pPr eaLnBrk="1" hangingPunct="1"/>
            <a:r>
              <a:rPr lang="en-US" smtClean="0"/>
              <a:t>Object-oriented dynamically typed scripting language</a:t>
            </a:r>
          </a:p>
          <a:p>
            <a:pPr eaLnBrk="1" hangingPunct="1"/>
            <a:r>
              <a:rPr lang="en-US" smtClean="0"/>
              <a:t>Designed for productivity</a:t>
            </a:r>
          </a:p>
          <a:p>
            <a:pPr lvl="1" eaLnBrk="1" hangingPunct="1"/>
            <a:r>
              <a:rPr lang="en-US" smtClean="0"/>
              <a:t>One of the most popular web technologies</a:t>
            </a:r>
          </a:p>
          <a:p>
            <a:pPr lvl="1" eaLnBrk="1" hangingPunct="1"/>
            <a:r>
              <a:rPr lang="en-US" smtClean="0"/>
              <a:t>One of the most popular scripting languages</a:t>
            </a:r>
          </a:p>
          <a:p>
            <a:pPr eaLnBrk="1" hangingPunct="1"/>
            <a:r>
              <a:rPr lang="en-US" smtClean="0"/>
              <a:t>Limited support for parallelism</a:t>
            </a:r>
          </a:p>
          <a:p>
            <a:pPr lvl="1" eaLnBrk="1" hangingPunct="1"/>
            <a:r>
              <a:rPr lang="en-US" smtClean="0"/>
              <a:t>Web workers (in HTML 5) designed to increase GUI responsiveness</a:t>
            </a:r>
          </a:p>
          <a:p>
            <a:pPr lvl="1" eaLnBrk="1" hangingPunct="1"/>
            <a:r>
              <a:rPr lang="en-US" smtClean="0"/>
              <a:t>Web workers can communicate with HTTP servers via message passing </a:t>
            </a:r>
          </a:p>
          <a:p>
            <a:pPr eaLnBrk="1" hangingPunct="1"/>
            <a:endParaRPr lang="en-US" sz="2800" smtClean="0"/>
          </a:p>
        </p:txBody>
      </p:sp>
      <p:sp>
        <p:nvSpPr>
          <p:cNvPr id="20484" name="Slide Number Placeholder 4"/>
          <p:cNvSpPr>
            <a:spLocks noGrp="1"/>
          </p:cNvSpPr>
          <p:nvPr>
            <p:ph type="sldNum" sz="quarter" idx="10"/>
          </p:nvPr>
        </p:nvSpPr>
        <p:spPr/>
        <p:txBody>
          <a:bodyPr/>
          <a:lstStyle/>
          <a:p>
            <a:pPr>
              <a:defRPr/>
            </a:pPr>
            <a:fld id="{371550E1-4678-4ED9-AB69-869B3E34D9FD}" type="slidenum">
              <a:rPr lang="en-US"/>
              <a:pPr>
                <a:defRPr/>
              </a:pPr>
              <a:t>128</a:t>
            </a:fld>
            <a:endParaRPr lang="en-US"/>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eaLnBrk="1" hangingPunct="1"/>
            <a:r>
              <a:rPr lang="en-US" sz="3600" smtClean="0"/>
              <a:t>Parallelizing JavaScript on SCC</a:t>
            </a:r>
          </a:p>
        </p:txBody>
      </p:sp>
      <p:sp>
        <p:nvSpPr>
          <p:cNvPr id="205827" name="Content Placeholder 2"/>
          <p:cNvSpPr>
            <a:spLocks noGrp="1"/>
          </p:cNvSpPr>
          <p:nvPr>
            <p:ph idx="1"/>
          </p:nvPr>
        </p:nvSpPr>
        <p:spPr>
          <a:xfrm>
            <a:off x="365125" y="969963"/>
            <a:ext cx="8316913" cy="5019675"/>
          </a:xfrm>
        </p:spPr>
        <p:txBody>
          <a:bodyPr/>
          <a:lstStyle/>
          <a:p>
            <a:pPr eaLnBrk="1" hangingPunct="1"/>
            <a:r>
              <a:rPr lang="en-US" smtClean="0"/>
              <a:t>Offload computation from the client (browser) to the server farm on SCC</a:t>
            </a:r>
          </a:p>
          <a:p>
            <a:pPr eaLnBrk="1" hangingPunct="1"/>
            <a:r>
              <a:rPr lang="en-US" smtClean="0"/>
              <a:t>Utilize as many off-the-shelf components as possible for high productivity</a:t>
            </a:r>
          </a:p>
          <a:p>
            <a:pPr lvl="1" eaLnBrk="1" hangingPunct="1"/>
            <a:r>
              <a:rPr lang="en-US" smtClean="0"/>
              <a:t>Client and server code written in pure JavaScript</a:t>
            </a:r>
          </a:p>
          <a:p>
            <a:pPr lvl="1" eaLnBrk="1" hangingPunct="1"/>
            <a:r>
              <a:rPr lang="en-US" smtClean="0"/>
              <a:t>Unmodified client (browser) running on host</a:t>
            </a:r>
          </a:p>
          <a:p>
            <a:pPr lvl="1" eaLnBrk="1" hangingPunct="1"/>
            <a:r>
              <a:rPr lang="en-US" smtClean="0"/>
              <a:t>Largely unmodified execution engine (based on Google’s v8) for servers running on SCC</a:t>
            </a:r>
          </a:p>
          <a:p>
            <a:pPr lvl="1" eaLnBrk="1" hangingPunct="1"/>
            <a:r>
              <a:rPr lang="en-US" smtClean="0"/>
              <a:t>Standard libraries and tool-chain used on SCC</a:t>
            </a:r>
          </a:p>
          <a:p>
            <a:pPr lvl="1" eaLnBrk="1" hangingPunct="1"/>
            <a:endParaRPr lang="en-US" sz="2000" smtClean="0"/>
          </a:p>
        </p:txBody>
      </p:sp>
      <p:sp>
        <p:nvSpPr>
          <p:cNvPr id="21508" name="Slide Number Placeholder 4"/>
          <p:cNvSpPr>
            <a:spLocks noGrp="1"/>
          </p:cNvSpPr>
          <p:nvPr>
            <p:ph type="sldNum" sz="quarter" idx="10"/>
          </p:nvPr>
        </p:nvSpPr>
        <p:spPr/>
        <p:txBody>
          <a:bodyPr/>
          <a:lstStyle/>
          <a:p>
            <a:pPr>
              <a:defRPr/>
            </a:pPr>
            <a:fld id="{34BA9508-A272-454F-972C-ABCFB6A97627}" type="slidenum">
              <a:rPr lang="en-US"/>
              <a:pPr>
                <a:defRPr/>
              </a:pPr>
              <a:t>129</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ull Die lighted"/>
          <p:cNvPicPr>
            <a:picLocks noChangeAspect="1" noChangeArrowheads="1"/>
          </p:cNvPicPr>
          <p:nvPr/>
        </p:nvPicPr>
        <p:blipFill>
          <a:blip r:embed="rId3" cstate="email">
            <a:lum bright="-12000" contrast="12000"/>
          </a:blip>
          <a:srcRect/>
          <a:stretch>
            <a:fillRect/>
          </a:stretch>
        </p:blipFill>
        <p:spPr bwMode="auto">
          <a:xfrm>
            <a:off x="676102" y="1607270"/>
            <a:ext cx="2919413" cy="4672013"/>
          </a:xfrm>
          <a:prstGeom prst="rect">
            <a:avLst/>
          </a:prstGeom>
          <a:noFill/>
          <a:ln w="9525">
            <a:solidFill>
              <a:schemeClr val="hlink"/>
            </a:solidFill>
            <a:miter lim="800000"/>
            <a:headEnd/>
            <a:tailEnd/>
          </a:ln>
          <a:effectLst/>
        </p:spPr>
      </p:pic>
      <p:sp>
        <p:nvSpPr>
          <p:cNvPr id="26627" name="Rectangle 3"/>
          <p:cNvSpPr>
            <a:spLocks noGrp="1"/>
          </p:cNvSpPr>
          <p:nvPr>
            <p:ph type="title"/>
          </p:nvPr>
        </p:nvSpPr>
        <p:spPr bwMode="auto">
          <a:noFill/>
        </p:spPr>
        <p:txBody>
          <a:bodyPr numCol="1" anchorCtr="0" compatLnSpc="1">
            <a:prstTxWarp prst="textNoShape">
              <a:avLst/>
            </a:prstTxWarp>
          </a:bodyPr>
          <a:lstStyle/>
          <a:p>
            <a:r>
              <a:rPr lang="en-US" dirty="0"/>
              <a:t>Teraflops Research Processor</a:t>
            </a:r>
          </a:p>
        </p:txBody>
      </p:sp>
      <p:sp>
        <p:nvSpPr>
          <p:cNvPr id="26628" name="Rectangle 4"/>
          <p:cNvSpPr>
            <a:spLocks noGrp="1"/>
          </p:cNvSpPr>
          <p:nvPr>
            <p:ph idx="4294967295"/>
          </p:nvPr>
        </p:nvSpPr>
        <p:spPr>
          <a:xfrm>
            <a:off x="4114800" y="1065213"/>
            <a:ext cx="5029200" cy="4484687"/>
          </a:xfrm>
        </p:spPr>
        <p:txBody>
          <a:bodyPr/>
          <a:lstStyle/>
          <a:p>
            <a:pPr>
              <a:buFontTx/>
              <a:buNone/>
            </a:pPr>
            <a:r>
              <a:rPr lang="en-US" sz="2000" b="1" dirty="0"/>
              <a:t>Goals:</a:t>
            </a:r>
          </a:p>
          <a:p>
            <a:r>
              <a:rPr lang="en-US" sz="2000" dirty="0"/>
              <a:t>Deliver </a:t>
            </a:r>
            <a:r>
              <a:rPr lang="en-US" sz="2000" dirty="0" err="1"/>
              <a:t>Tera</a:t>
            </a:r>
            <a:r>
              <a:rPr lang="en-US" sz="2000" dirty="0"/>
              <a:t>-scale performance</a:t>
            </a:r>
            <a:endParaRPr lang="en-US" sz="1800" b="1" dirty="0"/>
          </a:p>
          <a:p>
            <a:pPr lvl="1"/>
            <a:r>
              <a:rPr lang="en-US" sz="1600" dirty="0"/>
              <a:t>Single precision TFLOP at desktop power</a:t>
            </a:r>
          </a:p>
          <a:p>
            <a:pPr lvl="1"/>
            <a:r>
              <a:rPr lang="en-US" sz="1600" dirty="0"/>
              <a:t>Frequency target 5GHz</a:t>
            </a:r>
          </a:p>
          <a:p>
            <a:pPr lvl="1"/>
            <a:r>
              <a:rPr lang="en-US" sz="1600" dirty="0"/>
              <a:t>Bi-section B/W order of Terabits/s</a:t>
            </a:r>
          </a:p>
          <a:p>
            <a:pPr lvl="1"/>
            <a:r>
              <a:rPr lang="en-US" sz="1600" dirty="0"/>
              <a:t>Link bandwidth in hundreds of GB/s</a:t>
            </a:r>
            <a:endParaRPr lang="en-US" sz="1400" dirty="0"/>
          </a:p>
          <a:p>
            <a:r>
              <a:rPr lang="en-US" sz="2000" dirty="0"/>
              <a:t>Prototype two key technologies</a:t>
            </a:r>
          </a:p>
          <a:p>
            <a:pPr lvl="1"/>
            <a:r>
              <a:rPr lang="en-US" sz="1600" dirty="0"/>
              <a:t>On-die interconnect fabric</a:t>
            </a:r>
          </a:p>
          <a:p>
            <a:pPr lvl="1"/>
            <a:r>
              <a:rPr lang="en-US" sz="1600" dirty="0"/>
              <a:t>3D stacked memory</a:t>
            </a:r>
          </a:p>
          <a:p>
            <a:r>
              <a:rPr lang="en-US" sz="2000" dirty="0"/>
              <a:t>Develop a scalable design methodology</a:t>
            </a:r>
          </a:p>
          <a:p>
            <a:pPr lvl="1"/>
            <a:r>
              <a:rPr lang="en-US" sz="1600" dirty="0"/>
              <a:t>Tiled design approach</a:t>
            </a:r>
          </a:p>
          <a:p>
            <a:pPr lvl="1"/>
            <a:r>
              <a:rPr lang="en-US" sz="1600" dirty="0" err="1"/>
              <a:t>Mesochronous</a:t>
            </a:r>
            <a:r>
              <a:rPr lang="en-US" sz="1600" dirty="0"/>
              <a:t> clocking</a:t>
            </a:r>
          </a:p>
          <a:p>
            <a:pPr lvl="1"/>
            <a:r>
              <a:rPr lang="en-US" sz="1600" dirty="0"/>
              <a:t>Power-aware capability</a:t>
            </a:r>
          </a:p>
        </p:txBody>
      </p:sp>
      <p:grpSp>
        <p:nvGrpSpPr>
          <p:cNvPr id="2" name="Group 5"/>
          <p:cNvGrpSpPr>
            <a:grpSpLocks/>
          </p:cNvGrpSpPr>
          <p:nvPr/>
        </p:nvGrpSpPr>
        <p:grpSpPr bwMode="auto">
          <a:xfrm>
            <a:off x="515766" y="1564407"/>
            <a:ext cx="123825" cy="4714875"/>
            <a:chOff x="3727" y="808"/>
            <a:chExt cx="72" cy="2915"/>
          </a:xfrm>
        </p:grpSpPr>
        <p:sp>
          <p:nvSpPr>
            <p:cNvPr id="26630" name="Freeform 6"/>
            <p:cNvSpPr>
              <a:spLocks noEditPoints="1"/>
            </p:cNvSpPr>
            <p:nvPr/>
          </p:nvSpPr>
          <p:spPr bwMode="auto">
            <a:xfrm>
              <a:off x="3738" y="808"/>
              <a:ext cx="45" cy="2915"/>
            </a:xfrm>
            <a:custGeom>
              <a:avLst/>
              <a:gdLst/>
              <a:ahLst/>
              <a:cxnLst>
                <a:cxn ang="0">
                  <a:pos x="15" y="2877"/>
                </a:cxn>
                <a:cxn ang="0">
                  <a:pos x="15" y="38"/>
                </a:cxn>
                <a:cxn ang="0">
                  <a:pos x="30" y="38"/>
                </a:cxn>
                <a:cxn ang="0">
                  <a:pos x="30" y="2877"/>
                </a:cxn>
                <a:cxn ang="0">
                  <a:pos x="15" y="2877"/>
                </a:cxn>
                <a:cxn ang="0">
                  <a:pos x="45" y="2870"/>
                </a:cxn>
                <a:cxn ang="0">
                  <a:pos x="23" y="2915"/>
                </a:cxn>
                <a:cxn ang="0">
                  <a:pos x="0" y="2870"/>
                </a:cxn>
                <a:cxn ang="0">
                  <a:pos x="45" y="2870"/>
                </a:cxn>
                <a:cxn ang="0">
                  <a:pos x="0" y="46"/>
                </a:cxn>
                <a:cxn ang="0">
                  <a:pos x="23" y="0"/>
                </a:cxn>
                <a:cxn ang="0">
                  <a:pos x="45" y="46"/>
                </a:cxn>
                <a:cxn ang="0">
                  <a:pos x="0" y="46"/>
                </a:cxn>
              </a:cxnLst>
              <a:rect l="0" t="0" r="r" b="b"/>
              <a:pathLst>
                <a:path w="45" h="2915">
                  <a:moveTo>
                    <a:pt x="15" y="2877"/>
                  </a:moveTo>
                  <a:lnTo>
                    <a:pt x="15" y="38"/>
                  </a:lnTo>
                  <a:lnTo>
                    <a:pt x="30" y="38"/>
                  </a:lnTo>
                  <a:lnTo>
                    <a:pt x="30" y="2877"/>
                  </a:lnTo>
                  <a:lnTo>
                    <a:pt x="15" y="2877"/>
                  </a:lnTo>
                  <a:close/>
                  <a:moveTo>
                    <a:pt x="45" y="2870"/>
                  </a:moveTo>
                  <a:lnTo>
                    <a:pt x="23" y="2915"/>
                  </a:lnTo>
                  <a:lnTo>
                    <a:pt x="0" y="2870"/>
                  </a:lnTo>
                  <a:lnTo>
                    <a:pt x="45" y="2870"/>
                  </a:lnTo>
                  <a:close/>
                  <a:moveTo>
                    <a:pt x="0" y="46"/>
                  </a:moveTo>
                  <a:lnTo>
                    <a:pt x="23" y="0"/>
                  </a:lnTo>
                  <a:lnTo>
                    <a:pt x="45" y="46"/>
                  </a:lnTo>
                  <a:lnTo>
                    <a:pt x="0" y="4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6631" name="Line 7"/>
            <p:cNvSpPr>
              <a:spLocks noChangeShapeType="1"/>
            </p:cNvSpPr>
            <p:nvPr/>
          </p:nvSpPr>
          <p:spPr bwMode="auto">
            <a:xfrm flipH="1">
              <a:off x="3727" y="3718"/>
              <a:ext cx="72" cy="1"/>
            </a:xfrm>
            <a:prstGeom prst="line">
              <a:avLst/>
            </a:prstGeom>
            <a:noFill/>
            <a:ln w="23813">
              <a:solidFill>
                <a:srgbClr val="000000"/>
              </a:solidFill>
              <a:round/>
              <a:headEnd/>
              <a:tailEnd/>
            </a:ln>
          </p:spPr>
          <p:txBody>
            <a:bodyPr/>
            <a:lstStyle/>
            <a:p>
              <a:endParaRPr lang="en-US"/>
            </a:p>
          </p:txBody>
        </p:sp>
      </p:grpSp>
      <p:grpSp>
        <p:nvGrpSpPr>
          <p:cNvPr id="3" name="Group 8"/>
          <p:cNvGrpSpPr>
            <a:grpSpLocks/>
          </p:cNvGrpSpPr>
          <p:nvPr/>
        </p:nvGrpSpPr>
        <p:grpSpPr bwMode="auto">
          <a:xfrm>
            <a:off x="572914" y="1399307"/>
            <a:ext cx="3001963" cy="171450"/>
            <a:chOff x="3723" y="706"/>
            <a:chExt cx="1750" cy="106"/>
          </a:xfrm>
        </p:grpSpPr>
        <p:sp>
          <p:nvSpPr>
            <p:cNvPr id="26633" name="Freeform 9"/>
            <p:cNvSpPr>
              <a:spLocks noEditPoints="1"/>
            </p:cNvSpPr>
            <p:nvPr/>
          </p:nvSpPr>
          <p:spPr bwMode="auto">
            <a:xfrm>
              <a:off x="3828" y="719"/>
              <a:ext cx="1645" cy="45"/>
            </a:xfrm>
            <a:custGeom>
              <a:avLst/>
              <a:gdLst/>
              <a:ahLst/>
              <a:cxnLst>
                <a:cxn ang="0">
                  <a:pos x="38" y="15"/>
                </a:cxn>
                <a:cxn ang="0">
                  <a:pos x="1608" y="15"/>
                </a:cxn>
                <a:cxn ang="0">
                  <a:pos x="1608" y="30"/>
                </a:cxn>
                <a:cxn ang="0">
                  <a:pos x="38" y="30"/>
                </a:cxn>
                <a:cxn ang="0">
                  <a:pos x="38" y="15"/>
                </a:cxn>
                <a:cxn ang="0">
                  <a:pos x="46" y="45"/>
                </a:cxn>
                <a:cxn ang="0">
                  <a:pos x="0" y="22"/>
                </a:cxn>
                <a:cxn ang="0">
                  <a:pos x="46" y="0"/>
                </a:cxn>
                <a:cxn ang="0">
                  <a:pos x="46" y="45"/>
                </a:cxn>
                <a:cxn ang="0">
                  <a:pos x="1600" y="0"/>
                </a:cxn>
                <a:cxn ang="0">
                  <a:pos x="1645" y="22"/>
                </a:cxn>
                <a:cxn ang="0">
                  <a:pos x="1600" y="45"/>
                </a:cxn>
                <a:cxn ang="0">
                  <a:pos x="1600" y="0"/>
                </a:cxn>
              </a:cxnLst>
              <a:rect l="0" t="0" r="r" b="b"/>
              <a:pathLst>
                <a:path w="1645" h="45">
                  <a:moveTo>
                    <a:pt x="38" y="15"/>
                  </a:moveTo>
                  <a:lnTo>
                    <a:pt x="1608" y="15"/>
                  </a:lnTo>
                  <a:lnTo>
                    <a:pt x="1608" y="30"/>
                  </a:lnTo>
                  <a:lnTo>
                    <a:pt x="38" y="30"/>
                  </a:lnTo>
                  <a:lnTo>
                    <a:pt x="38" y="15"/>
                  </a:lnTo>
                  <a:close/>
                  <a:moveTo>
                    <a:pt x="46" y="45"/>
                  </a:moveTo>
                  <a:lnTo>
                    <a:pt x="0" y="22"/>
                  </a:lnTo>
                  <a:lnTo>
                    <a:pt x="46" y="0"/>
                  </a:lnTo>
                  <a:lnTo>
                    <a:pt x="46" y="45"/>
                  </a:lnTo>
                  <a:close/>
                  <a:moveTo>
                    <a:pt x="1600" y="0"/>
                  </a:moveTo>
                  <a:lnTo>
                    <a:pt x="1645" y="22"/>
                  </a:lnTo>
                  <a:lnTo>
                    <a:pt x="1600" y="45"/>
                  </a:lnTo>
                  <a:lnTo>
                    <a:pt x="1600"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6634" name="Line 10"/>
            <p:cNvSpPr>
              <a:spLocks noChangeShapeType="1"/>
            </p:cNvSpPr>
            <p:nvPr/>
          </p:nvSpPr>
          <p:spPr bwMode="auto">
            <a:xfrm flipV="1">
              <a:off x="3828" y="706"/>
              <a:ext cx="1" cy="71"/>
            </a:xfrm>
            <a:prstGeom prst="line">
              <a:avLst/>
            </a:prstGeom>
            <a:noFill/>
            <a:ln w="26988">
              <a:solidFill>
                <a:srgbClr val="000000"/>
              </a:solidFill>
              <a:round/>
              <a:headEnd/>
              <a:tailEnd/>
            </a:ln>
          </p:spPr>
          <p:txBody>
            <a:bodyPr/>
            <a:lstStyle/>
            <a:p>
              <a:endParaRPr lang="en-US"/>
            </a:p>
          </p:txBody>
        </p:sp>
        <p:sp>
          <p:nvSpPr>
            <p:cNvPr id="26635" name="Line 11"/>
            <p:cNvSpPr>
              <a:spLocks noChangeShapeType="1"/>
            </p:cNvSpPr>
            <p:nvPr/>
          </p:nvSpPr>
          <p:spPr bwMode="auto">
            <a:xfrm flipV="1">
              <a:off x="5471" y="708"/>
              <a:ext cx="1" cy="72"/>
            </a:xfrm>
            <a:prstGeom prst="line">
              <a:avLst/>
            </a:prstGeom>
            <a:noFill/>
            <a:ln w="26988">
              <a:solidFill>
                <a:srgbClr val="000000"/>
              </a:solidFill>
              <a:round/>
              <a:headEnd/>
              <a:tailEnd/>
            </a:ln>
          </p:spPr>
          <p:txBody>
            <a:bodyPr/>
            <a:lstStyle/>
            <a:p>
              <a:endParaRPr lang="en-US"/>
            </a:p>
          </p:txBody>
        </p:sp>
        <p:sp>
          <p:nvSpPr>
            <p:cNvPr id="26636" name="Line 12"/>
            <p:cNvSpPr>
              <a:spLocks noChangeShapeType="1"/>
            </p:cNvSpPr>
            <p:nvPr/>
          </p:nvSpPr>
          <p:spPr bwMode="auto">
            <a:xfrm flipH="1">
              <a:off x="3723" y="811"/>
              <a:ext cx="71" cy="1"/>
            </a:xfrm>
            <a:prstGeom prst="line">
              <a:avLst/>
            </a:prstGeom>
            <a:noFill/>
            <a:ln w="26988">
              <a:solidFill>
                <a:srgbClr val="000000"/>
              </a:solidFill>
              <a:round/>
              <a:headEnd/>
              <a:tailEnd/>
            </a:ln>
          </p:spPr>
          <p:txBody>
            <a:bodyPr/>
            <a:lstStyle/>
            <a:p>
              <a:endParaRPr lang="en-US"/>
            </a:p>
          </p:txBody>
        </p:sp>
      </p:grpSp>
      <p:sp>
        <p:nvSpPr>
          <p:cNvPr id="26637" name="Rectangle 13"/>
          <p:cNvSpPr>
            <a:spLocks noChangeArrowheads="1"/>
          </p:cNvSpPr>
          <p:nvPr/>
        </p:nvSpPr>
        <p:spPr bwMode="auto">
          <a:xfrm>
            <a:off x="1841327" y="1596158"/>
            <a:ext cx="554639" cy="123111"/>
          </a:xfrm>
          <a:prstGeom prst="rect">
            <a:avLst/>
          </a:prstGeom>
          <a:noFill/>
          <a:ln w="9525">
            <a:noFill/>
            <a:miter lim="800000"/>
            <a:headEnd/>
            <a:tailEnd/>
          </a:ln>
        </p:spPr>
        <p:txBody>
          <a:bodyPr wrap="none" lIns="0" tIns="0" rIns="0" bIns="0">
            <a:spAutoFit/>
          </a:bodyPr>
          <a:lstStyle/>
          <a:p>
            <a:r>
              <a:rPr lang="en-US" sz="1000">
                <a:solidFill>
                  <a:srgbClr val="FFFFFF"/>
                </a:solidFill>
                <a:effectLst>
                  <a:outerShdw blurRad="38100" dist="38100" dir="2700000" algn="tl">
                    <a:srgbClr val="050595"/>
                  </a:outerShdw>
                </a:effectLst>
                <a:latin typeface="Verdana" pitchFamily="34" charset="0"/>
              </a:rPr>
              <a:t>I/O Area</a:t>
            </a:r>
            <a:endParaRPr lang="en-US" sz="1400">
              <a:effectLst>
                <a:outerShdw blurRad="38100" dist="38100" dir="2700000" algn="tl">
                  <a:srgbClr val="050595"/>
                </a:outerShdw>
              </a:effectLst>
              <a:latin typeface="Verdana" pitchFamily="34" charset="0"/>
            </a:endParaRPr>
          </a:p>
        </p:txBody>
      </p:sp>
      <p:sp>
        <p:nvSpPr>
          <p:cNvPr id="26638" name="Rectangle 14"/>
          <p:cNvSpPr>
            <a:spLocks noChangeArrowheads="1"/>
          </p:cNvSpPr>
          <p:nvPr/>
        </p:nvSpPr>
        <p:spPr bwMode="auto">
          <a:xfrm>
            <a:off x="717377" y="1613620"/>
            <a:ext cx="2862263" cy="134938"/>
          </a:xfrm>
          <a:prstGeom prst="rect">
            <a:avLst/>
          </a:prstGeom>
          <a:noFill/>
          <a:ln w="23813" cap="rnd">
            <a:solidFill>
              <a:srgbClr val="FFFFFF"/>
            </a:solidFill>
            <a:miter lim="800000"/>
            <a:headEnd/>
            <a:tailEnd/>
          </a:ln>
        </p:spPr>
        <p:txBody>
          <a:bodyPr/>
          <a:lstStyle/>
          <a:p>
            <a:endParaRPr lang="en-US"/>
          </a:p>
        </p:txBody>
      </p:sp>
      <p:sp>
        <p:nvSpPr>
          <p:cNvPr id="26639" name="Rectangle 15"/>
          <p:cNvSpPr>
            <a:spLocks noChangeArrowheads="1"/>
          </p:cNvSpPr>
          <p:nvPr/>
        </p:nvSpPr>
        <p:spPr bwMode="auto">
          <a:xfrm>
            <a:off x="811040" y="5933207"/>
            <a:ext cx="1053172" cy="233910"/>
          </a:xfrm>
          <a:prstGeom prst="rect">
            <a:avLst/>
          </a:prstGeom>
          <a:noFill/>
          <a:ln w="9525">
            <a:noFill/>
            <a:miter lim="800000"/>
            <a:headEnd/>
            <a:tailEnd/>
          </a:ln>
        </p:spPr>
        <p:txBody>
          <a:bodyPr wrap="none" lIns="0" tIns="0" rIns="0" bIns="0">
            <a:spAutoFit/>
          </a:bodyPr>
          <a:lstStyle/>
          <a:p>
            <a:r>
              <a:rPr lang="en-US" sz="1900">
                <a:solidFill>
                  <a:srgbClr val="000000"/>
                </a:solidFill>
                <a:effectLst>
                  <a:outerShdw blurRad="38100" dist="38100" dir="2700000" algn="tl">
                    <a:srgbClr val="FFFFFF"/>
                  </a:outerShdw>
                </a:effectLst>
                <a:latin typeface="Verdana" pitchFamily="34" charset="0"/>
              </a:rPr>
              <a:t>I/O Area</a:t>
            </a:r>
            <a:endParaRPr lang="en-US" sz="1400">
              <a:effectLst>
                <a:outerShdw blurRad="38100" dist="38100" dir="2700000" algn="tl">
                  <a:srgbClr val="050595"/>
                </a:outerShdw>
              </a:effectLst>
              <a:latin typeface="Verdana" pitchFamily="34" charset="0"/>
            </a:endParaRPr>
          </a:p>
        </p:txBody>
      </p:sp>
      <p:sp>
        <p:nvSpPr>
          <p:cNvPr id="26640" name="Rectangle 16"/>
          <p:cNvSpPr>
            <a:spLocks noChangeArrowheads="1"/>
          </p:cNvSpPr>
          <p:nvPr/>
        </p:nvSpPr>
        <p:spPr bwMode="auto">
          <a:xfrm>
            <a:off x="738015" y="5918919"/>
            <a:ext cx="2827337" cy="323850"/>
          </a:xfrm>
          <a:prstGeom prst="rect">
            <a:avLst/>
          </a:prstGeom>
          <a:noFill/>
          <a:ln w="19050" cap="rnd">
            <a:solidFill>
              <a:srgbClr val="FFFFFF"/>
            </a:solidFill>
            <a:miter lim="800000"/>
            <a:headEnd/>
            <a:tailEnd/>
          </a:ln>
        </p:spPr>
        <p:txBody>
          <a:bodyPr/>
          <a:lstStyle/>
          <a:p>
            <a:endParaRPr lang="en-US"/>
          </a:p>
        </p:txBody>
      </p:sp>
      <p:sp>
        <p:nvSpPr>
          <p:cNvPr id="26641" name="Rectangle 17"/>
          <p:cNvSpPr>
            <a:spLocks noChangeArrowheads="1"/>
          </p:cNvSpPr>
          <p:nvPr/>
        </p:nvSpPr>
        <p:spPr bwMode="auto">
          <a:xfrm>
            <a:off x="2081040" y="5976070"/>
            <a:ext cx="114300" cy="109538"/>
          </a:xfrm>
          <a:prstGeom prst="rect">
            <a:avLst/>
          </a:prstGeom>
          <a:noFill/>
          <a:ln w="23813" cap="rnd">
            <a:solidFill>
              <a:srgbClr val="000000"/>
            </a:solidFill>
            <a:miter lim="800000"/>
            <a:headEnd/>
            <a:tailEnd/>
          </a:ln>
        </p:spPr>
        <p:txBody>
          <a:bodyPr/>
          <a:lstStyle/>
          <a:p>
            <a:endParaRPr lang="en-US"/>
          </a:p>
        </p:txBody>
      </p:sp>
      <p:sp>
        <p:nvSpPr>
          <p:cNvPr id="26642" name="Rectangle 18"/>
          <p:cNvSpPr>
            <a:spLocks noChangeArrowheads="1"/>
          </p:cNvSpPr>
          <p:nvPr/>
        </p:nvSpPr>
        <p:spPr bwMode="auto">
          <a:xfrm>
            <a:off x="1465090" y="5476007"/>
            <a:ext cx="488916" cy="233910"/>
          </a:xfrm>
          <a:prstGeom prst="rect">
            <a:avLst/>
          </a:prstGeom>
          <a:noFill/>
          <a:ln w="9525">
            <a:noFill/>
            <a:miter lim="800000"/>
            <a:headEnd/>
            <a:tailEnd/>
          </a:ln>
        </p:spPr>
        <p:txBody>
          <a:bodyPr wrap="none" lIns="0" tIns="0" rIns="0" bIns="0">
            <a:spAutoFit/>
          </a:bodyPr>
          <a:lstStyle/>
          <a:p>
            <a:r>
              <a:rPr lang="en-US" sz="1900" b="1">
                <a:solidFill>
                  <a:srgbClr val="000000"/>
                </a:solidFill>
                <a:effectLst>
                  <a:outerShdw blurRad="38100" dist="38100" dir="2700000" algn="tl">
                    <a:srgbClr val="FFFFFF"/>
                  </a:outerShdw>
                </a:effectLst>
                <a:latin typeface="Verdana" pitchFamily="34" charset="0"/>
              </a:rPr>
              <a:t>PLL</a:t>
            </a:r>
            <a:endParaRPr lang="en-US" sz="1400">
              <a:effectLst>
                <a:outerShdw blurRad="38100" dist="38100" dir="2700000" algn="tl">
                  <a:srgbClr val="050595"/>
                </a:outerShdw>
              </a:effectLst>
              <a:latin typeface="Verdana" pitchFamily="34" charset="0"/>
            </a:endParaRPr>
          </a:p>
        </p:txBody>
      </p:sp>
      <p:sp>
        <p:nvSpPr>
          <p:cNvPr id="26643" name="Rectangle 19"/>
          <p:cNvSpPr>
            <a:spLocks noChangeArrowheads="1"/>
          </p:cNvSpPr>
          <p:nvPr/>
        </p:nvSpPr>
        <p:spPr bwMode="auto">
          <a:xfrm>
            <a:off x="1441277" y="3007445"/>
            <a:ext cx="358775" cy="403225"/>
          </a:xfrm>
          <a:prstGeom prst="rect">
            <a:avLst/>
          </a:prstGeom>
          <a:noFill/>
          <a:ln w="23813">
            <a:solidFill>
              <a:schemeClr val="tx1"/>
            </a:solidFill>
            <a:prstDash val="sysDot"/>
            <a:miter lim="800000"/>
            <a:headEnd/>
            <a:tailEnd/>
          </a:ln>
        </p:spPr>
        <p:txBody>
          <a:bodyPr/>
          <a:lstStyle/>
          <a:p>
            <a:endParaRPr lang="en-US"/>
          </a:p>
        </p:txBody>
      </p:sp>
      <p:sp>
        <p:nvSpPr>
          <p:cNvPr id="26644" name="Rectangle 20"/>
          <p:cNvSpPr>
            <a:spLocks noChangeArrowheads="1"/>
          </p:cNvSpPr>
          <p:nvPr/>
        </p:nvSpPr>
        <p:spPr bwMode="auto">
          <a:xfrm>
            <a:off x="718963" y="3005858"/>
            <a:ext cx="360363" cy="403225"/>
          </a:xfrm>
          <a:prstGeom prst="rect">
            <a:avLst/>
          </a:prstGeom>
          <a:noFill/>
          <a:ln w="23813">
            <a:solidFill>
              <a:schemeClr val="tx1"/>
            </a:solidFill>
            <a:prstDash val="sysDot"/>
            <a:miter lim="800000"/>
            <a:headEnd/>
            <a:tailEnd/>
          </a:ln>
        </p:spPr>
        <p:txBody>
          <a:bodyPr/>
          <a:lstStyle/>
          <a:p>
            <a:endParaRPr lang="en-US"/>
          </a:p>
        </p:txBody>
      </p:sp>
      <p:sp>
        <p:nvSpPr>
          <p:cNvPr id="26645" name="Rectangle 21"/>
          <p:cNvSpPr>
            <a:spLocks noChangeArrowheads="1"/>
          </p:cNvSpPr>
          <p:nvPr/>
        </p:nvSpPr>
        <p:spPr bwMode="auto">
          <a:xfrm>
            <a:off x="1079327" y="3005858"/>
            <a:ext cx="361951" cy="403225"/>
          </a:xfrm>
          <a:prstGeom prst="rect">
            <a:avLst/>
          </a:prstGeom>
          <a:noFill/>
          <a:ln w="23813">
            <a:solidFill>
              <a:schemeClr val="tx1"/>
            </a:solidFill>
            <a:prstDash val="sysDot"/>
            <a:miter lim="800000"/>
            <a:headEnd/>
            <a:tailEnd/>
          </a:ln>
        </p:spPr>
        <p:txBody>
          <a:bodyPr/>
          <a:lstStyle/>
          <a:p>
            <a:endParaRPr lang="en-US"/>
          </a:p>
        </p:txBody>
      </p:sp>
      <p:sp>
        <p:nvSpPr>
          <p:cNvPr id="26646" name="Rectangle 22"/>
          <p:cNvSpPr>
            <a:spLocks noChangeArrowheads="1"/>
          </p:cNvSpPr>
          <p:nvPr/>
        </p:nvSpPr>
        <p:spPr bwMode="auto">
          <a:xfrm>
            <a:off x="1795290" y="3009033"/>
            <a:ext cx="339725" cy="403225"/>
          </a:xfrm>
          <a:prstGeom prst="rect">
            <a:avLst/>
          </a:prstGeom>
          <a:noFill/>
          <a:ln w="23813">
            <a:solidFill>
              <a:schemeClr val="tx1"/>
            </a:solidFill>
            <a:prstDash val="sysDot"/>
            <a:miter lim="800000"/>
            <a:headEnd/>
            <a:tailEnd/>
          </a:ln>
        </p:spPr>
        <p:txBody>
          <a:bodyPr/>
          <a:lstStyle/>
          <a:p>
            <a:endParaRPr lang="en-US"/>
          </a:p>
        </p:txBody>
      </p:sp>
      <p:sp>
        <p:nvSpPr>
          <p:cNvPr id="26647" name="Rectangle 23"/>
          <p:cNvSpPr>
            <a:spLocks noChangeArrowheads="1"/>
          </p:cNvSpPr>
          <p:nvPr/>
        </p:nvSpPr>
        <p:spPr bwMode="auto">
          <a:xfrm>
            <a:off x="1441277" y="2599457"/>
            <a:ext cx="358775" cy="406400"/>
          </a:xfrm>
          <a:prstGeom prst="rect">
            <a:avLst/>
          </a:prstGeom>
          <a:noFill/>
          <a:ln w="23813">
            <a:solidFill>
              <a:schemeClr val="tx1"/>
            </a:solidFill>
            <a:prstDash val="sysDot"/>
            <a:miter lim="800000"/>
            <a:headEnd/>
            <a:tailEnd/>
          </a:ln>
        </p:spPr>
        <p:txBody>
          <a:bodyPr/>
          <a:lstStyle/>
          <a:p>
            <a:endParaRPr lang="en-US"/>
          </a:p>
        </p:txBody>
      </p:sp>
      <p:sp>
        <p:nvSpPr>
          <p:cNvPr id="26648" name="Rectangle 24"/>
          <p:cNvSpPr>
            <a:spLocks noChangeArrowheads="1"/>
          </p:cNvSpPr>
          <p:nvPr/>
        </p:nvSpPr>
        <p:spPr bwMode="auto">
          <a:xfrm>
            <a:off x="720551" y="2597870"/>
            <a:ext cx="360363" cy="406400"/>
          </a:xfrm>
          <a:prstGeom prst="rect">
            <a:avLst/>
          </a:prstGeom>
          <a:noFill/>
          <a:ln w="23813">
            <a:solidFill>
              <a:schemeClr val="tx1"/>
            </a:solidFill>
            <a:prstDash val="sysDot"/>
            <a:miter lim="800000"/>
            <a:headEnd/>
            <a:tailEnd/>
          </a:ln>
        </p:spPr>
        <p:txBody>
          <a:bodyPr/>
          <a:lstStyle/>
          <a:p>
            <a:endParaRPr lang="en-US"/>
          </a:p>
        </p:txBody>
      </p:sp>
      <p:sp>
        <p:nvSpPr>
          <p:cNvPr id="26649" name="Rectangle 25"/>
          <p:cNvSpPr>
            <a:spLocks noChangeArrowheads="1"/>
          </p:cNvSpPr>
          <p:nvPr/>
        </p:nvSpPr>
        <p:spPr bwMode="auto">
          <a:xfrm>
            <a:off x="1080914" y="2597869"/>
            <a:ext cx="360363" cy="407988"/>
          </a:xfrm>
          <a:prstGeom prst="rect">
            <a:avLst/>
          </a:prstGeom>
          <a:noFill/>
          <a:ln w="23813">
            <a:solidFill>
              <a:srgbClr val="FFFFFF"/>
            </a:solidFill>
            <a:prstDash val="sysDot"/>
            <a:miter lim="800000"/>
            <a:headEnd/>
            <a:tailEnd/>
          </a:ln>
        </p:spPr>
        <p:txBody>
          <a:bodyPr/>
          <a:lstStyle/>
          <a:p>
            <a:endParaRPr lang="en-US"/>
          </a:p>
        </p:txBody>
      </p:sp>
      <p:sp>
        <p:nvSpPr>
          <p:cNvPr id="26650" name="Rectangle 26"/>
          <p:cNvSpPr>
            <a:spLocks noChangeArrowheads="1"/>
          </p:cNvSpPr>
          <p:nvPr/>
        </p:nvSpPr>
        <p:spPr bwMode="auto">
          <a:xfrm>
            <a:off x="722139" y="1754908"/>
            <a:ext cx="360363" cy="425450"/>
          </a:xfrm>
          <a:prstGeom prst="rect">
            <a:avLst/>
          </a:prstGeom>
          <a:noFill/>
          <a:ln w="23813">
            <a:solidFill>
              <a:schemeClr val="tx1"/>
            </a:solidFill>
            <a:prstDash val="sysDot"/>
            <a:miter lim="800000"/>
            <a:headEnd/>
            <a:tailEnd/>
          </a:ln>
        </p:spPr>
        <p:txBody>
          <a:bodyPr/>
          <a:lstStyle/>
          <a:p>
            <a:endParaRPr lang="en-US"/>
          </a:p>
        </p:txBody>
      </p:sp>
      <p:sp>
        <p:nvSpPr>
          <p:cNvPr id="26651" name="Rectangle 27"/>
          <p:cNvSpPr>
            <a:spLocks noChangeArrowheads="1"/>
          </p:cNvSpPr>
          <p:nvPr/>
        </p:nvSpPr>
        <p:spPr bwMode="auto">
          <a:xfrm>
            <a:off x="1479377" y="1861269"/>
            <a:ext cx="924932" cy="184666"/>
          </a:xfrm>
          <a:prstGeom prst="rect">
            <a:avLst/>
          </a:prstGeom>
          <a:noFill/>
          <a:ln w="9525">
            <a:noFill/>
            <a:miter lim="800000"/>
            <a:headEnd/>
            <a:tailEnd/>
          </a:ln>
        </p:spPr>
        <p:txBody>
          <a:bodyPr wrap="none" lIns="0" tIns="0" rIns="0" bIns="0">
            <a:spAutoFit/>
          </a:bodyPr>
          <a:lstStyle/>
          <a:p>
            <a:r>
              <a:rPr lang="en-US" sz="1500">
                <a:solidFill>
                  <a:srgbClr val="FFFFFF"/>
                </a:solidFill>
                <a:effectLst>
                  <a:outerShdw blurRad="38100" dist="38100" dir="2700000" algn="tl">
                    <a:srgbClr val="050595"/>
                  </a:outerShdw>
                </a:effectLst>
                <a:latin typeface="Verdana" pitchFamily="34" charset="0"/>
              </a:rPr>
              <a:t>single tile</a:t>
            </a:r>
            <a:endParaRPr lang="en-US" sz="1400">
              <a:effectLst>
                <a:outerShdw blurRad="38100" dist="38100" dir="2700000" algn="tl">
                  <a:srgbClr val="050595"/>
                </a:outerShdw>
              </a:effectLst>
              <a:latin typeface="Verdana" pitchFamily="34" charset="0"/>
            </a:endParaRPr>
          </a:p>
        </p:txBody>
      </p:sp>
      <p:sp>
        <p:nvSpPr>
          <p:cNvPr id="26652" name="Freeform 28"/>
          <p:cNvSpPr>
            <a:spLocks noEditPoints="1"/>
          </p:cNvSpPr>
          <p:nvPr/>
        </p:nvSpPr>
        <p:spPr bwMode="auto">
          <a:xfrm>
            <a:off x="1436515" y="2480395"/>
            <a:ext cx="357187" cy="82550"/>
          </a:xfrm>
          <a:custGeom>
            <a:avLst/>
            <a:gdLst/>
            <a:ahLst/>
            <a:cxnLst>
              <a:cxn ang="0">
                <a:pos x="42" y="17"/>
              </a:cxn>
              <a:cxn ang="0">
                <a:pos x="166" y="17"/>
              </a:cxn>
              <a:cxn ang="0">
                <a:pos x="166" y="34"/>
              </a:cxn>
              <a:cxn ang="0">
                <a:pos x="42" y="34"/>
              </a:cxn>
              <a:cxn ang="0">
                <a:pos x="42" y="17"/>
              </a:cxn>
              <a:cxn ang="0">
                <a:pos x="51" y="51"/>
              </a:cxn>
              <a:cxn ang="0">
                <a:pos x="0" y="25"/>
              </a:cxn>
              <a:cxn ang="0">
                <a:pos x="51" y="0"/>
              </a:cxn>
              <a:cxn ang="0">
                <a:pos x="51" y="51"/>
              </a:cxn>
              <a:cxn ang="0">
                <a:pos x="158" y="0"/>
              </a:cxn>
              <a:cxn ang="0">
                <a:pos x="209" y="25"/>
              </a:cxn>
              <a:cxn ang="0">
                <a:pos x="158" y="51"/>
              </a:cxn>
              <a:cxn ang="0">
                <a:pos x="158" y="0"/>
              </a:cxn>
            </a:cxnLst>
            <a:rect l="0" t="0" r="r" b="b"/>
            <a:pathLst>
              <a:path w="209" h="51">
                <a:moveTo>
                  <a:pt x="42" y="17"/>
                </a:moveTo>
                <a:lnTo>
                  <a:pt x="166" y="17"/>
                </a:lnTo>
                <a:lnTo>
                  <a:pt x="166" y="34"/>
                </a:lnTo>
                <a:lnTo>
                  <a:pt x="42" y="34"/>
                </a:lnTo>
                <a:lnTo>
                  <a:pt x="42" y="17"/>
                </a:lnTo>
                <a:close/>
                <a:moveTo>
                  <a:pt x="51" y="51"/>
                </a:moveTo>
                <a:lnTo>
                  <a:pt x="0" y="25"/>
                </a:lnTo>
                <a:lnTo>
                  <a:pt x="51" y="0"/>
                </a:lnTo>
                <a:lnTo>
                  <a:pt x="51" y="51"/>
                </a:lnTo>
                <a:close/>
                <a:moveTo>
                  <a:pt x="158" y="0"/>
                </a:moveTo>
                <a:lnTo>
                  <a:pt x="209" y="25"/>
                </a:lnTo>
                <a:lnTo>
                  <a:pt x="158" y="51"/>
                </a:lnTo>
                <a:lnTo>
                  <a:pt x="158" y="0"/>
                </a:lnTo>
                <a:close/>
              </a:path>
            </a:pathLst>
          </a:custGeom>
          <a:solidFill>
            <a:srgbClr val="FFFFFF"/>
          </a:solidFill>
          <a:ln w="1588" cap="flat">
            <a:solidFill>
              <a:srgbClr val="FFFFFF"/>
            </a:solidFill>
            <a:prstDash val="solid"/>
            <a:bevel/>
            <a:headEnd/>
            <a:tailEnd/>
          </a:ln>
        </p:spPr>
        <p:txBody>
          <a:bodyPr/>
          <a:lstStyle/>
          <a:p>
            <a:endParaRPr lang="en-US"/>
          </a:p>
        </p:txBody>
      </p:sp>
      <p:sp>
        <p:nvSpPr>
          <p:cNvPr id="26653" name="Rectangle 29"/>
          <p:cNvSpPr>
            <a:spLocks noChangeArrowheads="1"/>
          </p:cNvSpPr>
          <p:nvPr/>
        </p:nvSpPr>
        <p:spPr bwMode="auto">
          <a:xfrm>
            <a:off x="1463503" y="2240682"/>
            <a:ext cx="689291" cy="184666"/>
          </a:xfrm>
          <a:prstGeom prst="rect">
            <a:avLst/>
          </a:prstGeom>
          <a:noFill/>
          <a:ln w="9525">
            <a:noFill/>
            <a:miter lim="800000"/>
            <a:headEnd/>
            <a:tailEnd/>
          </a:ln>
        </p:spPr>
        <p:txBody>
          <a:bodyPr wrap="none" lIns="0" tIns="0" rIns="0" bIns="0">
            <a:spAutoFit/>
          </a:bodyPr>
          <a:lstStyle/>
          <a:p>
            <a:r>
              <a:rPr lang="en-US" sz="1500">
                <a:solidFill>
                  <a:srgbClr val="FFFFFF"/>
                </a:solidFill>
                <a:effectLst>
                  <a:outerShdw blurRad="38100" dist="38100" dir="2700000" algn="tl">
                    <a:srgbClr val="050595"/>
                  </a:outerShdw>
                </a:effectLst>
                <a:latin typeface="Verdana" pitchFamily="34" charset="0"/>
              </a:rPr>
              <a:t>1.5mm</a:t>
            </a:r>
            <a:endParaRPr lang="en-US" sz="1400">
              <a:effectLst>
                <a:outerShdw blurRad="38100" dist="38100" dir="2700000" algn="tl">
                  <a:srgbClr val="050595"/>
                </a:outerShdw>
              </a:effectLst>
              <a:latin typeface="Verdana" pitchFamily="34" charset="0"/>
            </a:endParaRPr>
          </a:p>
        </p:txBody>
      </p:sp>
      <p:sp>
        <p:nvSpPr>
          <p:cNvPr id="26654" name="Line 30"/>
          <p:cNvSpPr>
            <a:spLocks noChangeShapeType="1"/>
          </p:cNvSpPr>
          <p:nvPr/>
        </p:nvSpPr>
        <p:spPr bwMode="auto">
          <a:xfrm flipV="1">
            <a:off x="1804815" y="2469283"/>
            <a:ext cx="1587" cy="193675"/>
          </a:xfrm>
          <a:prstGeom prst="line">
            <a:avLst/>
          </a:prstGeom>
          <a:noFill/>
          <a:ln w="26988">
            <a:solidFill>
              <a:srgbClr val="FFFFFF"/>
            </a:solidFill>
            <a:round/>
            <a:headEnd/>
            <a:tailEnd/>
          </a:ln>
        </p:spPr>
        <p:txBody>
          <a:bodyPr/>
          <a:lstStyle/>
          <a:p>
            <a:endParaRPr lang="en-US"/>
          </a:p>
        </p:txBody>
      </p:sp>
      <p:sp>
        <p:nvSpPr>
          <p:cNvPr id="26655" name="Freeform 31"/>
          <p:cNvSpPr>
            <a:spLocks noEditPoints="1"/>
          </p:cNvSpPr>
          <p:nvPr/>
        </p:nvSpPr>
        <p:spPr bwMode="auto">
          <a:xfrm>
            <a:off x="1828626" y="2597870"/>
            <a:ext cx="85725" cy="406400"/>
          </a:xfrm>
          <a:custGeom>
            <a:avLst/>
            <a:gdLst/>
            <a:ahLst/>
            <a:cxnLst>
              <a:cxn ang="0">
                <a:pos x="33" y="43"/>
              </a:cxn>
              <a:cxn ang="0">
                <a:pos x="33" y="209"/>
              </a:cxn>
              <a:cxn ang="0">
                <a:pos x="16" y="209"/>
              </a:cxn>
              <a:cxn ang="0">
                <a:pos x="16" y="43"/>
              </a:cxn>
              <a:cxn ang="0">
                <a:pos x="33" y="43"/>
              </a:cxn>
              <a:cxn ang="0">
                <a:pos x="0" y="51"/>
              </a:cxn>
              <a:cxn ang="0">
                <a:pos x="25" y="0"/>
              </a:cxn>
              <a:cxn ang="0">
                <a:pos x="50" y="51"/>
              </a:cxn>
              <a:cxn ang="0">
                <a:pos x="0" y="51"/>
              </a:cxn>
              <a:cxn ang="0">
                <a:pos x="50" y="200"/>
              </a:cxn>
              <a:cxn ang="0">
                <a:pos x="25" y="251"/>
              </a:cxn>
              <a:cxn ang="0">
                <a:pos x="0" y="200"/>
              </a:cxn>
              <a:cxn ang="0">
                <a:pos x="50" y="200"/>
              </a:cxn>
            </a:cxnLst>
            <a:rect l="0" t="0" r="r" b="b"/>
            <a:pathLst>
              <a:path w="50" h="251">
                <a:moveTo>
                  <a:pt x="33" y="43"/>
                </a:moveTo>
                <a:lnTo>
                  <a:pt x="33" y="209"/>
                </a:lnTo>
                <a:lnTo>
                  <a:pt x="16" y="209"/>
                </a:lnTo>
                <a:lnTo>
                  <a:pt x="16" y="43"/>
                </a:lnTo>
                <a:lnTo>
                  <a:pt x="33" y="43"/>
                </a:lnTo>
                <a:close/>
                <a:moveTo>
                  <a:pt x="0" y="51"/>
                </a:moveTo>
                <a:lnTo>
                  <a:pt x="25" y="0"/>
                </a:lnTo>
                <a:lnTo>
                  <a:pt x="50" y="51"/>
                </a:lnTo>
                <a:lnTo>
                  <a:pt x="0" y="51"/>
                </a:lnTo>
                <a:close/>
                <a:moveTo>
                  <a:pt x="50" y="200"/>
                </a:moveTo>
                <a:lnTo>
                  <a:pt x="25" y="251"/>
                </a:lnTo>
                <a:lnTo>
                  <a:pt x="0" y="200"/>
                </a:lnTo>
                <a:lnTo>
                  <a:pt x="50" y="200"/>
                </a:lnTo>
                <a:close/>
              </a:path>
            </a:pathLst>
          </a:custGeom>
          <a:solidFill>
            <a:srgbClr val="FFFFFF"/>
          </a:solidFill>
          <a:ln w="1588" cap="flat">
            <a:solidFill>
              <a:srgbClr val="FFFFFF"/>
            </a:solidFill>
            <a:prstDash val="solid"/>
            <a:bevel/>
            <a:headEnd/>
            <a:tailEnd/>
          </a:ln>
        </p:spPr>
        <p:txBody>
          <a:bodyPr/>
          <a:lstStyle/>
          <a:p>
            <a:endParaRPr lang="en-US"/>
          </a:p>
        </p:txBody>
      </p:sp>
      <p:sp>
        <p:nvSpPr>
          <p:cNvPr id="26656" name="Rectangle 32"/>
          <p:cNvSpPr>
            <a:spLocks noChangeArrowheads="1"/>
          </p:cNvSpPr>
          <p:nvPr/>
        </p:nvSpPr>
        <p:spPr bwMode="auto">
          <a:xfrm>
            <a:off x="1973091" y="2620094"/>
            <a:ext cx="689291" cy="184666"/>
          </a:xfrm>
          <a:prstGeom prst="rect">
            <a:avLst/>
          </a:prstGeom>
          <a:noFill/>
          <a:ln w="9525">
            <a:noFill/>
            <a:miter lim="800000"/>
            <a:headEnd/>
            <a:tailEnd/>
          </a:ln>
        </p:spPr>
        <p:txBody>
          <a:bodyPr wrap="none" lIns="0" tIns="0" rIns="0" bIns="0">
            <a:spAutoFit/>
          </a:bodyPr>
          <a:lstStyle/>
          <a:p>
            <a:r>
              <a:rPr lang="en-US" sz="1500">
                <a:solidFill>
                  <a:srgbClr val="FFFFFF"/>
                </a:solidFill>
                <a:effectLst>
                  <a:outerShdw blurRad="38100" dist="38100" dir="2700000" algn="tl">
                    <a:srgbClr val="050595"/>
                  </a:outerShdw>
                </a:effectLst>
                <a:latin typeface="Verdana" pitchFamily="34" charset="0"/>
              </a:rPr>
              <a:t>2.0mm</a:t>
            </a:r>
            <a:endParaRPr lang="en-US" sz="1400">
              <a:effectLst>
                <a:outerShdw blurRad="38100" dist="38100" dir="2700000" algn="tl">
                  <a:srgbClr val="050595"/>
                </a:outerShdw>
              </a:effectLst>
              <a:latin typeface="Verdana" pitchFamily="34" charset="0"/>
            </a:endParaRPr>
          </a:p>
        </p:txBody>
      </p:sp>
      <p:sp>
        <p:nvSpPr>
          <p:cNvPr id="26657" name="Line 33"/>
          <p:cNvSpPr>
            <a:spLocks noChangeShapeType="1"/>
          </p:cNvSpPr>
          <p:nvPr/>
        </p:nvSpPr>
        <p:spPr bwMode="auto">
          <a:xfrm flipH="1">
            <a:off x="1781001" y="2597869"/>
            <a:ext cx="158751" cy="1588"/>
          </a:xfrm>
          <a:prstGeom prst="line">
            <a:avLst/>
          </a:prstGeom>
          <a:noFill/>
          <a:ln w="26988">
            <a:solidFill>
              <a:srgbClr val="FFFFFF"/>
            </a:solidFill>
            <a:round/>
            <a:headEnd/>
            <a:tailEnd/>
          </a:ln>
        </p:spPr>
        <p:txBody>
          <a:bodyPr/>
          <a:lstStyle/>
          <a:p>
            <a:endParaRPr lang="en-US"/>
          </a:p>
        </p:txBody>
      </p:sp>
      <p:sp>
        <p:nvSpPr>
          <p:cNvPr id="26658" name="Rectangle 34"/>
          <p:cNvSpPr>
            <a:spLocks noChangeArrowheads="1"/>
          </p:cNvSpPr>
          <p:nvPr/>
        </p:nvSpPr>
        <p:spPr bwMode="auto">
          <a:xfrm>
            <a:off x="1082503" y="2189882"/>
            <a:ext cx="358775" cy="406400"/>
          </a:xfrm>
          <a:prstGeom prst="rect">
            <a:avLst/>
          </a:prstGeom>
          <a:noFill/>
          <a:ln w="23813">
            <a:solidFill>
              <a:schemeClr val="tx1"/>
            </a:solidFill>
            <a:prstDash val="sysDot"/>
            <a:miter lim="800000"/>
            <a:headEnd/>
            <a:tailEnd/>
          </a:ln>
        </p:spPr>
        <p:txBody>
          <a:bodyPr/>
          <a:lstStyle/>
          <a:p>
            <a:endParaRPr lang="en-US"/>
          </a:p>
        </p:txBody>
      </p:sp>
      <p:sp>
        <p:nvSpPr>
          <p:cNvPr id="26659" name="Rectangle 35"/>
          <p:cNvSpPr>
            <a:spLocks noChangeArrowheads="1"/>
          </p:cNvSpPr>
          <p:nvPr/>
        </p:nvSpPr>
        <p:spPr bwMode="auto">
          <a:xfrm>
            <a:off x="722139" y="2186708"/>
            <a:ext cx="360363" cy="406400"/>
          </a:xfrm>
          <a:prstGeom prst="rect">
            <a:avLst/>
          </a:prstGeom>
          <a:noFill/>
          <a:ln w="23813">
            <a:solidFill>
              <a:schemeClr val="tx1"/>
            </a:solidFill>
            <a:prstDash val="sysDot"/>
            <a:miter lim="800000"/>
            <a:headEnd/>
            <a:tailEnd/>
          </a:ln>
        </p:spPr>
        <p:txBody>
          <a:bodyPr/>
          <a:lstStyle/>
          <a:p>
            <a:endParaRPr lang="en-US"/>
          </a:p>
        </p:txBody>
      </p:sp>
      <p:sp>
        <p:nvSpPr>
          <p:cNvPr id="26660" name="Freeform 36"/>
          <p:cNvSpPr>
            <a:spLocks noEditPoints="1"/>
          </p:cNvSpPr>
          <p:nvPr/>
        </p:nvSpPr>
        <p:spPr bwMode="auto">
          <a:xfrm>
            <a:off x="1082503" y="1931120"/>
            <a:ext cx="341313" cy="109538"/>
          </a:xfrm>
          <a:custGeom>
            <a:avLst/>
            <a:gdLst/>
            <a:ahLst/>
            <a:cxnLst>
              <a:cxn ang="0">
                <a:pos x="198" y="50"/>
              </a:cxn>
              <a:cxn ang="0">
                <a:pos x="56" y="45"/>
              </a:cxn>
              <a:cxn ang="0">
                <a:pos x="56" y="23"/>
              </a:cxn>
              <a:cxn ang="0">
                <a:pos x="199" y="27"/>
              </a:cxn>
              <a:cxn ang="0">
                <a:pos x="198" y="50"/>
              </a:cxn>
              <a:cxn ang="0">
                <a:pos x="66" y="68"/>
              </a:cxn>
              <a:cxn ang="0">
                <a:pos x="0" y="32"/>
              </a:cxn>
              <a:cxn ang="0">
                <a:pos x="68" y="0"/>
              </a:cxn>
              <a:cxn ang="0">
                <a:pos x="66" y="68"/>
              </a:cxn>
            </a:cxnLst>
            <a:rect l="0" t="0" r="r" b="b"/>
            <a:pathLst>
              <a:path w="199" h="68">
                <a:moveTo>
                  <a:pt x="198" y="50"/>
                </a:moveTo>
                <a:lnTo>
                  <a:pt x="56" y="45"/>
                </a:lnTo>
                <a:lnTo>
                  <a:pt x="56" y="23"/>
                </a:lnTo>
                <a:lnTo>
                  <a:pt x="199" y="27"/>
                </a:lnTo>
                <a:lnTo>
                  <a:pt x="198" y="50"/>
                </a:lnTo>
                <a:close/>
                <a:moveTo>
                  <a:pt x="66" y="68"/>
                </a:moveTo>
                <a:lnTo>
                  <a:pt x="0" y="32"/>
                </a:lnTo>
                <a:lnTo>
                  <a:pt x="68" y="0"/>
                </a:lnTo>
                <a:lnTo>
                  <a:pt x="66" y="68"/>
                </a:lnTo>
                <a:close/>
              </a:path>
            </a:pathLst>
          </a:custGeom>
          <a:solidFill>
            <a:srgbClr val="FFFFFF"/>
          </a:solidFill>
          <a:ln w="1588" cap="flat">
            <a:solidFill>
              <a:srgbClr val="FFFFFF"/>
            </a:solidFill>
            <a:prstDash val="solid"/>
            <a:bevel/>
            <a:headEnd/>
            <a:tailEnd/>
          </a:ln>
        </p:spPr>
        <p:txBody>
          <a:bodyPr/>
          <a:lstStyle/>
          <a:p>
            <a:endParaRPr lang="en-US"/>
          </a:p>
        </p:txBody>
      </p:sp>
      <p:sp>
        <p:nvSpPr>
          <p:cNvPr id="26661" name="Freeform 37"/>
          <p:cNvSpPr>
            <a:spLocks noEditPoints="1"/>
          </p:cNvSpPr>
          <p:nvPr/>
        </p:nvSpPr>
        <p:spPr bwMode="auto">
          <a:xfrm>
            <a:off x="2311228" y="5772870"/>
            <a:ext cx="195263" cy="195263"/>
          </a:xfrm>
          <a:custGeom>
            <a:avLst/>
            <a:gdLst/>
            <a:ahLst/>
            <a:cxnLst>
              <a:cxn ang="0">
                <a:pos x="23" y="84"/>
              </a:cxn>
              <a:cxn ang="0">
                <a:pos x="101" y="0"/>
              </a:cxn>
              <a:cxn ang="0">
                <a:pos x="114" y="12"/>
              </a:cxn>
              <a:cxn ang="0">
                <a:pos x="35" y="96"/>
              </a:cxn>
              <a:cxn ang="0">
                <a:pos x="23" y="84"/>
              </a:cxn>
              <a:cxn ang="0">
                <a:pos x="53" y="101"/>
              </a:cxn>
              <a:cxn ang="0">
                <a:pos x="0" y="121"/>
              </a:cxn>
              <a:cxn ang="0">
                <a:pos x="16" y="67"/>
              </a:cxn>
              <a:cxn ang="0">
                <a:pos x="53" y="101"/>
              </a:cxn>
            </a:cxnLst>
            <a:rect l="0" t="0" r="r" b="b"/>
            <a:pathLst>
              <a:path w="114" h="121">
                <a:moveTo>
                  <a:pt x="23" y="84"/>
                </a:moveTo>
                <a:lnTo>
                  <a:pt x="101" y="0"/>
                </a:lnTo>
                <a:lnTo>
                  <a:pt x="114" y="12"/>
                </a:lnTo>
                <a:lnTo>
                  <a:pt x="35" y="96"/>
                </a:lnTo>
                <a:lnTo>
                  <a:pt x="23" y="84"/>
                </a:lnTo>
                <a:close/>
                <a:moveTo>
                  <a:pt x="53" y="101"/>
                </a:moveTo>
                <a:lnTo>
                  <a:pt x="0" y="121"/>
                </a:lnTo>
                <a:lnTo>
                  <a:pt x="16" y="67"/>
                </a:lnTo>
                <a:lnTo>
                  <a:pt x="53" y="101"/>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6662" name="Rectangle 38"/>
          <p:cNvSpPr>
            <a:spLocks noChangeArrowheads="1"/>
          </p:cNvSpPr>
          <p:nvPr/>
        </p:nvSpPr>
        <p:spPr bwMode="auto">
          <a:xfrm>
            <a:off x="2450926" y="5518870"/>
            <a:ext cx="533799" cy="233910"/>
          </a:xfrm>
          <a:prstGeom prst="rect">
            <a:avLst/>
          </a:prstGeom>
          <a:noFill/>
          <a:ln w="9525">
            <a:noFill/>
            <a:miter lim="800000"/>
            <a:headEnd/>
            <a:tailEnd/>
          </a:ln>
        </p:spPr>
        <p:txBody>
          <a:bodyPr wrap="none" lIns="0" tIns="0" rIns="0" bIns="0">
            <a:spAutoFit/>
          </a:bodyPr>
          <a:lstStyle/>
          <a:p>
            <a:r>
              <a:rPr lang="en-US" sz="1900" b="1">
                <a:solidFill>
                  <a:srgbClr val="000000"/>
                </a:solidFill>
                <a:effectLst>
                  <a:outerShdw blurRad="38100" dist="38100" dir="2700000" algn="tl">
                    <a:srgbClr val="FFFFFF"/>
                  </a:outerShdw>
                </a:effectLst>
                <a:latin typeface="Verdana" pitchFamily="34" charset="0"/>
              </a:rPr>
              <a:t>TAP</a:t>
            </a:r>
            <a:endParaRPr lang="en-US" sz="1400">
              <a:effectLst>
                <a:outerShdw blurRad="38100" dist="38100" dir="2700000" algn="tl">
                  <a:srgbClr val="050595"/>
                </a:outerShdw>
              </a:effectLst>
              <a:latin typeface="Verdana" pitchFamily="34" charset="0"/>
            </a:endParaRPr>
          </a:p>
        </p:txBody>
      </p:sp>
      <p:sp>
        <p:nvSpPr>
          <p:cNvPr id="26663" name="Freeform 39"/>
          <p:cNvSpPr>
            <a:spLocks noEditPoints="1"/>
          </p:cNvSpPr>
          <p:nvPr/>
        </p:nvSpPr>
        <p:spPr bwMode="auto">
          <a:xfrm>
            <a:off x="1971503" y="5793507"/>
            <a:ext cx="123825" cy="142875"/>
          </a:xfrm>
          <a:custGeom>
            <a:avLst/>
            <a:gdLst/>
            <a:ahLst/>
            <a:cxnLst>
              <a:cxn ang="0">
                <a:pos x="40" y="60"/>
              </a:cxn>
              <a:cxn ang="0">
                <a:pos x="0" y="11"/>
              </a:cxn>
              <a:cxn ang="0">
                <a:pos x="14" y="0"/>
              </a:cxn>
              <a:cxn ang="0">
                <a:pos x="53" y="50"/>
              </a:cxn>
              <a:cxn ang="0">
                <a:pos x="40" y="60"/>
              </a:cxn>
              <a:cxn ang="0">
                <a:pos x="61" y="33"/>
              </a:cxn>
              <a:cxn ang="0">
                <a:pos x="73" y="88"/>
              </a:cxn>
              <a:cxn ang="0">
                <a:pos x="21" y="64"/>
              </a:cxn>
              <a:cxn ang="0">
                <a:pos x="61" y="33"/>
              </a:cxn>
            </a:cxnLst>
            <a:rect l="0" t="0" r="r" b="b"/>
            <a:pathLst>
              <a:path w="73" h="88">
                <a:moveTo>
                  <a:pt x="40" y="60"/>
                </a:moveTo>
                <a:lnTo>
                  <a:pt x="0" y="11"/>
                </a:lnTo>
                <a:lnTo>
                  <a:pt x="14" y="0"/>
                </a:lnTo>
                <a:lnTo>
                  <a:pt x="53" y="50"/>
                </a:lnTo>
                <a:lnTo>
                  <a:pt x="40" y="60"/>
                </a:lnTo>
                <a:close/>
                <a:moveTo>
                  <a:pt x="61" y="33"/>
                </a:moveTo>
                <a:lnTo>
                  <a:pt x="73" y="88"/>
                </a:lnTo>
                <a:lnTo>
                  <a:pt x="21" y="64"/>
                </a:lnTo>
                <a:lnTo>
                  <a:pt x="61" y="33"/>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6664" name="Rectangle 40"/>
          <p:cNvSpPr>
            <a:spLocks noChangeArrowheads="1"/>
          </p:cNvSpPr>
          <p:nvPr/>
        </p:nvSpPr>
        <p:spPr bwMode="auto">
          <a:xfrm>
            <a:off x="2244552" y="5984008"/>
            <a:ext cx="88900" cy="84137"/>
          </a:xfrm>
          <a:prstGeom prst="rect">
            <a:avLst/>
          </a:prstGeom>
          <a:noFill/>
          <a:ln w="23813" cap="rnd">
            <a:solidFill>
              <a:srgbClr val="000000"/>
            </a:solidFill>
            <a:miter lim="800000"/>
            <a:headEnd/>
            <a:tailEnd/>
          </a:ln>
        </p:spPr>
        <p:txBody>
          <a:bodyPr/>
          <a:lstStyle/>
          <a:p>
            <a:endParaRPr lang="en-US"/>
          </a:p>
        </p:txBody>
      </p:sp>
      <p:sp>
        <p:nvSpPr>
          <p:cNvPr id="26665" name="Freeform 41"/>
          <p:cNvSpPr>
            <a:spLocks noEditPoints="1"/>
          </p:cNvSpPr>
          <p:nvPr/>
        </p:nvSpPr>
        <p:spPr bwMode="auto">
          <a:xfrm>
            <a:off x="534815" y="1564407"/>
            <a:ext cx="77787" cy="4714875"/>
          </a:xfrm>
          <a:custGeom>
            <a:avLst/>
            <a:gdLst/>
            <a:ahLst/>
            <a:cxnLst>
              <a:cxn ang="0">
                <a:pos x="15" y="2877"/>
              </a:cxn>
              <a:cxn ang="0">
                <a:pos x="15" y="38"/>
              </a:cxn>
              <a:cxn ang="0">
                <a:pos x="30" y="38"/>
              </a:cxn>
              <a:cxn ang="0">
                <a:pos x="30" y="2877"/>
              </a:cxn>
              <a:cxn ang="0">
                <a:pos x="15" y="2877"/>
              </a:cxn>
              <a:cxn ang="0">
                <a:pos x="45" y="2870"/>
              </a:cxn>
              <a:cxn ang="0">
                <a:pos x="23" y="2915"/>
              </a:cxn>
              <a:cxn ang="0">
                <a:pos x="0" y="2870"/>
              </a:cxn>
              <a:cxn ang="0">
                <a:pos x="45" y="2870"/>
              </a:cxn>
              <a:cxn ang="0">
                <a:pos x="0" y="46"/>
              </a:cxn>
              <a:cxn ang="0">
                <a:pos x="23" y="0"/>
              </a:cxn>
              <a:cxn ang="0">
                <a:pos x="45" y="46"/>
              </a:cxn>
              <a:cxn ang="0">
                <a:pos x="0" y="46"/>
              </a:cxn>
            </a:cxnLst>
            <a:rect l="0" t="0" r="r" b="b"/>
            <a:pathLst>
              <a:path w="45" h="2915">
                <a:moveTo>
                  <a:pt x="15" y="2877"/>
                </a:moveTo>
                <a:lnTo>
                  <a:pt x="15" y="38"/>
                </a:lnTo>
                <a:lnTo>
                  <a:pt x="30" y="38"/>
                </a:lnTo>
                <a:lnTo>
                  <a:pt x="30" y="2877"/>
                </a:lnTo>
                <a:lnTo>
                  <a:pt x="15" y="2877"/>
                </a:lnTo>
                <a:close/>
                <a:moveTo>
                  <a:pt x="45" y="2870"/>
                </a:moveTo>
                <a:lnTo>
                  <a:pt x="23" y="2915"/>
                </a:lnTo>
                <a:lnTo>
                  <a:pt x="0" y="2870"/>
                </a:lnTo>
                <a:lnTo>
                  <a:pt x="45" y="2870"/>
                </a:lnTo>
                <a:close/>
                <a:moveTo>
                  <a:pt x="0" y="46"/>
                </a:moveTo>
                <a:lnTo>
                  <a:pt x="23" y="0"/>
                </a:lnTo>
                <a:lnTo>
                  <a:pt x="45" y="46"/>
                </a:lnTo>
                <a:lnTo>
                  <a:pt x="0" y="46"/>
                </a:lnTo>
                <a:close/>
              </a:path>
            </a:pathLst>
          </a:custGeom>
          <a:solidFill>
            <a:schemeClr val="tx1"/>
          </a:solidFill>
          <a:ln w="1588" cap="flat">
            <a:solidFill>
              <a:schemeClr val="tx1"/>
            </a:solidFill>
            <a:prstDash val="solid"/>
            <a:bevel/>
            <a:headEnd/>
            <a:tailEnd/>
          </a:ln>
        </p:spPr>
        <p:txBody>
          <a:bodyPr/>
          <a:lstStyle/>
          <a:p>
            <a:endParaRPr lang="en-US"/>
          </a:p>
        </p:txBody>
      </p:sp>
      <p:sp>
        <p:nvSpPr>
          <p:cNvPr id="26666" name="Line 42"/>
          <p:cNvSpPr>
            <a:spLocks noChangeShapeType="1"/>
          </p:cNvSpPr>
          <p:nvPr/>
        </p:nvSpPr>
        <p:spPr bwMode="auto">
          <a:xfrm flipH="1">
            <a:off x="515766" y="6271345"/>
            <a:ext cx="123825" cy="1588"/>
          </a:xfrm>
          <a:prstGeom prst="line">
            <a:avLst/>
          </a:prstGeom>
          <a:noFill/>
          <a:ln w="23813">
            <a:solidFill>
              <a:schemeClr val="tx1"/>
            </a:solidFill>
            <a:round/>
            <a:headEnd/>
            <a:tailEnd/>
          </a:ln>
        </p:spPr>
        <p:txBody>
          <a:bodyPr/>
          <a:lstStyle/>
          <a:p>
            <a:endParaRPr lang="en-US"/>
          </a:p>
        </p:txBody>
      </p:sp>
      <p:sp>
        <p:nvSpPr>
          <p:cNvPr id="26667" name="Line 43"/>
          <p:cNvSpPr>
            <a:spLocks noChangeShapeType="1"/>
          </p:cNvSpPr>
          <p:nvPr/>
        </p:nvSpPr>
        <p:spPr bwMode="auto">
          <a:xfrm flipH="1">
            <a:off x="515766" y="6271345"/>
            <a:ext cx="123825" cy="1588"/>
          </a:xfrm>
          <a:prstGeom prst="line">
            <a:avLst/>
          </a:prstGeom>
          <a:noFill/>
          <a:ln w="23813">
            <a:solidFill>
              <a:schemeClr val="tx1"/>
            </a:solidFill>
            <a:round/>
            <a:headEnd/>
            <a:tailEnd/>
          </a:ln>
        </p:spPr>
        <p:txBody>
          <a:bodyPr/>
          <a:lstStyle/>
          <a:p>
            <a:endParaRPr lang="en-US"/>
          </a:p>
        </p:txBody>
      </p:sp>
      <p:sp>
        <p:nvSpPr>
          <p:cNvPr id="26668" name="Rectangle 44"/>
          <p:cNvSpPr>
            <a:spLocks noChangeArrowheads="1"/>
          </p:cNvSpPr>
          <p:nvPr/>
        </p:nvSpPr>
        <p:spPr bwMode="auto">
          <a:xfrm rot="16200000">
            <a:off x="-253301" y="3885058"/>
            <a:ext cx="1296830" cy="233910"/>
          </a:xfrm>
          <a:prstGeom prst="rect">
            <a:avLst/>
          </a:prstGeom>
          <a:noFill/>
          <a:ln w="9525">
            <a:noFill/>
            <a:miter lim="800000"/>
            <a:headEnd/>
            <a:tailEnd/>
          </a:ln>
        </p:spPr>
        <p:txBody>
          <a:bodyPr wrap="none" lIns="0" tIns="0" rIns="0" bIns="0">
            <a:spAutoFit/>
          </a:bodyPr>
          <a:lstStyle/>
          <a:p>
            <a:r>
              <a:rPr lang="en-US" sz="1900" b="1">
                <a:latin typeface="Verdana" pitchFamily="34" charset="0"/>
              </a:rPr>
              <a:t>21.72mm</a:t>
            </a:r>
            <a:endParaRPr lang="en-US" sz="1800">
              <a:latin typeface="Verdana" pitchFamily="34" charset="0"/>
            </a:endParaRPr>
          </a:p>
        </p:txBody>
      </p:sp>
      <p:sp>
        <p:nvSpPr>
          <p:cNvPr id="26669" name="Freeform 45"/>
          <p:cNvSpPr>
            <a:spLocks noEditPoints="1"/>
          </p:cNvSpPr>
          <p:nvPr/>
        </p:nvSpPr>
        <p:spPr bwMode="auto">
          <a:xfrm>
            <a:off x="753890" y="1419945"/>
            <a:ext cx="2820987" cy="73025"/>
          </a:xfrm>
          <a:custGeom>
            <a:avLst/>
            <a:gdLst/>
            <a:ahLst/>
            <a:cxnLst>
              <a:cxn ang="0">
                <a:pos x="38" y="15"/>
              </a:cxn>
              <a:cxn ang="0">
                <a:pos x="1608" y="15"/>
              </a:cxn>
              <a:cxn ang="0">
                <a:pos x="1608" y="30"/>
              </a:cxn>
              <a:cxn ang="0">
                <a:pos x="38" y="30"/>
              </a:cxn>
              <a:cxn ang="0">
                <a:pos x="38" y="15"/>
              </a:cxn>
              <a:cxn ang="0">
                <a:pos x="46" y="45"/>
              </a:cxn>
              <a:cxn ang="0">
                <a:pos x="0" y="22"/>
              </a:cxn>
              <a:cxn ang="0">
                <a:pos x="46" y="0"/>
              </a:cxn>
              <a:cxn ang="0">
                <a:pos x="46" y="45"/>
              </a:cxn>
              <a:cxn ang="0">
                <a:pos x="1600" y="0"/>
              </a:cxn>
              <a:cxn ang="0">
                <a:pos x="1645" y="22"/>
              </a:cxn>
              <a:cxn ang="0">
                <a:pos x="1600" y="45"/>
              </a:cxn>
              <a:cxn ang="0">
                <a:pos x="1600" y="0"/>
              </a:cxn>
            </a:cxnLst>
            <a:rect l="0" t="0" r="r" b="b"/>
            <a:pathLst>
              <a:path w="1645" h="45">
                <a:moveTo>
                  <a:pt x="38" y="15"/>
                </a:moveTo>
                <a:lnTo>
                  <a:pt x="1608" y="15"/>
                </a:lnTo>
                <a:lnTo>
                  <a:pt x="1608" y="30"/>
                </a:lnTo>
                <a:lnTo>
                  <a:pt x="38" y="30"/>
                </a:lnTo>
                <a:lnTo>
                  <a:pt x="38" y="15"/>
                </a:lnTo>
                <a:close/>
                <a:moveTo>
                  <a:pt x="46" y="45"/>
                </a:moveTo>
                <a:lnTo>
                  <a:pt x="0" y="22"/>
                </a:lnTo>
                <a:lnTo>
                  <a:pt x="46" y="0"/>
                </a:lnTo>
                <a:lnTo>
                  <a:pt x="46" y="45"/>
                </a:lnTo>
                <a:close/>
                <a:moveTo>
                  <a:pt x="1600" y="0"/>
                </a:moveTo>
                <a:lnTo>
                  <a:pt x="1645" y="22"/>
                </a:lnTo>
                <a:lnTo>
                  <a:pt x="1600" y="45"/>
                </a:lnTo>
                <a:lnTo>
                  <a:pt x="1600"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6670" name="Line 46"/>
          <p:cNvSpPr>
            <a:spLocks noChangeShapeType="1"/>
          </p:cNvSpPr>
          <p:nvPr/>
        </p:nvSpPr>
        <p:spPr bwMode="auto">
          <a:xfrm flipV="1">
            <a:off x="714201" y="1399307"/>
            <a:ext cx="1588" cy="114300"/>
          </a:xfrm>
          <a:prstGeom prst="line">
            <a:avLst/>
          </a:prstGeom>
          <a:noFill/>
          <a:ln w="26988">
            <a:solidFill>
              <a:schemeClr val="tx1"/>
            </a:solidFill>
            <a:round/>
            <a:headEnd/>
            <a:tailEnd/>
          </a:ln>
        </p:spPr>
        <p:txBody>
          <a:bodyPr/>
          <a:lstStyle/>
          <a:p>
            <a:endParaRPr lang="en-US"/>
          </a:p>
        </p:txBody>
      </p:sp>
      <p:sp>
        <p:nvSpPr>
          <p:cNvPr id="26671" name="Line 47"/>
          <p:cNvSpPr>
            <a:spLocks noChangeShapeType="1"/>
          </p:cNvSpPr>
          <p:nvPr/>
        </p:nvSpPr>
        <p:spPr bwMode="auto">
          <a:xfrm flipV="1">
            <a:off x="3571701" y="1402482"/>
            <a:ext cx="1588" cy="115887"/>
          </a:xfrm>
          <a:prstGeom prst="line">
            <a:avLst/>
          </a:prstGeom>
          <a:noFill/>
          <a:ln w="26988">
            <a:solidFill>
              <a:schemeClr val="tx1"/>
            </a:solidFill>
            <a:round/>
            <a:headEnd/>
            <a:tailEnd/>
          </a:ln>
        </p:spPr>
        <p:txBody>
          <a:bodyPr/>
          <a:lstStyle/>
          <a:p>
            <a:endParaRPr lang="en-US"/>
          </a:p>
        </p:txBody>
      </p:sp>
      <p:sp>
        <p:nvSpPr>
          <p:cNvPr id="26672" name="Line 48"/>
          <p:cNvSpPr>
            <a:spLocks noChangeShapeType="1"/>
          </p:cNvSpPr>
          <p:nvPr/>
        </p:nvSpPr>
        <p:spPr bwMode="auto">
          <a:xfrm flipH="1">
            <a:off x="469727" y="1569169"/>
            <a:ext cx="122239" cy="1588"/>
          </a:xfrm>
          <a:prstGeom prst="line">
            <a:avLst/>
          </a:prstGeom>
          <a:noFill/>
          <a:ln w="26988">
            <a:solidFill>
              <a:schemeClr val="tx1"/>
            </a:solidFill>
            <a:round/>
            <a:headEnd/>
            <a:tailEnd/>
          </a:ln>
        </p:spPr>
        <p:txBody>
          <a:bodyPr/>
          <a:lstStyle/>
          <a:p>
            <a:endParaRPr lang="en-US"/>
          </a:p>
        </p:txBody>
      </p:sp>
      <p:sp>
        <p:nvSpPr>
          <p:cNvPr id="26673" name="Freeform 49"/>
          <p:cNvSpPr>
            <a:spLocks noEditPoints="1"/>
          </p:cNvSpPr>
          <p:nvPr/>
        </p:nvSpPr>
        <p:spPr bwMode="auto">
          <a:xfrm>
            <a:off x="738015" y="1419945"/>
            <a:ext cx="2820987" cy="73025"/>
          </a:xfrm>
          <a:custGeom>
            <a:avLst/>
            <a:gdLst/>
            <a:ahLst/>
            <a:cxnLst>
              <a:cxn ang="0">
                <a:pos x="38" y="15"/>
              </a:cxn>
              <a:cxn ang="0">
                <a:pos x="1608" y="15"/>
              </a:cxn>
              <a:cxn ang="0">
                <a:pos x="1608" y="30"/>
              </a:cxn>
              <a:cxn ang="0">
                <a:pos x="38" y="30"/>
              </a:cxn>
              <a:cxn ang="0">
                <a:pos x="38" y="15"/>
              </a:cxn>
              <a:cxn ang="0">
                <a:pos x="46" y="45"/>
              </a:cxn>
              <a:cxn ang="0">
                <a:pos x="0" y="22"/>
              </a:cxn>
              <a:cxn ang="0">
                <a:pos x="46" y="0"/>
              </a:cxn>
              <a:cxn ang="0">
                <a:pos x="46" y="45"/>
              </a:cxn>
              <a:cxn ang="0">
                <a:pos x="1600" y="0"/>
              </a:cxn>
              <a:cxn ang="0">
                <a:pos x="1645" y="22"/>
              </a:cxn>
              <a:cxn ang="0">
                <a:pos x="1600" y="45"/>
              </a:cxn>
              <a:cxn ang="0">
                <a:pos x="1600" y="0"/>
              </a:cxn>
            </a:cxnLst>
            <a:rect l="0" t="0" r="r" b="b"/>
            <a:pathLst>
              <a:path w="1645" h="45">
                <a:moveTo>
                  <a:pt x="38" y="15"/>
                </a:moveTo>
                <a:lnTo>
                  <a:pt x="1608" y="15"/>
                </a:lnTo>
                <a:lnTo>
                  <a:pt x="1608" y="30"/>
                </a:lnTo>
                <a:lnTo>
                  <a:pt x="38" y="30"/>
                </a:lnTo>
                <a:lnTo>
                  <a:pt x="38" y="15"/>
                </a:lnTo>
                <a:close/>
                <a:moveTo>
                  <a:pt x="46" y="45"/>
                </a:moveTo>
                <a:lnTo>
                  <a:pt x="0" y="22"/>
                </a:lnTo>
                <a:lnTo>
                  <a:pt x="46" y="0"/>
                </a:lnTo>
                <a:lnTo>
                  <a:pt x="46" y="45"/>
                </a:lnTo>
                <a:close/>
                <a:moveTo>
                  <a:pt x="1600" y="0"/>
                </a:moveTo>
                <a:lnTo>
                  <a:pt x="1645" y="22"/>
                </a:lnTo>
                <a:lnTo>
                  <a:pt x="1600" y="45"/>
                </a:lnTo>
                <a:lnTo>
                  <a:pt x="1600" y="0"/>
                </a:lnTo>
                <a:close/>
              </a:path>
            </a:pathLst>
          </a:custGeom>
          <a:solidFill>
            <a:schemeClr val="tx1"/>
          </a:solidFill>
          <a:ln w="1588" cap="flat">
            <a:solidFill>
              <a:schemeClr val="tx1"/>
            </a:solidFill>
            <a:prstDash val="solid"/>
            <a:bevel/>
            <a:headEnd/>
            <a:tailEnd/>
          </a:ln>
        </p:spPr>
        <p:txBody>
          <a:bodyPr/>
          <a:lstStyle/>
          <a:p>
            <a:endParaRPr lang="en-US"/>
          </a:p>
        </p:txBody>
      </p:sp>
      <p:sp>
        <p:nvSpPr>
          <p:cNvPr id="26674" name="Line 50"/>
          <p:cNvSpPr>
            <a:spLocks noChangeShapeType="1"/>
          </p:cNvSpPr>
          <p:nvPr/>
        </p:nvSpPr>
        <p:spPr bwMode="auto">
          <a:xfrm flipV="1">
            <a:off x="3571701" y="1402482"/>
            <a:ext cx="1588" cy="115887"/>
          </a:xfrm>
          <a:prstGeom prst="line">
            <a:avLst/>
          </a:prstGeom>
          <a:noFill/>
          <a:ln w="26988">
            <a:solidFill>
              <a:schemeClr val="tx1"/>
            </a:solidFill>
            <a:round/>
            <a:headEnd/>
            <a:tailEnd/>
          </a:ln>
        </p:spPr>
        <p:txBody>
          <a:bodyPr/>
          <a:lstStyle/>
          <a:p>
            <a:endParaRPr lang="en-US"/>
          </a:p>
        </p:txBody>
      </p:sp>
      <p:sp>
        <p:nvSpPr>
          <p:cNvPr id="26675" name="Line 51"/>
          <p:cNvSpPr>
            <a:spLocks noChangeShapeType="1"/>
          </p:cNvSpPr>
          <p:nvPr/>
        </p:nvSpPr>
        <p:spPr bwMode="auto">
          <a:xfrm flipH="1">
            <a:off x="509414" y="1569169"/>
            <a:ext cx="122237" cy="1588"/>
          </a:xfrm>
          <a:prstGeom prst="line">
            <a:avLst/>
          </a:prstGeom>
          <a:noFill/>
          <a:ln w="26988">
            <a:solidFill>
              <a:schemeClr val="tx1"/>
            </a:solidFill>
            <a:round/>
            <a:headEnd/>
            <a:tailEnd/>
          </a:ln>
        </p:spPr>
        <p:txBody>
          <a:bodyPr/>
          <a:lstStyle/>
          <a:p>
            <a:endParaRPr lang="en-US"/>
          </a:p>
        </p:txBody>
      </p:sp>
      <p:sp>
        <p:nvSpPr>
          <p:cNvPr id="26676" name="Rectangle 52"/>
          <p:cNvSpPr>
            <a:spLocks noChangeArrowheads="1"/>
          </p:cNvSpPr>
          <p:nvPr/>
        </p:nvSpPr>
        <p:spPr bwMode="auto">
          <a:xfrm>
            <a:off x="811040" y="5933207"/>
            <a:ext cx="1053172" cy="233910"/>
          </a:xfrm>
          <a:prstGeom prst="rect">
            <a:avLst/>
          </a:prstGeom>
          <a:noFill/>
          <a:ln w="9525">
            <a:noFill/>
            <a:miter lim="800000"/>
            <a:headEnd/>
            <a:tailEnd/>
          </a:ln>
        </p:spPr>
        <p:txBody>
          <a:bodyPr wrap="none" lIns="0" tIns="0" rIns="0" bIns="0">
            <a:spAutoFit/>
          </a:bodyPr>
          <a:lstStyle/>
          <a:p>
            <a:r>
              <a:rPr lang="en-US" sz="1900">
                <a:effectLst>
                  <a:outerShdw blurRad="38100" dist="38100" dir="2700000" algn="tl">
                    <a:srgbClr val="050595"/>
                  </a:outerShdw>
                </a:effectLst>
                <a:latin typeface="Verdana" pitchFamily="34" charset="0"/>
              </a:rPr>
              <a:t>I/O Area</a:t>
            </a:r>
            <a:endParaRPr lang="en-US" sz="1400">
              <a:effectLst>
                <a:outerShdw blurRad="38100" dist="38100" dir="2700000" algn="tl">
                  <a:srgbClr val="050595"/>
                </a:outerShdw>
              </a:effectLst>
              <a:latin typeface="Verdana" pitchFamily="34" charset="0"/>
            </a:endParaRPr>
          </a:p>
        </p:txBody>
      </p:sp>
      <p:sp>
        <p:nvSpPr>
          <p:cNvPr id="26677" name="Rectangle 53"/>
          <p:cNvSpPr>
            <a:spLocks noChangeArrowheads="1"/>
          </p:cNvSpPr>
          <p:nvPr/>
        </p:nvSpPr>
        <p:spPr bwMode="auto">
          <a:xfrm>
            <a:off x="2081040" y="5976070"/>
            <a:ext cx="114300" cy="109538"/>
          </a:xfrm>
          <a:prstGeom prst="rect">
            <a:avLst/>
          </a:prstGeom>
          <a:noFill/>
          <a:ln w="23813" cap="rnd">
            <a:solidFill>
              <a:schemeClr val="tx1"/>
            </a:solidFill>
            <a:miter lim="800000"/>
            <a:headEnd/>
            <a:tailEnd/>
          </a:ln>
        </p:spPr>
        <p:txBody>
          <a:bodyPr/>
          <a:lstStyle/>
          <a:p>
            <a:endParaRPr lang="en-US"/>
          </a:p>
        </p:txBody>
      </p:sp>
      <p:sp>
        <p:nvSpPr>
          <p:cNvPr id="26678" name="Rectangle 54"/>
          <p:cNvSpPr>
            <a:spLocks noChangeArrowheads="1"/>
          </p:cNvSpPr>
          <p:nvPr/>
        </p:nvSpPr>
        <p:spPr bwMode="auto">
          <a:xfrm>
            <a:off x="1465090" y="5476007"/>
            <a:ext cx="488916" cy="233910"/>
          </a:xfrm>
          <a:prstGeom prst="rect">
            <a:avLst/>
          </a:prstGeom>
          <a:noFill/>
          <a:ln w="9525">
            <a:noFill/>
            <a:miter lim="800000"/>
            <a:headEnd/>
            <a:tailEnd/>
          </a:ln>
        </p:spPr>
        <p:txBody>
          <a:bodyPr wrap="none" lIns="0" tIns="0" rIns="0" bIns="0">
            <a:spAutoFit/>
          </a:bodyPr>
          <a:lstStyle/>
          <a:p>
            <a:r>
              <a:rPr lang="en-US" sz="1900" b="1">
                <a:effectLst>
                  <a:outerShdw blurRad="38100" dist="38100" dir="2700000" algn="tl">
                    <a:srgbClr val="050595"/>
                  </a:outerShdw>
                </a:effectLst>
                <a:latin typeface="Verdana" pitchFamily="34" charset="0"/>
              </a:rPr>
              <a:t>PLL</a:t>
            </a:r>
            <a:endParaRPr lang="en-US" sz="1400">
              <a:effectLst>
                <a:outerShdw blurRad="38100" dist="38100" dir="2700000" algn="tl">
                  <a:srgbClr val="050595"/>
                </a:outerShdw>
              </a:effectLst>
              <a:latin typeface="Verdana" pitchFamily="34" charset="0"/>
            </a:endParaRPr>
          </a:p>
        </p:txBody>
      </p:sp>
      <p:sp>
        <p:nvSpPr>
          <p:cNvPr id="26679" name="Freeform 55"/>
          <p:cNvSpPr>
            <a:spLocks noEditPoints="1"/>
          </p:cNvSpPr>
          <p:nvPr/>
        </p:nvSpPr>
        <p:spPr bwMode="auto">
          <a:xfrm>
            <a:off x="2311228" y="5772870"/>
            <a:ext cx="195263" cy="195263"/>
          </a:xfrm>
          <a:custGeom>
            <a:avLst/>
            <a:gdLst/>
            <a:ahLst/>
            <a:cxnLst>
              <a:cxn ang="0">
                <a:pos x="23" y="84"/>
              </a:cxn>
              <a:cxn ang="0">
                <a:pos x="101" y="0"/>
              </a:cxn>
              <a:cxn ang="0">
                <a:pos x="114" y="12"/>
              </a:cxn>
              <a:cxn ang="0">
                <a:pos x="35" y="96"/>
              </a:cxn>
              <a:cxn ang="0">
                <a:pos x="23" y="84"/>
              </a:cxn>
              <a:cxn ang="0">
                <a:pos x="53" y="101"/>
              </a:cxn>
              <a:cxn ang="0">
                <a:pos x="0" y="121"/>
              </a:cxn>
              <a:cxn ang="0">
                <a:pos x="16" y="67"/>
              </a:cxn>
              <a:cxn ang="0">
                <a:pos x="53" y="101"/>
              </a:cxn>
            </a:cxnLst>
            <a:rect l="0" t="0" r="r" b="b"/>
            <a:pathLst>
              <a:path w="114" h="121">
                <a:moveTo>
                  <a:pt x="23" y="84"/>
                </a:moveTo>
                <a:lnTo>
                  <a:pt x="101" y="0"/>
                </a:lnTo>
                <a:lnTo>
                  <a:pt x="114" y="12"/>
                </a:lnTo>
                <a:lnTo>
                  <a:pt x="35" y="96"/>
                </a:lnTo>
                <a:lnTo>
                  <a:pt x="23" y="84"/>
                </a:lnTo>
                <a:close/>
                <a:moveTo>
                  <a:pt x="53" y="101"/>
                </a:moveTo>
                <a:lnTo>
                  <a:pt x="0" y="121"/>
                </a:lnTo>
                <a:lnTo>
                  <a:pt x="16" y="67"/>
                </a:lnTo>
                <a:lnTo>
                  <a:pt x="53" y="101"/>
                </a:lnTo>
                <a:close/>
              </a:path>
            </a:pathLst>
          </a:custGeom>
          <a:solidFill>
            <a:schemeClr val="tx1"/>
          </a:solidFill>
          <a:ln w="1588" cap="flat">
            <a:solidFill>
              <a:schemeClr val="tx1"/>
            </a:solidFill>
            <a:prstDash val="solid"/>
            <a:bevel/>
            <a:headEnd/>
            <a:tailEnd/>
          </a:ln>
        </p:spPr>
        <p:txBody>
          <a:bodyPr/>
          <a:lstStyle/>
          <a:p>
            <a:endParaRPr lang="en-US"/>
          </a:p>
        </p:txBody>
      </p:sp>
      <p:sp>
        <p:nvSpPr>
          <p:cNvPr id="26680" name="Rectangle 56"/>
          <p:cNvSpPr>
            <a:spLocks noChangeArrowheads="1"/>
          </p:cNvSpPr>
          <p:nvPr/>
        </p:nvSpPr>
        <p:spPr bwMode="auto">
          <a:xfrm>
            <a:off x="2450926" y="5518870"/>
            <a:ext cx="533799" cy="233910"/>
          </a:xfrm>
          <a:prstGeom prst="rect">
            <a:avLst/>
          </a:prstGeom>
          <a:noFill/>
          <a:ln w="9525">
            <a:noFill/>
            <a:miter lim="800000"/>
            <a:headEnd/>
            <a:tailEnd/>
          </a:ln>
        </p:spPr>
        <p:txBody>
          <a:bodyPr wrap="none" lIns="0" tIns="0" rIns="0" bIns="0">
            <a:spAutoFit/>
          </a:bodyPr>
          <a:lstStyle/>
          <a:p>
            <a:r>
              <a:rPr lang="en-US" sz="1900" b="1">
                <a:effectLst>
                  <a:outerShdw blurRad="38100" dist="38100" dir="2700000" algn="tl">
                    <a:srgbClr val="050595"/>
                  </a:outerShdw>
                </a:effectLst>
                <a:latin typeface="Verdana" pitchFamily="34" charset="0"/>
              </a:rPr>
              <a:t>TAP</a:t>
            </a:r>
            <a:endParaRPr lang="en-US" sz="1400">
              <a:effectLst>
                <a:outerShdw blurRad="38100" dist="38100" dir="2700000" algn="tl">
                  <a:srgbClr val="050595"/>
                </a:outerShdw>
              </a:effectLst>
              <a:latin typeface="Verdana" pitchFamily="34" charset="0"/>
            </a:endParaRPr>
          </a:p>
        </p:txBody>
      </p:sp>
      <p:sp>
        <p:nvSpPr>
          <p:cNvPr id="26681" name="Freeform 57"/>
          <p:cNvSpPr>
            <a:spLocks noEditPoints="1"/>
          </p:cNvSpPr>
          <p:nvPr/>
        </p:nvSpPr>
        <p:spPr bwMode="auto">
          <a:xfrm>
            <a:off x="1971503" y="5793507"/>
            <a:ext cx="123825" cy="142875"/>
          </a:xfrm>
          <a:custGeom>
            <a:avLst/>
            <a:gdLst/>
            <a:ahLst/>
            <a:cxnLst>
              <a:cxn ang="0">
                <a:pos x="40" y="60"/>
              </a:cxn>
              <a:cxn ang="0">
                <a:pos x="0" y="11"/>
              </a:cxn>
              <a:cxn ang="0">
                <a:pos x="14" y="0"/>
              </a:cxn>
              <a:cxn ang="0">
                <a:pos x="53" y="50"/>
              </a:cxn>
              <a:cxn ang="0">
                <a:pos x="40" y="60"/>
              </a:cxn>
              <a:cxn ang="0">
                <a:pos x="61" y="33"/>
              </a:cxn>
              <a:cxn ang="0">
                <a:pos x="73" y="88"/>
              </a:cxn>
              <a:cxn ang="0">
                <a:pos x="21" y="64"/>
              </a:cxn>
              <a:cxn ang="0">
                <a:pos x="61" y="33"/>
              </a:cxn>
            </a:cxnLst>
            <a:rect l="0" t="0" r="r" b="b"/>
            <a:pathLst>
              <a:path w="73" h="88">
                <a:moveTo>
                  <a:pt x="40" y="60"/>
                </a:moveTo>
                <a:lnTo>
                  <a:pt x="0" y="11"/>
                </a:lnTo>
                <a:lnTo>
                  <a:pt x="14" y="0"/>
                </a:lnTo>
                <a:lnTo>
                  <a:pt x="53" y="50"/>
                </a:lnTo>
                <a:lnTo>
                  <a:pt x="40" y="60"/>
                </a:lnTo>
                <a:close/>
                <a:moveTo>
                  <a:pt x="61" y="33"/>
                </a:moveTo>
                <a:lnTo>
                  <a:pt x="73" y="88"/>
                </a:lnTo>
                <a:lnTo>
                  <a:pt x="21" y="64"/>
                </a:lnTo>
                <a:lnTo>
                  <a:pt x="61" y="33"/>
                </a:lnTo>
                <a:close/>
              </a:path>
            </a:pathLst>
          </a:custGeom>
          <a:solidFill>
            <a:schemeClr val="tx1"/>
          </a:solidFill>
          <a:ln w="1588" cap="flat">
            <a:solidFill>
              <a:schemeClr val="tx1"/>
            </a:solidFill>
            <a:prstDash val="solid"/>
            <a:bevel/>
            <a:headEnd/>
            <a:tailEnd/>
          </a:ln>
        </p:spPr>
        <p:txBody>
          <a:bodyPr/>
          <a:lstStyle/>
          <a:p>
            <a:endParaRPr lang="en-US"/>
          </a:p>
        </p:txBody>
      </p:sp>
      <p:sp>
        <p:nvSpPr>
          <p:cNvPr id="26682" name="Rectangle 58"/>
          <p:cNvSpPr>
            <a:spLocks noChangeArrowheads="1"/>
          </p:cNvSpPr>
          <p:nvPr/>
        </p:nvSpPr>
        <p:spPr bwMode="auto">
          <a:xfrm>
            <a:off x="2244552" y="5984008"/>
            <a:ext cx="88900" cy="84137"/>
          </a:xfrm>
          <a:prstGeom prst="rect">
            <a:avLst/>
          </a:prstGeom>
          <a:noFill/>
          <a:ln w="23813" cap="rnd">
            <a:solidFill>
              <a:schemeClr val="tx1"/>
            </a:solidFill>
            <a:miter lim="800000"/>
            <a:headEnd/>
            <a:tailEnd/>
          </a:ln>
        </p:spPr>
        <p:txBody>
          <a:bodyPr/>
          <a:lstStyle/>
          <a:p>
            <a:endParaRPr lang="en-US"/>
          </a:p>
        </p:txBody>
      </p:sp>
      <p:sp>
        <p:nvSpPr>
          <p:cNvPr id="26683" name="Rectangle 59"/>
          <p:cNvSpPr>
            <a:spLocks noChangeArrowheads="1"/>
          </p:cNvSpPr>
          <p:nvPr/>
        </p:nvSpPr>
        <p:spPr bwMode="auto">
          <a:xfrm>
            <a:off x="1609551" y="1150070"/>
            <a:ext cx="1296830" cy="233910"/>
          </a:xfrm>
          <a:prstGeom prst="rect">
            <a:avLst/>
          </a:prstGeom>
          <a:noFill/>
          <a:ln w="9525">
            <a:noFill/>
            <a:miter lim="800000"/>
            <a:headEnd/>
            <a:tailEnd/>
          </a:ln>
        </p:spPr>
        <p:txBody>
          <a:bodyPr wrap="none" lIns="0" tIns="0" rIns="0" bIns="0">
            <a:spAutoFit/>
          </a:bodyPr>
          <a:lstStyle/>
          <a:p>
            <a:r>
              <a:rPr lang="en-US" sz="1900" b="1">
                <a:latin typeface="Verdana" pitchFamily="34" charset="0"/>
              </a:rPr>
              <a:t>12.64mm</a:t>
            </a:r>
            <a:endParaRPr lang="en-US" sz="1800">
              <a:latin typeface="Verdana" pitchFamily="34" charset="0"/>
            </a:endParaRPr>
          </a:p>
        </p:txBody>
      </p:sp>
      <p:pic>
        <p:nvPicPr>
          <p:cNvPr id="26684" name="Picture 60"/>
          <p:cNvPicPr>
            <a:picLocks noChangeArrowheads="1"/>
          </p:cNvPicPr>
          <p:nvPr/>
        </p:nvPicPr>
        <p:blipFill>
          <a:blip r:embed="rId4" cstate="screen"/>
          <a:srcRect/>
          <a:stretch>
            <a:fillRect/>
          </a:stretch>
        </p:blipFill>
        <p:spPr bwMode="auto">
          <a:xfrm>
            <a:off x="803103" y="3705945"/>
            <a:ext cx="3160713" cy="1522413"/>
          </a:xfrm>
          <a:prstGeom prst="rect">
            <a:avLst/>
          </a:prstGeom>
          <a:solidFill>
            <a:srgbClr val="000099">
              <a:alpha val="60001"/>
            </a:srgbClr>
          </a:solidFill>
          <a:ln w="127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pPr eaLnBrk="1" hangingPunct="1"/>
            <a:r>
              <a:rPr lang="en-US" sz="3600" smtClean="0"/>
              <a:t>Web App Architecture</a:t>
            </a:r>
          </a:p>
        </p:txBody>
      </p:sp>
      <p:sp>
        <p:nvSpPr>
          <p:cNvPr id="206851" name="Content Placeholder 2"/>
          <p:cNvSpPr>
            <a:spLocks noGrp="1"/>
          </p:cNvSpPr>
          <p:nvPr>
            <p:ph idx="1"/>
          </p:nvPr>
        </p:nvSpPr>
        <p:spPr>
          <a:xfrm>
            <a:off x="366713" y="4089400"/>
            <a:ext cx="8558212" cy="1900238"/>
          </a:xfrm>
        </p:spPr>
        <p:txBody>
          <a:bodyPr/>
          <a:lstStyle/>
          <a:p>
            <a:pPr eaLnBrk="1" hangingPunct="1"/>
            <a:r>
              <a:rPr lang="en-US" smtClean="0"/>
              <a:t>HTTP server’s scripting engine typically used for dynamic web page generation</a:t>
            </a:r>
          </a:p>
          <a:p>
            <a:pPr eaLnBrk="1" hangingPunct="1"/>
            <a:r>
              <a:rPr lang="en-US" smtClean="0"/>
              <a:t>Can be used for general-purpose computation as well</a:t>
            </a:r>
          </a:p>
        </p:txBody>
      </p:sp>
      <p:sp>
        <p:nvSpPr>
          <p:cNvPr id="5" name="Cloud 4"/>
          <p:cNvSpPr/>
          <p:nvPr/>
        </p:nvSpPr>
        <p:spPr bwMode="auto">
          <a:xfrm rot="983911">
            <a:off x="4321175" y="842963"/>
            <a:ext cx="4373563" cy="3111500"/>
          </a:xfrm>
          <a:prstGeom prst="cloud">
            <a:avLst/>
          </a:prstGeom>
          <a:solidFill>
            <a:srgbClr val="E3F6FC"/>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8" name="Rectangle 7"/>
          <p:cNvSpPr/>
          <p:nvPr/>
        </p:nvSpPr>
        <p:spPr bwMode="auto">
          <a:xfrm>
            <a:off x="5183188" y="145415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11" name="TextBox 10"/>
          <p:cNvSpPr txBox="1"/>
          <p:nvPr/>
        </p:nvSpPr>
        <p:spPr>
          <a:xfrm>
            <a:off x="5414963" y="255111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13" name="Rectangle 12"/>
          <p:cNvSpPr/>
          <p:nvPr/>
        </p:nvSpPr>
        <p:spPr bwMode="auto">
          <a:xfrm>
            <a:off x="5294313" y="159226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6856" name="TextBox 13"/>
          <p:cNvSpPr txBox="1">
            <a:spLocks noChangeArrowheads="1"/>
          </p:cNvSpPr>
          <p:nvPr/>
        </p:nvSpPr>
        <p:spPr bwMode="auto">
          <a:xfrm>
            <a:off x="5657850" y="161607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sp>
        <p:nvSpPr>
          <p:cNvPr id="16" name="Rectangle 15"/>
          <p:cNvSpPr/>
          <p:nvPr/>
        </p:nvSpPr>
        <p:spPr bwMode="auto">
          <a:xfrm>
            <a:off x="441325" y="16160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8" name="Rectangle 17"/>
          <p:cNvSpPr/>
          <p:nvPr/>
        </p:nvSpPr>
        <p:spPr bwMode="auto">
          <a:xfrm>
            <a:off x="539750" y="24590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9" name="TextBox 18"/>
          <p:cNvSpPr txBox="1"/>
          <p:nvPr/>
        </p:nvSpPr>
        <p:spPr>
          <a:xfrm>
            <a:off x="584200" y="25082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25" name="TextBox 24"/>
          <p:cNvSpPr txBox="1"/>
          <p:nvPr/>
        </p:nvSpPr>
        <p:spPr>
          <a:xfrm>
            <a:off x="3163888" y="1454150"/>
            <a:ext cx="1419225" cy="647700"/>
          </a:xfrm>
          <a:prstGeom prst="rect">
            <a:avLst/>
          </a:prstGeom>
          <a:noFill/>
        </p:spPr>
        <p:txBody>
          <a:bodyPr>
            <a:spAutoFit/>
          </a:bodyPr>
          <a:lstStyle/>
          <a:p>
            <a:pPr algn="ctr">
              <a:defRPr/>
            </a:pPr>
            <a:r>
              <a:rPr lang="en-US" dirty="0">
                <a:solidFill>
                  <a:schemeClr val="tx1">
                    <a:lumMod val="75000"/>
                    <a:lumOff val="25000"/>
                  </a:schemeClr>
                </a:solidFill>
                <a:cs typeface="+mn-cs"/>
              </a:rPr>
              <a:t>content request</a:t>
            </a:r>
          </a:p>
        </p:txBody>
      </p:sp>
      <p:sp>
        <p:nvSpPr>
          <p:cNvPr id="26" name="TextBox 25"/>
          <p:cNvSpPr txBox="1"/>
          <p:nvPr/>
        </p:nvSpPr>
        <p:spPr>
          <a:xfrm>
            <a:off x="3165475" y="2300288"/>
            <a:ext cx="1420813" cy="646112"/>
          </a:xfrm>
          <a:prstGeom prst="rect">
            <a:avLst/>
          </a:prstGeom>
          <a:noFill/>
        </p:spPr>
        <p:txBody>
          <a:bodyPr>
            <a:spAutoFit/>
          </a:bodyPr>
          <a:lstStyle/>
          <a:p>
            <a:pPr algn="ctr">
              <a:defRPr/>
            </a:pPr>
            <a:r>
              <a:rPr lang="en-US" dirty="0">
                <a:solidFill>
                  <a:schemeClr val="tx1">
                    <a:lumMod val="75000"/>
                    <a:lumOff val="25000"/>
                  </a:schemeClr>
                </a:solidFill>
                <a:cs typeface="+mn-cs"/>
              </a:rPr>
              <a:t>web</a:t>
            </a:r>
          </a:p>
          <a:p>
            <a:pPr algn="ctr">
              <a:defRPr/>
            </a:pPr>
            <a:r>
              <a:rPr lang="en-US" dirty="0">
                <a:solidFill>
                  <a:schemeClr val="tx1">
                    <a:lumMod val="75000"/>
                    <a:lumOff val="25000"/>
                  </a:schemeClr>
                </a:solidFill>
                <a:cs typeface="+mn-cs"/>
              </a:rPr>
              <a:t>page</a:t>
            </a:r>
          </a:p>
        </p:txBody>
      </p:sp>
      <p:sp>
        <p:nvSpPr>
          <p:cNvPr id="27" name="Left-Right Arrow 26"/>
          <p:cNvSpPr/>
          <p:nvPr/>
        </p:nvSpPr>
        <p:spPr bwMode="auto">
          <a:xfrm>
            <a:off x="3263900" y="2070100"/>
            <a:ext cx="1892300" cy="317500"/>
          </a:xfrm>
          <a:prstGeom prst="leftRightArrow">
            <a:avLst/>
          </a:prstGeom>
          <a:solidFill>
            <a:schemeClr val="tx1">
              <a:lumMod val="50000"/>
              <a:lumOff val="50000"/>
            </a:schemeClr>
          </a:solidFill>
          <a:ln w="9525" cap="flat" cmpd="sng" algn="ctr">
            <a:solidFill>
              <a:srgbClr val="000000"/>
            </a:solidFill>
            <a:prstDash val="solid"/>
            <a:round/>
            <a:headEnd type="none" w="med" len="med"/>
            <a:tailEnd type="none" w="med" len="med"/>
          </a:ln>
          <a:effectLst/>
        </p:spPr>
        <p:txBody>
          <a:bodyPr/>
          <a:lstStyle/>
          <a:p>
            <a:pPr>
              <a:defRPr/>
            </a:pPr>
            <a:endParaRPr lang="en-US">
              <a:cs typeface="+mn-cs"/>
            </a:endParaRPr>
          </a:p>
        </p:txBody>
      </p:sp>
      <p:sp>
        <p:nvSpPr>
          <p:cNvPr id="33" name="TextBox 32"/>
          <p:cNvSpPr txBox="1"/>
          <p:nvPr/>
        </p:nvSpPr>
        <p:spPr>
          <a:xfrm>
            <a:off x="938213" y="15890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34" name="Rectangle 33"/>
          <p:cNvSpPr/>
          <p:nvPr/>
        </p:nvSpPr>
        <p:spPr bwMode="auto">
          <a:xfrm>
            <a:off x="539750" y="20399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2546" name="Slide Number Placeholder 23"/>
          <p:cNvSpPr>
            <a:spLocks noGrp="1"/>
          </p:cNvSpPr>
          <p:nvPr>
            <p:ph type="sldNum" sz="quarter" idx="10"/>
          </p:nvPr>
        </p:nvSpPr>
        <p:spPr/>
        <p:txBody>
          <a:bodyPr/>
          <a:lstStyle/>
          <a:p>
            <a:pPr>
              <a:defRPr/>
            </a:pPr>
            <a:fld id="{55B4EB5A-C28E-4D0D-99C1-913F125AA5A5}" type="slidenum">
              <a:rPr lang="en-US"/>
              <a:pPr>
                <a:defRPr/>
              </a:pPr>
              <a:t>130</a:t>
            </a:fld>
            <a:endParaRPr lang="en-US"/>
          </a:p>
        </p:txBody>
      </p:sp>
      <p:sp>
        <p:nvSpPr>
          <p:cNvPr id="206866" name="TextBox 27"/>
          <p:cNvSpPr txBox="1">
            <a:spLocks noChangeArrowheads="1"/>
          </p:cNvSpPr>
          <p:nvPr/>
        </p:nvSpPr>
        <p:spPr bwMode="auto">
          <a:xfrm>
            <a:off x="1016000" y="2108200"/>
            <a:ext cx="1590675" cy="307975"/>
          </a:xfrm>
          <a:prstGeom prst="rect">
            <a:avLst/>
          </a:prstGeom>
          <a:noFill/>
          <a:ln w="9525">
            <a:noFill/>
            <a:miter lim="800000"/>
            <a:headEnd/>
            <a:tailEnd/>
          </a:ln>
        </p:spPr>
        <p:txBody>
          <a:bodyPr wrap="none">
            <a:spAutoFit/>
          </a:bodyPr>
          <a:lstStyle/>
          <a:p>
            <a:pPr algn="ctr"/>
            <a:r>
              <a:rPr lang="en-US" sz="1400">
                <a:solidFill>
                  <a:srgbClr val="111111"/>
                </a:solidFill>
              </a:rPr>
              <a:t>WEB WORKERS</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loud 97"/>
          <p:cNvSpPr/>
          <p:nvPr/>
        </p:nvSpPr>
        <p:spPr bwMode="auto">
          <a:xfrm rot="983911">
            <a:off x="4321175" y="842963"/>
            <a:ext cx="4373563" cy="3111500"/>
          </a:xfrm>
          <a:prstGeom prst="cloud">
            <a:avLst/>
          </a:prstGeom>
          <a:solidFill>
            <a:srgbClr val="E3F6FC"/>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207875" name="Title 1"/>
          <p:cNvSpPr>
            <a:spLocks noGrp="1"/>
          </p:cNvSpPr>
          <p:nvPr>
            <p:ph type="title"/>
          </p:nvPr>
        </p:nvSpPr>
        <p:spPr/>
        <p:txBody>
          <a:bodyPr/>
          <a:lstStyle/>
          <a:p>
            <a:pPr eaLnBrk="1" hangingPunct="1"/>
            <a:r>
              <a:rPr lang="en-US" sz="3600" smtClean="0"/>
              <a:t>Single-chip Cloud Computer</a:t>
            </a:r>
          </a:p>
        </p:txBody>
      </p:sp>
      <p:grpSp>
        <p:nvGrpSpPr>
          <p:cNvPr id="207876" name="Group 23"/>
          <p:cNvGrpSpPr>
            <a:grpSpLocks/>
          </p:cNvGrpSpPr>
          <p:nvPr/>
        </p:nvGrpSpPr>
        <p:grpSpPr bwMode="auto">
          <a:xfrm>
            <a:off x="5183188" y="1454150"/>
            <a:ext cx="2806700" cy="1651000"/>
            <a:chOff x="5183188" y="1454760"/>
            <a:chExt cx="2806700" cy="1651000"/>
          </a:xfrm>
        </p:grpSpPr>
        <p:sp>
          <p:nvSpPr>
            <p:cNvPr id="8" name="Rectangle 7"/>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11" name="TextBox 10"/>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13" name="Rectangle 12"/>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7943" name="TextBox 13"/>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22" name="TextBox 21"/>
          <p:cNvSpPr txBox="1"/>
          <p:nvPr/>
        </p:nvSpPr>
        <p:spPr>
          <a:xfrm>
            <a:off x="3163888" y="1454150"/>
            <a:ext cx="1419225" cy="647700"/>
          </a:xfrm>
          <a:prstGeom prst="rect">
            <a:avLst/>
          </a:prstGeom>
          <a:noFill/>
        </p:spPr>
        <p:txBody>
          <a:bodyPr>
            <a:spAutoFit/>
          </a:bodyPr>
          <a:lstStyle/>
          <a:p>
            <a:pPr algn="ctr">
              <a:defRPr/>
            </a:pPr>
            <a:r>
              <a:rPr lang="en-US" dirty="0">
                <a:solidFill>
                  <a:srgbClr val="4D4D4D"/>
                </a:solidFill>
                <a:cs typeface="+mn-cs"/>
              </a:rPr>
              <a:t>content request</a:t>
            </a:r>
          </a:p>
        </p:txBody>
      </p:sp>
      <p:sp>
        <p:nvSpPr>
          <p:cNvPr id="23" name="TextBox 22"/>
          <p:cNvSpPr txBox="1"/>
          <p:nvPr/>
        </p:nvSpPr>
        <p:spPr>
          <a:xfrm>
            <a:off x="3165475" y="2300288"/>
            <a:ext cx="1420813" cy="646112"/>
          </a:xfrm>
          <a:prstGeom prst="rect">
            <a:avLst/>
          </a:prstGeom>
          <a:noFill/>
        </p:spPr>
        <p:txBody>
          <a:bodyPr>
            <a:spAutoFit/>
          </a:bodyPr>
          <a:lstStyle/>
          <a:p>
            <a:pPr algn="ctr">
              <a:defRPr/>
            </a:pPr>
            <a:r>
              <a:rPr lang="en-US" dirty="0">
                <a:solidFill>
                  <a:srgbClr val="4D4D4D"/>
                </a:solidFill>
                <a:cs typeface="+mn-cs"/>
              </a:rPr>
              <a:t>web</a:t>
            </a:r>
          </a:p>
          <a:p>
            <a:pPr algn="ctr">
              <a:defRPr/>
            </a:pPr>
            <a:r>
              <a:rPr lang="en-US" dirty="0">
                <a:solidFill>
                  <a:srgbClr val="4D4D4D"/>
                </a:solidFill>
                <a:cs typeface="+mn-cs"/>
              </a:rPr>
              <a:t>page</a:t>
            </a:r>
          </a:p>
        </p:txBody>
      </p:sp>
      <p:sp>
        <p:nvSpPr>
          <p:cNvPr id="30" name="Rectangle 29"/>
          <p:cNvSpPr/>
          <p:nvPr/>
        </p:nvSpPr>
        <p:spPr bwMode="auto">
          <a:xfrm>
            <a:off x="455613" y="36306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8" name="Rectangle 37"/>
          <p:cNvSpPr/>
          <p:nvPr/>
        </p:nvSpPr>
        <p:spPr bwMode="auto">
          <a:xfrm>
            <a:off x="720725" y="3783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9" name="Rectangle 38"/>
          <p:cNvSpPr/>
          <p:nvPr/>
        </p:nvSpPr>
        <p:spPr bwMode="auto">
          <a:xfrm>
            <a:off x="10128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0" name="Rectangle 39"/>
          <p:cNvSpPr/>
          <p:nvPr/>
        </p:nvSpPr>
        <p:spPr bwMode="auto">
          <a:xfrm>
            <a:off x="13033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1" name="Rectangle 40"/>
          <p:cNvSpPr/>
          <p:nvPr/>
        </p:nvSpPr>
        <p:spPr bwMode="auto">
          <a:xfrm>
            <a:off x="1593850"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6" name="Rectangle 45"/>
          <p:cNvSpPr/>
          <p:nvPr/>
        </p:nvSpPr>
        <p:spPr bwMode="auto">
          <a:xfrm>
            <a:off x="18891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7" name="Rectangle 46"/>
          <p:cNvSpPr/>
          <p:nvPr/>
        </p:nvSpPr>
        <p:spPr bwMode="auto">
          <a:xfrm>
            <a:off x="21796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8" name="Rectangle 47"/>
          <p:cNvSpPr/>
          <p:nvPr/>
        </p:nvSpPr>
        <p:spPr bwMode="auto">
          <a:xfrm>
            <a:off x="2471738"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9" name="Rectangle 48"/>
          <p:cNvSpPr/>
          <p:nvPr/>
        </p:nvSpPr>
        <p:spPr bwMode="auto">
          <a:xfrm>
            <a:off x="2762250" y="37925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0" name="Rectangle 49"/>
          <p:cNvSpPr/>
          <p:nvPr/>
        </p:nvSpPr>
        <p:spPr bwMode="auto">
          <a:xfrm>
            <a:off x="715963" y="40703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1" name="Rectangle 50"/>
          <p:cNvSpPr/>
          <p:nvPr/>
        </p:nvSpPr>
        <p:spPr bwMode="auto">
          <a:xfrm>
            <a:off x="1006475"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2" name="Rectangle 51"/>
          <p:cNvSpPr/>
          <p:nvPr/>
        </p:nvSpPr>
        <p:spPr bwMode="auto">
          <a:xfrm>
            <a:off x="12985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3" name="Rectangle 52"/>
          <p:cNvSpPr/>
          <p:nvPr/>
        </p:nvSpPr>
        <p:spPr bwMode="auto">
          <a:xfrm>
            <a:off x="1589088"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4" name="Rectangle 53"/>
          <p:cNvSpPr/>
          <p:nvPr/>
        </p:nvSpPr>
        <p:spPr bwMode="auto">
          <a:xfrm>
            <a:off x="1884363"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5" name="Rectangle 54"/>
          <p:cNvSpPr/>
          <p:nvPr/>
        </p:nvSpPr>
        <p:spPr bwMode="auto">
          <a:xfrm>
            <a:off x="21748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6" name="Rectangle 55"/>
          <p:cNvSpPr/>
          <p:nvPr/>
        </p:nvSpPr>
        <p:spPr bwMode="auto">
          <a:xfrm>
            <a:off x="2466975"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7" name="Rectangle 56"/>
          <p:cNvSpPr/>
          <p:nvPr/>
        </p:nvSpPr>
        <p:spPr bwMode="auto">
          <a:xfrm>
            <a:off x="2757488" y="40798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8" name="Rectangle 57"/>
          <p:cNvSpPr/>
          <p:nvPr/>
        </p:nvSpPr>
        <p:spPr bwMode="auto">
          <a:xfrm>
            <a:off x="714375" y="4367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9" name="Rectangle 58"/>
          <p:cNvSpPr/>
          <p:nvPr/>
        </p:nvSpPr>
        <p:spPr bwMode="auto">
          <a:xfrm>
            <a:off x="1004888"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0" name="Rectangle 59"/>
          <p:cNvSpPr/>
          <p:nvPr/>
        </p:nvSpPr>
        <p:spPr bwMode="auto">
          <a:xfrm>
            <a:off x="1295400"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1" name="Rectangle 60"/>
          <p:cNvSpPr/>
          <p:nvPr/>
        </p:nvSpPr>
        <p:spPr bwMode="auto">
          <a:xfrm>
            <a:off x="1585913"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2" name="Rectangle 61"/>
          <p:cNvSpPr/>
          <p:nvPr/>
        </p:nvSpPr>
        <p:spPr bwMode="auto">
          <a:xfrm>
            <a:off x="1882775"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3" name="Rectangle 62"/>
          <p:cNvSpPr/>
          <p:nvPr/>
        </p:nvSpPr>
        <p:spPr bwMode="auto">
          <a:xfrm>
            <a:off x="2173288"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4" name="Rectangle 63"/>
          <p:cNvSpPr/>
          <p:nvPr/>
        </p:nvSpPr>
        <p:spPr bwMode="auto">
          <a:xfrm>
            <a:off x="2463800"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5" name="Rectangle 64"/>
          <p:cNvSpPr/>
          <p:nvPr/>
        </p:nvSpPr>
        <p:spPr bwMode="auto">
          <a:xfrm>
            <a:off x="2754313" y="43767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6" name="Rectangle 65"/>
          <p:cNvSpPr/>
          <p:nvPr/>
        </p:nvSpPr>
        <p:spPr bwMode="auto">
          <a:xfrm>
            <a:off x="715963" y="4665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7" name="Rectangle 66"/>
          <p:cNvSpPr/>
          <p:nvPr/>
        </p:nvSpPr>
        <p:spPr bwMode="auto">
          <a:xfrm>
            <a:off x="1006475"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8" name="Rectangle 67"/>
          <p:cNvSpPr/>
          <p:nvPr/>
        </p:nvSpPr>
        <p:spPr bwMode="auto">
          <a:xfrm>
            <a:off x="12985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9" name="Rectangle 68"/>
          <p:cNvSpPr/>
          <p:nvPr/>
        </p:nvSpPr>
        <p:spPr bwMode="auto">
          <a:xfrm>
            <a:off x="1589088"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0" name="Rectangle 69"/>
          <p:cNvSpPr/>
          <p:nvPr/>
        </p:nvSpPr>
        <p:spPr bwMode="auto">
          <a:xfrm>
            <a:off x="1884363"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1" name="Rectangle 70"/>
          <p:cNvSpPr/>
          <p:nvPr/>
        </p:nvSpPr>
        <p:spPr bwMode="auto">
          <a:xfrm>
            <a:off x="21748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2" name="Rectangle 71"/>
          <p:cNvSpPr/>
          <p:nvPr/>
        </p:nvSpPr>
        <p:spPr bwMode="auto">
          <a:xfrm>
            <a:off x="2466975"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3" name="Rectangle 72"/>
          <p:cNvSpPr/>
          <p:nvPr/>
        </p:nvSpPr>
        <p:spPr bwMode="auto">
          <a:xfrm>
            <a:off x="2757488" y="4675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4" name="Rectangle 73"/>
          <p:cNvSpPr/>
          <p:nvPr/>
        </p:nvSpPr>
        <p:spPr bwMode="auto">
          <a:xfrm>
            <a:off x="719138" y="49672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5" name="Rectangle 74"/>
          <p:cNvSpPr/>
          <p:nvPr/>
        </p:nvSpPr>
        <p:spPr bwMode="auto">
          <a:xfrm>
            <a:off x="10112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6" name="Rectangle 75"/>
          <p:cNvSpPr/>
          <p:nvPr/>
        </p:nvSpPr>
        <p:spPr bwMode="auto">
          <a:xfrm>
            <a:off x="1301750"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7" name="Rectangle 76"/>
          <p:cNvSpPr/>
          <p:nvPr/>
        </p:nvSpPr>
        <p:spPr bwMode="auto">
          <a:xfrm>
            <a:off x="1592263"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8" name="Rectangle 77"/>
          <p:cNvSpPr/>
          <p:nvPr/>
        </p:nvSpPr>
        <p:spPr bwMode="auto">
          <a:xfrm>
            <a:off x="18875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9" name="Rectangle 78"/>
          <p:cNvSpPr/>
          <p:nvPr/>
        </p:nvSpPr>
        <p:spPr bwMode="auto">
          <a:xfrm>
            <a:off x="2179638"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0" name="Rectangle 79"/>
          <p:cNvSpPr/>
          <p:nvPr/>
        </p:nvSpPr>
        <p:spPr bwMode="auto">
          <a:xfrm>
            <a:off x="2470150"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1" name="Rectangle 80"/>
          <p:cNvSpPr/>
          <p:nvPr/>
        </p:nvSpPr>
        <p:spPr bwMode="auto">
          <a:xfrm>
            <a:off x="2760663" y="49768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2" name="Rectangle 81"/>
          <p:cNvSpPr/>
          <p:nvPr/>
        </p:nvSpPr>
        <p:spPr bwMode="auto">
          <a:xfrm>
            <a:off x="722313" y="52705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3" name="Rectangle 82"/>
          <p:cNvSpPr/>
          <p:nvPr/>
        </p:nvSpPr>
        <p:spPr bwMode="auto">
          <a:xfrm>
            <a:off x="1012825"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4" name="Rectangle 83"/>
          <p:cNvSpPr/>
          <p:nvPr/>
        </p:nvSpPr>
        <p:spPr bwMode="auto">
          <a:xfrm>
            <a:off x="1303338"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5" name="Rectangle 84"/>
          <p:cNvSpPr/>
          <p:nvPr/>
        </p:nvSpPr>
        <p:spPr bwMode="auto">
          <a:xfrm>
            <a:off x="15954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6" name="Rectangle 85"/>
          <p:cNvSpPr/>
          <p:nvPr/>
        </p:nvSpPr>
        <p:spPr bwMode="auto">
          <a:xfrm>
            <a:off x="1890713"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7" name="Rectangle 86"/>
          <p:cNvSpPr/>
          <p:nvPr/>
        </p:nvSpPr>
        <p:spPr bwMode="auto">
          <a:xfrm>
            <a:off x="2181225"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8" name="Rectangle 87"/>
          <p:cNvSpPr/>
          <p:nvPr/>
        </p:nvSpPr>
        <p:spPr bwMode="auto">
          <a:xfrm>
            <a:off x="24717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9" name="Rectangle 88"/>
          <p:cNvSpPr/>
          <p:nvPr/>
        </p:nvSpPr>
        <p:spPr bwMode="auto">
          <a:xfrm>
            <a:off x="2763838" y="52800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90" name="TextBox 89"/>
          <p:cNvSpPr txBox="1"/>
          <p:nvPr/>
        </p:nvSpPr>
        <p:spPr>
          <a:xfrm>
            <a:off x="1524000" y="5664200"/>
            <a:ext cx="685800" cy="369888"/>
          </a:xfrm>
          <a:prstGeom prst="rect">
            <a:avLst/>
          </a:prstGeom>
          <a:noFill/>
        </p:spPr>
        <p:txBody>
          <a:bodyPr>
            <a:spAutoFit/>
          </a:bodyPr>
          <a:lstStyle/>
          <a:p>
            <a:pPr>
              <a:defRPr/>
            </a:pPr>
            <a:r>
              <a:rPr lang="en-US" dirty="0">
                <a:solidFill>
                  <a:srgbClr val="00B050"/>
                </a:solidFill>
                <a:cs typeface="+mn-cs"/>
              </a:rPr>
              <a:t>SCC</a:t>
            </a:r>
          </a:p>
        </p:txBody>
      </p:sp>
      <p:sp>
        <p:nvSpPr>
          <p:cNvPr id="100" name="Rectangle 99"/>
          <p:cNvSpPr/>
          <p:nvPr/>
        </p:nvSpPr>
        <p:spPr bwMode="auto">
          <a:xfrm>
            <a:off x="609600" y="2997200"/>
            <a:ext cx="2463800" cy="6096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a:defRPr/>
            </a:pPr>
            <a:endParaRPr lang="en-US" dirty="0">
              <a:solidFill>
                <a:schemeClr val="bg1">
                  <a:lumMod val="95000"/>
                </a:schemeClr>
              </a:solidFill>
              <a:cs typeface="+mn-cs"/>
            </a:endParaRPr>
          </a:p>
        </p:txBody>
      </p:sp>
      <p:sp>
        <p:nvSpPr>
          <p:cNvPr id="101" name="TextBox 100"/>
          <p:cNvSpPr txBox="1"/>
          <p:nvPr/>
        </p:nvSpPr>
        <p:spPr>
          <a:xfrm>
            <a:off x="3048000" y="31369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sp>
        <p:nvSpPr>
          <p:cNvPr id="106" name="Up-Down Arrow 105"/>
          <p:cNvSpPr/>
          <p:nvPr/>
        </p:nvSpPr>
        <p:spPr bwMode="auto">
          <a:xfrm>
            <a:off x="1714500" y="2997200"/>
            <a:ext cx="266700" cy="622300"/>
          </a:xfrm>
          <a:prstGeom prst="upDownArrow">
            <a:avLst/>
          </a:prstGeom>
          <a:solidFill>
            <a:srgbClr val="7F7F7F"/>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107" name="Left-Right Arrow 106"/>
          <p:cNvSpPr/>
          <p:nvPr/>
        </p:nvSpPr>
        <p:spPr bwMode="auto">
          <a:xfrm>
            <a:off x="3263900" y="2070100"/>
            <a:ext cx="1892300" cy="317500"/>
          </a:xfrm>
          <a:prstGeom prst="leftRightArrow">
            <a:avLst/>
          </a:prstGeom>
          <a:solidFill>
            <a:schemeClr val="tx1">
              <a:lumMod val="50000"/>
              <a:lumOff val="50000"/>
            </a:schemeClr>
          </a:solidFill>
          <a:ln w="9525" cap="flat" cmpd="sng" algn="ctr">
            <a:solidFill>
              <a:srgbClr val="000000"/>
            </a:solidFill>
            <a:prstDash val="solid"/>
            <a:round/>
            <a:headEnd type="none" w="med" len="med"/>
            <a:tailEnd type="none" w="med" len="med"/>
          </a:ln>
          <a:effectLst/>
        </p:spPr>
        <p:txBody>
          <a:bodyPr/>
          <a:lstStyle/>
          <a:p>
            <a:pPr>
              <a:defRPr/>
            </a:pPr>
            <a:endParaRPr lang="en-US">
              <a:cs typeface="+mn-cs"/>
            </a:endParaRPr>
          </a:p>
        </p:txBody>
      </p:sp>
      <p:sp>
        <p:nvSpPr>
          <p:cNvPr id="26692" name="Slide Number Placeholder 90"/>
          <p:cNvSpPr>
            <a:spLocks noGrp="1"/>
          </p:cNvSpPr>
          <p:nvPr>
            <p:ph type="sldNum" sz="quarter" idx="10"/>
          </p:nvPr>
        </p:nvSpPr>
        <p:spPr/>
        <p:txBody>
          <a:bodyPr/>
          <a:lstStyle/>
          <a:p>
            <a:pPr>
              <a:defRPr/>
            </a:pPr>
            <a:fld id="{07A6D523-0E3C-4C1D-B33F-E8984739296E}" type="slidenum">
              <a:rPr lang="en-US"/>
              <a:pPr>
                <a:defRPr/>
              </a:pPr>
              <a:t>131</a:t>
            </a:fld>
            <a:endParaRPr lang="en-US"/>
          </a:p>
        </p:txBody>
      </p:sp>
      <p:sp>
        <p:nvSpPr>
          <p:cNvPr id="92" name="Rectangle 91"/>
          <p:cNvSpPr/>
          <p:nvPr/>
        </p:nvSpPr>
        <p:spPr bwMode="auto">
          <a:xfrm>
            <a:off x="441325" y="16160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539750" y="24590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04" name="TextBox 103"/>
          <p:cNvSpPr txBox="1"/>
          <p:nvPr/>
        </p:nvSpPr>
        <p:spPr>
          <a:xfrm>
            <a:off x="584200" y="25082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05" name="TextBox 104"/>
          <p:cNvSpPr txBox="1"/>
          <p:nvPr/>
        </p:nvSpPr>
        <p:spPr>
          <a:xfrm>
            <a:off x="938213" y="15890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10" name="Rectangle 109"/>
          <p:cNvSpPr/>
          <p:nvPr/>
        </p:nvSpPr>
        <p:spPr bwMode="auto">
          <a:xfrm>
            <a:off x="539750" y="20399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07939" name="TextBox 90"/>
          <p:cNvSpPr txBox="1">
            <a:spLocks noChangeArrowheads="1"/>
          </p:cNvSpPr>
          <p:nvPr/>
        </p:nvSpPr>
        <p:spPr bwMode="auto">
          <a:xfrm>
            <a:off x="1016000" y="2108200"/>
            <a:ext cx="1590675" cy="307975"/>
          </a:xfrm>
          <a:prstGeom prst="rect">
            <a:avLst/>
          </a:prstGeom>
          <a:noFill/>
          <a:ln w="9525">
            <a:noFill/>
            <a:miter lim="800000"/>
            <a:headEnd/>
            <a:tailEnd/>
          </a:ln>
        </p:spPr>
        <p:txBody>
          <a:bodyPr wrap="none">
            <a:spAutoFit/>
          </a:bodyPr>
          <a:lstStyle/>
          <a:p>
            <a:pPr algn="ctr"/>
            <a:r>
              <a:rPr lang="en-US" sz="1400">
                <a:solidFill>
                  <a:srgbClr val="111111"/>
                </a:solidFill>
              </a:rPr>
              <a:t>WEB WORKERS</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loud 97"/>
          <p:cNvSpPr/>
          <p:nvPr/>
        </p:nvSpPr>
        <p:spPr bwMode="auto">
          <a:xfrm rot="983911">
            <a:off x="4321175" y="842963"/>
            <a:ext cx="4373563" cy="3111500"/>
          </a:xfrm>
          <a:prstGeom prst="cloud">
            <a:avLst/>
          </a:prstGeom>
          <a:solidFill>
            <a:srgbClr val="E3F6FC"/>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208899" name="Title 1"/>
          <p:cNvSpPr>
            <a:spLocks noGrp="1"/>
          </p:cNvSpPr>
          <p:nvPr>
            <p:ph type="title"/>
          </p:nvPr>
        </p:nvSpPr>
        <p:spPr/>
        <p:txBody>
          <a:bodyPr/>
          <a:lstStyle/>
          <a:p>
            <a:pPr eaLnBrk="1" hangingPunct="1"/>
            <a:r>
              <a:rPr lang="en-US" sz="3600" smtClean="0"/>
              <a:t>Enabling SCC</a:t>
            </a:r>
          </a:p>
        </p:txBody>
      </p:sp>
      <p:grpSp>
        <p:nvGrpSpPr>
          <p:cNvPr id="208900" name="Group 23"/>
          <p:cNvGrpSpPr>
            <a:grpSpLocks/>
          </p:cNvGrpSpPr>
          <p:nvPr/>
        </p:nvGrpSpPr>
        <p:grpSpPr bwMode="auto">
          <a:xfrm>
            <a:off x="5183188" y="1454150"/>
            <a:ext cx="2806700" cy="1651000"/>
            <a:chOff x="5183188" y="1454760"/>
            <a:chExt cx="2806700" cy="1651000"/>
          </a:xfrm>
        </p:grpSpPr>
        <p:sp>
          <p:nvSpPr>
            <p:cNvPr id="8" name="Rectangle 7"/>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11" name="TextBox 10"/>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13" name="Rectangle 12"/>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8976" name="TextBox 13"/>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22" name="TextBox 21"/>
          <p:cNvSpPr txBox="1"/>
          <p:nvPr/>
        </p:nvSpPr>
        <p:spPr>
          <a:xfrm>
            <a:off x="3163888" y="1454150"/>
            <a:ext cx="1419225" cy="647700"/>
          </a:xfrm>
          <a:prstGeom prst="rect">
            <a:avLst/>
          </a:prstGeom>
          <a:noFill/>
        </p:spPr>
        <p:txBody>
          <a:bodyPr>
            <a:spAutoFit/>
          </a:bodyPr>
          <a:lstStyle/>
          <a:p>
            <a:pPr algn="ctr">
              <a:defRPr/>
            </a:pPr>
            <a:r>
              <a:rPr lang="en-US" dirty="0">
                <a:solidFill>
                  <a:srgbClr val="4D4D4D"/>
                </a:solidFill>
                <a:cs typeface="+mn-cs"/>
              </a:rPr>
              <a:t>content request</a:t>
            </a:r>
          </a:p>
        </p:txBody>
      </p:sp>
      <p:sp>
        <p:nvSpPr>
          <p:cNvPr id="23" name="TextBox 22"/>
          <p:cNvSpPr txBox="1"/>
          <p:nvPr/>
        </p:nvSpPr>
        <p:spPr>
          <a:xfrm>
            <a:off x="3165475" y="2300288"/>
            <a:ext cx="1420813" cy="646112"/>
          </a:xfrm>
          <a:prstGeom prst="rect">
            <a:avLst/>
          </a:prstGeom>
          <a:noFill/>
        </p:spPr>
        <p:txBody>
          <a:bodyPr>
            <a:spAutoFit/>
          </a:bodyPr>
          <a:lstStyle/>
          <a:p>
            <a:pPr algn="ctr">
              <a:defRPr/>
            </a:pPr>
            <a:r>
              <a:rPr lang="en-US" dirty="0">
                <a:solidFill>
                  <a:srgbClr val="4D4D4D"/>
                </a:solidFill>
                <a:cs typeface="+mn-cs"/>
              </a:rPr>
              <a:t>web</a:t>
            </a:r>
          </a:p>
          <a:p>
            <a:pPr algn="ctr">
              <a:defRPr/>
            </a:pPr>
            <a:r>
              <a:rPr lang="en-US" dirty="0">
                <a:solidFill>
                  <a:srgbClr val="4D4D4D"/>
                </a:solidFill>
                <a:cs typeface="+mn-cs"/>
              </a:rPr>
              <a:t>page</a:t>
            </a:r>
          </a:p>
        </p:txBody>
      </p:sp>
      <p:sp>
        <p:nvSpPr>
          <p:cNvPr id="30" name="Rectangle 29"/>
          <p:cNvSpPr/>
          <p:nvPr/>
        </p:nvSpPr>
        <p:spPr bwMode="auto">
          <a:xfrm>
            <a:off x="455613" y="36306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8" name="Rectangle 37"/>
          <p:cNvSpPr/>
          <p:nvPr/>
        </p:nvSpPr>
        <p:spPr bwMode="auto">
          <a:xfrm>
            <a:off x="720725" y="3783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9" name="Rectangle 38"/>
          <p:cNvSpPr/>
          <p:nvPr/>
        </p:nvSpPr>
        <p:spPr bwMode="auto">
          <a:xfrm>
            <a:off x="10128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0" name="Rectangle 39"/>
          <p:cNvSpPr/>
          <p:nvPr/>
        </p:nvSpPr>
        <p:spPr bwMode="auto">
          <a:xfrm>
            <a:off x="13033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1" name="Rectangle 40"/>
          <p:cNvSpPr/>
          <p:nvPr/>
        </p:nvSpPr>
        <p:spPr bwMode="auto">
          <a:xfrm>
            <a:off x="1593850"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6" name="Rectangle 45"/>
          <p:cNvSpPr/>
          <p:nvPr/>
        </p:nvSpPr>
        <p:spPr bwMode="auto">
          <a:xfrm>
            <a:off x="18891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7" name="Rectangle 46"/>
          <p:cNvSpPr/>
          <p:nvPr/>
        </p:nvSpPr>
        <p:spPr bwMode="auto">
          <a:xfrm>
            <a:off x="21796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8" name="Rectangle 47"/>
          <p:cNvSpPr/>
          <p:nvPr/>
        </p:nvSpPr>
        <p:spPr bwMode="auto">
          <a:xfrm>
            <a:off x="2471738"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9" name="Rectangle 48"/>
          <p:cNvSpPr/>
          <p:nvPr/>
        </p:nvSpPr>
        <p:spPr bwMode="auto">
          <a:xfrm>
            <a:off x="2762250" y="37925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0" name="Rectangle 49"/>
          <p:cNvSpPr/>
          <p:nvPr/>
        </p:nvSpPr>
        <p:spPr bwMode="auto">
          <a:xfrm>
            <a:off x="715963" y="40703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1" name="Rectangle 50"/>
          <p:cNvSpPr/>
          <p:nvPr/>
        </p:nvSpPr>
        <p:spPr bwMode="auto">
          <a:xfrm>
            <a:off x="1006475"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2" name="Rectangle 51"/>
          <p:cNvSpPr/>
          <p:nvPr/>
        </p:nvSpPr>
        <p:spPr bwMode="auto">
          <a:xfrm>
            <a:off x="12985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3" name="Rectangle 52"/>
          <p:cNvSpPr/>
          <p:nvPr/>
        </p:nvSpPr>
        <p:spPr bwMode="auto">
          <a:xfrm>
            <a:off x="1589088"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4" name="Rectangle 53"/>
          <p:cNvSpPr/>
          <p:nvPr/>
        </p:nvSpPr>
        <p:spPr bwMode="auto">
          <a:xfrm>
            <a:off x="1884363"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5" name="Rectangle 54"/>
          <p:cNvSpPr/>
          <p:nvPr/>
        </p:nvSpPr>
        <p:spPr bwMode="auto">
          <a:xfrm>
            <a:off x="21748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6" name="Rectangle 55"/>
          <p:cNvSpPr/>
          <p:nvPr/>
        </p:nvSpPr>
        <p:spPr bwMode="auto">
          <a:xfrm>
            <a:off x="2466975"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7" name="Rectangle 56"/>
          <p:cNvSpPr/>
          <p:nvPr/>
        </p:nvSpPr>
        <p:spPr bwMode="auto">
          <a:xfrm>
            <a:off x="2757488" y="40798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8" name="Rectangle 57"/>
          <p:cNvSpPr/>
          <p:nvPr/>
        </p:nvSpPr>
        <p:spPr bwMode="auto">
          <a:xfrm>
            <a:off x="714375" y="4367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9" name="Rectangle 58"/>
          <p:cNvSpPr/>
          <p:nvPr/>
        </p:nvSpPr>
        <p:spPr bwMode="auto">
          <a:xfrm>
            <a:off x="1004888"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0" name="Rectangle 59"/>
          <p:cNvSpPr/>
          <p:nvPr/>
        </p:nvSpPr>
        <p:spPr bwMode="auto">
          <a:xfrm>
            <a:off x="1295400"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1" name="Rectangle 60"/>
          <p:cNvSpPr/>
          <p:nvPr/>
        </p:nvSpPr>
        <p:spPr bwMode="auto">
          <a:xfrm>
            <a:off x="1585913"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2" name="Rectangle 61"/>
          <p:cNvSpPr/>
          <p:nvPr/>
        </p:nvSpPr>
        <p:spPr bwMode="auto">
          <a:xfrm>
            <a:off x="1882775"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3" name="Rectangle 62"/>
          <p:cNvSpPr/>
          <p:nvPr/>
        </p:nvSpPr>
        <p:spPr bwMode="auto">
          <a:xfrm>
            <a:off x="2173288"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4" name="Rectangle 63"/>
          <p:cNvSpPr/>
          <p:nvPr/>
        </p:nvSpPr>
        <p:spPr bwMode="auto">
          <a:xfrm>
            <a:off x="2463800"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5" name="Rectangle 64"/>
          <p:cNvSpPr/>
          <p:nvPr/>
        </p:nvSpPr>
        <p:spPr bwMode="auto">
          <a:xfrm>
            <a:off x="2754313" y="43767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6" name="Rectangle 65"/>
          <p:cNvSpPr/>
          <p:nvPr/>
        </p:nvSpPr>
        <p:spPr bwMode="auto">
          <a:xfrm>
            <a:off x="715963" y="4665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7" name="Rectangle 66"/>
          <p:cNvSpPr/>
          <p:nvPr/>
        </p:nvSpPr>
        <p:spPr bwMode="auto">
          <a:xfrm>
            <a:off x="1006475"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8" name="Rectangle 67"/>
          <p:cNvSpPr/>
          <p:nvPr/>
        </p:nvSpPr>
        <p:spPr bwMode="auto">
          <a:xfrm>
            <a:off x="12985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9" name="Rectangle 68"/>
          <p:cNvSpPr/>
          <p:nvPr/>
        </p:nvSpPr>
        <p:spPr bwMode="auto">
          <a:xfrm>
            <a:off x="1589088"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0" name="Rectangle 69"/>
          <p:cNvSpPr/>
          <p:nvPr/>
        </p:nvSpPr>
        <p:spPr bwMode="auto">
          <a:xfrm>
            <a:off x="1884363"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1" name="Rectangle 70"/>
          <p:cNvSpPr/>
          <p:nvPr/>
        </p:nvSpPr>
        <p:spPr bwMode="auto">
          <a:xfrm>
            <a:off x="21748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2" name="Rectangle 71"/>
          <p:cNvSpPr/>
          <p:nvPr/>
        </p:nvSpPr>
        <p:spPr bwMode="auto">
          <a:xfrm>
            <a:off x="2466975"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3" name="Rectangle 72"/>
          <p:cNvSpPr/>
          <p:nvPr/>
        </p:nvSpPr>
        <p:spPr bwMode="auto">
          <a:xfrm>
            <a:off x="2757488" y="4675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4" name="Rectangle 73"/>
          <p:cNvSpPr/>
          <p:nvPr/>
        </p:nvSpPr>
        <p:spPr bwMode="auto">
          <a:xfrm>
            <a:off x="719138" y="49672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5" name="Rectangle 74"/>
          <p:cNvSpPr/>
          <p:nvPr/>
        </p:nvSpPr>
        <p:spPr bwMode="auto">
          <a:xfrm>
            <a:off x="10112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6" name="Rectangle 75"/>
          <p:cNvSpPr/>
          <p:nvPr/>
        </p:nvSpPr>
        <p:spPr bwMode="auto">
          <a:xfrm>
            <a:off x="1301750"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7" name="Rectangle 76"/>
          <p:cNvSpPr/>
          <p:nvPr/>
        </p:nvSpPr>
        <p:spPr bwMode="auto">
          <a:xfrm>
            <a:off x="1592263"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8" name="Rectangle 77"/>
          <p:cNvSpPr/>
          <p:nvPr/>
        </p:nvSpPr>
        <p:spPr bwMode="auto">
          <a:xfrm>
            <a:off x="18875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9" name="Rectangle 78"/>
          <p:cNvSpPr/>
          <p:nvPr/>
        </p:nvSpPr>
        <p:spPr bwMode="auto">
          <a:xfrm>
            <a:off x="2179638"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0" name="Rectangle 79"/>
          <p:cNvSpPr/>
          <p:nvPr/>
        </p:nvSpPr>
        <p:spPr bwMode="auto">
          <a:xfrm>
            <a:off x="2470150"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1" name="Rectangle 80"/>
          <p:cNvSpPr/>
          <p:nvPr/>
        </p:nvSpPr>
        <p:spPr bwMode="auto">
          <a:xfrm>
            <a:off x="2760663" y="49768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2" name="Rectangle 81"/>
          <p:cNvSpPr/>
          <p:nvPr/>
        </p:nvSpPr>
        <p:spPr bwMode="auto">
          <a:xfrm>
            <a:off x="722313" y="52705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3" name="Rectangle 82"/>
          <p:cNvSpPr/>
          <p:nvPr/>
        </p:nvSpPr>
        <p:spPr bwMode="auto">
          <a:xfrm>
            <a:off x="1012825"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4" name="Rectangle 83"/>
          <p:cNvSpPr/>
          <p:nvPr/>
        </p:nvSpPr>
        <p:spPr bwMode="auto">
          <a:xfrm>
            <a:off x="1303338"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5" name="Rectangle 84"/>
          <p:cNvSpPr/>
          <p:nvPr/>
        </p:nvSpPr>
        <p:spPr bwMode="auto">
          <a:xfrm>
            <a:off x="15954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6" name="Rectangle 85"/>
          <p:cNvSpPr/>
          <p:nvPr/>
        </p:nvSpPr>
        <p:spPr bwMode="auto">
          <a:xfrm>
            <a:off x="1890713"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7" name="Rectangle 86"/>
          <p:cNvSpPr/>
          <p:nvPr/>
        </p:nvSpPr>
        <p:spPr bwMode="auto">
          <a:xfrm>
            <a:off x="2181225"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8" name="Rectangle 87"/>
          <p:cNvSpPr/>
          <p:nvPr/>
        </p:nvSpPr>
        <p:spPr bwMode="auto">
          <a:xfrm>
            <a:off x="24717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9" name="Rectangle 88"/>
          <p:cNvSpPr/>
          <p:nvPr/>
        </p:nvSpPr>
        <p:spPr bwMode="auto">
          <a:xfrm>
            <a:off x="2763838" y="52800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90" name="TextBox 89"/>
          <p:cNvSpPr txBox="1"/>
          <p:nvPr/>
        </p:nvSpPr>
        <p:spPr>
          <a:xfrm>
            <a:off x="1524000" y="5664200"/>
            <a:ext cx="685800" cy="369888"/>
          </a:xfrm>
          <a:prstGeom prst="rect">
            <a:avLst/>
          </a:prstGeom>
          <a:noFill/>
        </p:spPr>
        <p:txBody>
          <a:bodyPr>
            <a:spAutoFit/>
          </a:bodyPr>
          <a:lstStyle/>
          <a:p>
            <a:pPr>
              <a:defRPr/>
            </a:pPr>
            <a:r>
              <a:rPr lang="en-US" dirty="0">
                <a:solidFill>
                  <a:srgbClr val="00B050"/>
                </a:solidFill>
                <a:cs typeface="+mn-cs"/>
              </a:rPr>
              <a:t>SCC</a:t>
            </a:r>
          </a:p>
        </p:txBody>
      </p:sp>
      <p:cxnSp>
        <p:nvCxnSpPr>
          <p:cNvPr id="208953" name="Straight Connector 91"/>
          <p:cNvCxnSpPr>
            <a:cxnSpLocks noChangeShapeType="1"/>
          </p:cNvCxnSpPr>
          <p:nvPr/>
        </p:nvCxnSpPr>
        <p:spPr bwMode="auto">
          <a:xfrm rot="10800000">
            <a:off x="3005138" y="3784600"/>
            <a:ext cx="906462" cy="304800"/>
          </a:xfrm>
          <a:prstGeom prst="line">
            <a:avLst/>
          </a:prstGeom>
          <a:noFill/>
          <a:ln w="9525">
            <a:solidFill>
              <a:schemeClr val="tx1"/>
            </a:solidFill>
            <a:prstDash val="dash"/>
            <a:round/>
            <a:headEnd/>
            <a:tailEnd/>
          </a:ln>
        </p:spPr>
      </p:cxnSp>
      <p:cxnSp>
        <p:nvCxnSpPr>
          <p:cNvPr id="208954" name="Straight Connector 96"/>
          <p:cNvCxnSpPr>
            <a:cxnSpLocks noChangeShapeType="1"/>
          </p:cNvCxnSpPr>
          <p:nvPr/>
        </p:nvCxnSpPr>
        <p:spPr bwMode="auto">
          <a:xfrm rot="16200000" flipH="1">
            <a:off x="2605882" y="4421981"/>
            <a:ext cx="1701800" cy="909637"/>
          </a:xfrm>
          <a:prstGeom prst="line">
            <a:avLst/>
          </a:prstGeom>
          <a:noFill/>
          <a:ln w="9525">
            <a:solidFill>
              <a:schemeClr val="tx1"/>
            </a:solidFill>
            <a:prstDash val="dash"/>
            <a:round/>
            <a:headEnd/>
            <a:tailEnd/>
          </a:ln>
        </p:spPr>
      </p:cxnSp>
      <p:sp>
        <p:nvSpPr>
          <p:cNvPr id="100" name="Rectangle 99"/>
          <p:cNvSpPr/>
          <p:nvPr/>
        </p:nvSpPr>
        <p:spPr bwMode="auto">
          <a:xfrm>
            <a:off x="609600" y="2997200"/>
            <a:ext cx="2463800" cy="6096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a:defRPr/>
            </a:pPr>
            <a:endParaRPr lang="en-US" dirty="0">
              <a:solidFill>
                <a:schemeClr val="bg1">
                  <a:lumMod val="95000"/>
                </a:schemeClr>
              </a:solidFill>
              <a:cs typeface="+mn-cs"/>
            </a:endParaRPr>
          </a:p>
        </p:txBody>
      </p:sp>
      <p:sp>
        <p:nvSpPr>
          <p:cNvPr id="101" name="TextBox 100"/>
          <p:cNvSpPr txBox="1"/>
          <p:nvPr/>
        </p:nvSpPr>
        <p:spPr>
          <a:xfrm>
            <a:off x="3048000" y="31369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sp>
        <p:nvSpPr>
          <p:cNvPr id="102" name="TextBox 101"/>
          <p:cNvSpPr txBox="1"/>
          <p:nvPr/>
        </p:nvSpPr>
        <p:spPr>
          <a:xfrm>
            <a:off x="496888" y="3003550"/>
            <a:ext cx="1217612" cy="647700"/>
          </a:xfrm>
          <a:prstGeom prst="rect">
            <a:avLst/>
          </a:prstGeom>
          <a:noFill/>
        </p:spPr>
        <p:txBody>
          <a:bodyPr>
            <a:spAutoFit/>
          </a:bodyPr>
          <a:lstStyle/>
          <a:p>
            <a:pPr algn="ctr">
              <a:defRPr/>
            </a:pPr>
            <a:r>
              <a:rPr lang="en-US" dirty="0">
                <a:solidFill>
                  <a:schemeClr val="tx2"/>
                </a:solidFill>
                <a:cs typeface="+mn-cs"/>
              </a:rPr>
              <a:t>compute request</a:t>
            </a:r>
          </a:p>
        </p:txBody>
      </p:sp>
      <p:sp>
        <p:nvSpPr>
          <p:cNvPr id="103" name="TextBox 102"/>
          <p:cNvSpPr txBox="1"/>
          <p:nvPr/>
        </p:nvSpPr>
        <p:spPr>
          <a:xfrm>
            <a:off x="1879600" y="3003550"/>
            <a:ext cx="1293813" cy="647700"/>
          </a:xfrm>
          <a:prstGeom prst="rect">
            <a:avLst/>
          </a:prstGeom>
          <a:noFill/>
        </p:spPr>
        <p:txBody>
          <a:bodyPr>
            <a:spAutoFit/>
          </a:bodyPr>
          <a:lstStyle/>
          <a:p>
            <a:pPr algn="ctr">
              <a:defRPr/>
            </a:pPr>
            <a:r>
              <a:rPr lang="en-US" dirty="0">
                <a:solidFill>
                  <a:schemeClr val="tx2"/>
                </a:solidFill>
                <a:cs typeface="+mn-cs"/>
              </a:rPr>
              <a:t>compute response</a:t>
            </a:r>
          </a:p>
        </p:txBody>
      </p:sp>
      <p:sp>
        <p:nvSpPr>
          <p:cNvPr id="106" name="Up-Down Arrow 105"/>
          <p:cNvSpPr/>
          <p:nvPr/>
        </p:nvSpPr>
        <p:spPr bwMode="auto">
          <a:xfrm>
            <a:off x="1714500" y="2997200"/>
            <a:ext cx="266700" cy="622300"/>
          </a:xfrm>
          <a:prstGeom prst="upDownArrow">
            <a:avLst/>
          </a:prstGeom>
          <a:solidFill>
            <a:srgbClr val="7F7F7F"/>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107" name="Left-Right Arrow 106"/>
          <p:cNvSpPr/>
          <p:nvPr/>
        </p:nvSpPr>
        <p:spPr bwMode="auto">
          <a:xfrm>
            <a:off x="3263900" y="2070100"/>
            <a:ext cx="1892300" cy="317500"/>
          </a:xfrm>
          <a:prstGeom prst="leftRightArrow">
            <a:avLst/>
          </a:prstGeom>
          <a:solidFill>
            <a:schemeClr val="tx1">
              <a:lumMod val="50000"/>
              <a:lumOff val="50000"/>
            </a:schemeClr>
          </a:solidFill>
          <a:ln w="9525" cap="flat" cmpd="sng" algn="ctr">
            <a:solidFill>
              <a:srgbClr val="000000"/>
            </a:solidFill>
            <a:prstDash val="solid"/>
            <a:round/>
            <a:headEnd type="none" w="med" len="med"/>
            <a:tailEnd type="none" w="med" len="med"/>
          </a:ln>
          <a:effectLst/>
        </p:spPr>
        <p:txBody>
          <a:bodyPr/>
          <a:lstStyle/>
          <a:p>
            <a:pPr>
              <a:defRPr/>
            </a:pPr>
            <a:endParaRPr lang="en-US">
              <a:cs typeface="+mn-cs"/>
            </a:endParaRPr>
          </a:p>
        </p:txBody>
      </p:sp>
      <p:grpSp>
        <p:nvGrpSpPr>
          <p:cNvPr id="208961" name="Group 90"/>
          <p:cNvGrpSpPr>
            <a:grpSpLocks/>
          </p:cNvGrpSpPr>
          <p:nvPr/>
        </p:nvGrpSpPr>
        <p:grpSpPr bwMode="auto">
          <a:xfrm>
            <a:off x="3941763" y="4095750"/>
            <a:ext cx="2806700" cy="1651000"/>
            <a:chOff x="5183188" y="1454760"/>
            <a:chExt cx="2806700" cy="1651000"/>
          </a:xfrm>
        </p:grpSpPr>
        <p:sp>
          <p:nvSpPr>
            <p:cNvPr id="93" name="Rectangle 92"/>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94" name="TextBox 93"/>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95" name="Rectangle 94"/>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8972" name="TextBox 95"/>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26692" name="Slide Number Placeholder 90"/>
          <p:cNvSpPr>
            <a:spLocks noGrp="1"/>
          </p:cNvSpPr>
          <p:nvPr>
            <p:ph type="sldNum" sz="quarter" idx="10"/>
          </p:nvPr>
        </p:nvSpPr>
        <p:spPr/>
        <p:txBody>
          <a:bodyPr/>
          <a:lstStyle/>
          <a:p>
            <a:pPr>
              <a:defRPr/>
            </a:pPr>
            <a:fld id="{07C9627E-6EC9-42FA-A73A-68430E2D63D9}" type="slidenum">
              <a:rPr lang="en-US"/>
              <a:pPr>
                <a:defRPr/>
              </a:pPr>
              <a:t>132</a:t>
            </a:fld>
            <a:endParaRPr lang="en-US"/>
          </a:p>
        </p:txBody>
      </p:sp>
      <p:sp>
        <p:nvSpPr>
          <p:cNvPr id="92" name="Rectangle 91"/>
          <p:cNvSpPr/>
          <p:nvPr/>
        </p:nvSpPr>
        <p:spPr bwMode="auto">
          <a:xfrm>
            <a:off x="441325" y="16160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539750" y="24590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04" name="TextBox 103"/>
          <p:cNvSpPr txBox="1"/>
          <p:nvPr/>
        </p:nvSpPr>
        <p:spPr>
          <a:xfrm>
            <a:off x="584200" y="25082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05" name="TextBox 104"/>
          <p:cNvSpPr txBox="1"/>
          <p:nvPr/>
        </p:nvSpPr>
        <p:spPr>
          <a:xfrm>
            <a:off x="938213" y="15890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10" name="Rectangle 109"/>
          <p:cNvSpPr/>
          <p:nvPr/>
        </p:nvSpPr>
        <p:spPr bwMode="auto">
          <a:xfrm>
            <a:off x="539750" y="20399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08968" name="TextBox 90"/>
          <p:cNvSpPr txBox="1">
            <a:spLocks noChangeArrowheads="1"/>
          </p:cNvSpPr>
          <p:nvPr/>
        </p:nvSpPr>
        <p:spPr bwMode="auto">
          <a:xfrm>
            <a:off x="1016000" y="2108200"/>
            <a:ext cx="1590675" cy="307975"/>
          </a:xfrm>
          <a:prstGeom prst="rect">
            <a:avLst/>
          </a:prstGeom>
          <a:noFill/>
          <a:ln w="9525">
            <a:noFill/>
            <a:miter lim="800000"/>
            <a:headEnd/>
            <a:tailEnd/>
          </a:ln>
        </p:spPr>
        <p:txBody>
          <a:bodyPr wrap="none">
            <a:spAutoFit/>
          </a:bodyPr>
          <a:lstStyle/>
          <a:p>
            <a:pPr algn="ctr"/>
            <a:r>
              <a:rPr lang="en-US" sz="1400">
                <a:solidFill>
                  <a:srgbClr val="111111"/>
                </a:solidFill>
              </a:rPr>
              <a:t>WEB WORKERS</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loud 90"/>
          <p:cNvSpPr/>
          <p:nvPr/>
        </p:nvSpPr>
        <p:spPr bwMode="auto">
          <a:xfrm rot="983911">
            <a:off x="4321175" y="842963"/>
            <a:ext cx="4373563" cy="3111500"/>
          </a:xfrm>
          <a:prstGeom prst="cloud">
            <a:avLst/>
          </a:prstGeom>
          <a:solidFill>
            <a:srgbClr val="E3F6FC"/>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209923" name="Title 1"/>
          <p:cNvSpPr>
            <a:spLocks noGrp="1"/>
          </p:cNvSpPr>
          <p:nvPr>
            <p:ph type="title"/>
          </p:nvPr>
        </p:nvSpPr>
        <p:spPr/>
        <p:txBody>
          <a:bodyPr/>
          <a:lstStyle/>
          <a:p>
            <a:pPr eaLnBrk="1" hangingPunct="1"/>
            <a:r>
              <a:rPr lang="en-US" sz="3600" smtClean="0"/>
              <a:t>Web Workers </a:t>
            </a:r>
            <a:r>
              <a:rPr lang="en-US" sz="3600" smtClean="0">
                <a:sym typeface="Wingdings" pitchFamily="2" charset="2"/>
              </a:rPr>
              <a:t> Actors</a:t>
            </a:r>
            <a:endParaRPr lang="en-US" sz="3600" smtClean="0"/>
          </a:p>
        </p:txBody>
      </p:sp>
      <p:grpSp>
        <p:nvGrpSpPr>
          <p:cNvPr id="209924" name="Group 23"/>
          <p:cNvGrpSpPr>
            <a:grpSpLocks/>
          </p:cNvGrpSpPr>
          <p:nvPr/>
        </p:nvGrpSpPr>
        <p:grpSpPr bwMode="auto">
          <a:xfrm>
            <a:off x="5183188" y="1454150"/>
            <a:ext cx="2806700" cy="1651000"/>
            <a:chOff x="5183188" y="1454760"/>
            <a:chExt cx="2806700" cy="1651000"/>
          </a:xfrm>
        </p:grpSpPr>
        <p:sp>
          <p:nvSpPr>
            <p:cNvPr id="8" name="Rectangle 7"/>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11" name="TextBox 10"/>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13" name="Rectangle 12"/>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10002" name="TextBox 13"/>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22" name="TextBox 21"/>
          <p:cNvSpPr txBox="1"/>
          <p:nvPr/>
        </p:nvSpPr>
        <p:spPr>
          <a:xfrm>
            <a:off x="3163888" y="1454150"/>
            <a:ext cx="1419225" cy="647700"/>
          </a:xfrm>
          <a:prstGeom prst="rect">
            <a:avLst/>
          </a:prstGeom>
          <a:noFill/>
        </p:spPr>
        <p:txBody>
          <a:bodyPr>
            <a:spAutoFit/>
          </a:bodyPr>
          <a:lstStyle/>
          <a:p>
            <a:pPr algn="ctr">
              <a:defRPr/>
            </a:pPr>
            <a:r>
              <a:rPr lang="en-US" dirty="0">
                <a:solidFill>
                  <a:srgbClr val="4D4D4D"/>
                </a:solidFill>
                <a:cs typeface="+mn-cs"/>
              </a:rPr>
              <a:t>content request</a:t>
            </a:r>
          </a:p>
        </p:txBody>
      </p:sp>
      <p:sp>
        <p:nvSpPr>
          <p:cNvPr id="23" name="TextBox 22"/>
          <p:cNvSpPr txBox="1"/>
          <p:nvPr/>
        </p:nvSpPr>
        <p:spPr>
          <a:xfrm>
            <a:off x="3165475" y="2300288"/>
            <a:ext cx="1420813" cy="646112"/>
          </a:xfrm>
          <a:prstGeom prst="rect">
            <a:avLst/>
          </a:prstGeom>
          <a:noFill/>
        </p:spPr>
        <p:txBody>
          <a:bodyPr>
            <a:spAutoFit/>
          </a:bodyPr>
          <a:lstStyle/>
          <a:p>
            <a:pPr algn="ctr">
              <a:defRPr/>
            </a:pPr>
            <a:r>
              <a:rPr lang="en-US" dirty="0">
                <a:solidFill>
                  <a:srgbClr val="4D4D4D"/>
                </a:solidFill>
                <a:cs typeface="+mn-cs"/>
              </a:rPr>
              <a:t>web</a:t>
            </a:r>
          </a:p>
          <a:p>
            <a:pPr algn="ctr">
              <a:defRPr/>
            </a:pPr>
            <a:r>
              <a:rPr lang="en-US" dirty="0">
                <a:solidFill>
                  <a:srgbClr val="4D4D4D"/>
                </a:solidFill>
                <a:cs typeface="+mn-cs"/>
              </a:rPr>
              <a:t>page</a:t>
            </a:r>
          </a:p>
        </p:txBody>
      </p:sp>
      <p:sp>
        <p:nvSpPr>
          <p:cNvPr id="30" name="Rectangle 29"/>
          <p:cNvSpPr/>
          <p:nvPr/>
        </p:nvSpPr>
        <p:spPr bwMode="auto">
          <a:xfrm>
            <a:off x="455613" y="36306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8" name="Rectangle 37"/>
          <p:cNvSpPr/>
          <p:nvPr/>
        </p:nvSpPr>
        <p:spPr bwMode="auto">
          <a:xfrm>
            <a:off x="720725" y="3783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9" name="Rectangle 38"/>
          <p:cNvSpPr/>
          <p:nvPr/>
        </p:nvSpPr>
        <p:spPr bwMode="auto">
          <a:xfrm>
            <a:off x="10128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0" name="Rectangle 39"/>
          <p:cNvSpPr/>
          <p:nvPr/>
        </p:nvSpPr>
        <p:spPr bwMode="auto">
          <a:xfrm>
            <a:off x="13033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1" name="Rectangle 40"/>
          <p:cNvSpPr/>
          <p:nvPr/>
        </p:nvSpPr>
        <p:spPr bwMode="auto">
          <a:xfrm>
            <a:off x="1593850"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6" name="Rectangle 45"/>
          <p:cNvSpPr/>
          <p:nvPr/>
        </p:nvSpPr>
        <p:spPr bwMode="auto">
          <a:xfrm>
            <a:off x="18891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7" name="Rectangle 46"/>
          <p:cNvSpPr/>
          <p:nvPr/>
        </p:nvSpPr>
        <p:spPr bwMode="auto">
          <a:xfrm>
            <a:off x="21796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8" name="Rectangle 47"/>
          <p:cNvSpPr/>
          <p:nvPr/>
        </p:nvSpPr>
        <p:spPr bwMode="auto">
          <a:xfrm>
            <a:off x="2471738"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9" name="Rectangle 48"/>
          <p:cNvSpPr/>
          <p:nvPr/>
        </p:nvSpPr>
        <p:spPr bwMode="auto">
          <a:xfrm>
            <a:off x="2762250" y="37925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0" name="Rectangle 49"/>
          <p:cNvSpPr/>
          <p:nvPr/>
        </p:nvSpPr>
        <p:spPr bwMode="auto">
          <a:xfrm>
            <a:off x="715963" y="40703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1" name="Rectangle 50"/>
          <p:cNvSpPr/>
          <p:nvPr/>
        </p:nvSpPr>
        <p:spPr bwMode="auto">
          <a:xfrm>
            <a:off x="1006475"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2" name="Rectangle 51"/>
          <p:cNvSpPr/>
          <p:nvPr/>
        </p:nvSpPr>
        <p:spPr bwMode="auto">
          <a:xfrm>
            <a:off x="12985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3" name="Rectangle 52"/>
          <p:cNvSpPr/>
          <p:nvPr/>
        </p:nvSpPr>
        <p:spPr bwMode="auto">
          <a:xfrm>
            <a:off x="1589088"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4" name="Rectangle 53"/>
          <p:cNvSpPr/>
          <p:nvPr/>
        </p:nvSpPr>
        <p:spPr bwMode="auto">
          <a:xfrm>
            <a:off x="1884363"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5" name="Rectangle 54"/>
          <p:cNvSpPr/>
          <p:nvPr/>
        </p:nvSpPr>
        <p:spPr bwMode="auto">
          <a:xfrm>
            <a:off x="21748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6" name="Rectangle 55"/>
          <p:cNvSpPr/>
          <p:nvPr/>
        </p:nvSpPr>
        <p:spPr bwMode="auto">
          <a:xfrm>
            <a:off x="2466975"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7" name="Rectangle 56"/>
          <p:cNvSpPr/>
          <p:nvPr/>
        </p:nvSpPr>
        <p:spPr bwMode="auto">
          <a:xfrm>
            <a:off x="2757488" y="40798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8" name="Rectangle 57"/>
          <p:cNvSpPr/>
          <p:nvPr/>
        </p:nvSpPr>
        <p:spPr bwMode="auto">
          <a:xfrm>
            <a:off x="714375" y="4367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9" name="Rectangle 58"/>
          <p:cNvSpPr/>
          <p:nvPr/>
        </p:nvSpPr>
        <p:spPr bwMode="auto">
          <a:xfrm>
            <a:off x="1004888"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0" name="Rectangle 59"/>
          <p:cNvSpPr/>
          <p:nvPr/>
        </p:nvSpPr>
        <p:spPr bwMode="auto">
          <a:xfrm>
            <a:off x="1295400"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1" name="Rectangle 60"/>
          <p:cNvSpPr/>
          <p:nvPr/>
        </p:nvSpPr>
        <p:spPr bwMode="auto">
          <a:xfrm>
            <a:off x="1585913"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2" name="Rectangle 61"/>
          <p:cNvSpPr/>
          <p:nvPr/>
        </p:nvSpPr>
        <p:spPr bwMode="auto">
          <a:xfrm>
            <a:off x="1882775"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3" name="Rectangle 62"/>
          <p:cNvSpPr/>
          <p:nvPr/>
        </p:nvSpPr>
        <p:spPr bwMode="auto">
          <a:xfrm>
            <a:off x="2173288"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4" name="Rectangle 63"/>
          <p:cNvSpPr/>
          <p:nvPr/>
        </p:nvSpPr>
        <p:spPr bwMode="auto">
          <a:xfrm>
            <a:off x="2463800"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5" name="Rectangle 64"/>
          <p:cNvSpPr/>
          <p:nvPr/>
        </p:nvSpPr>
        <p:spPr bwMode="auto">
          <a:xfrm>
            <a:off x="2754313" y="43767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6" name="Rectangle 65"/>
          <p:cNvSpPr/>
          <p:nvPr/>
        </p:nvSpPr>
        <p:spPr bwMode="auto">
          <a:xfrm>
            <a:off x="715963" y="4665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7" name="Rectangle 66"/>
          <p:cNvSpPr/>
          <p:nvPr/>
        </p:nvSpPr>
        <p:spPr bwMode="auto">
          <a:xfrm>
            <a:off x="1006475"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8" name="Rectangle 67"/>
          <p:cNvSpPr/>
          <p:nvPr/>
        </p:nvSpPr>
        <p:spPr bwMode="auto">
          <a:xfrm>
            <a:off x="12985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9" name="Rectangle 68"/>
          <p:cNvSpPr/>
          <p:nvPr/>
        </p:nvSpPr>
        <p:spPr bwMode="auto">
          <a:xfrm>
            <a:off x="1589088"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0" name="Rectangle 69"/>
          <p:cNvSpPr/>
          <p:nvPr/>
        </p:nvSpPr>
        <p:spPr bwMode="auto">
          <a:xfrm>
            <a:off x="1884363"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1" name="Rectangle 70"/>
          <p:cNvSpPr/>
          <p:nvPr/>
        </p:nvSpPr>
        <p:spPr bwMode="auto">
          <a:xfrm>
            <a:off x="21748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2" name="Rectangle 71"/>
          <p:cNvSpPr/>
          <p:nvPr/>
        </p:nvSpPr>
        <p:spPr bwMode="auto">
          <a:xfrm>
            <a:off x="2466975"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3" name="Rectangle 72"/>
          <p:cNvSpPr/>
          <p:nvPr/>
        </p:nvSpPr>
        <p:spPr bwMode="auto">
          <a:xfrm>
            <a:off x="2757488" y="4675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4" name="Rectangle 73"/>
          <p:cNvSpPr/>
          <p:nvPr/>
        </p:nvSpPr>
        <p:spPr bwMode="auto">
          <a:xfrm>
            <a:off x="719138" y="49672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5" name="Rectangle 74"/>
          <p:cNvSpPr/>
          <p:nvPr/>
        </p:nvSpPr>
        <p:spPr bwMode="auto">
          <a:xfrm>
            <a:off x="10112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6" name="Rectangle 75"/>
          <p:cNvSpPr/>
          <p:nvPr/>
        </p:nvSpPr>
        <p:spPr bwMode="auto">
          <a:xfrm>
            <a:off x="1301750"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7" name="Rectangle 76"/>
          <p:cNvSpPr/>
          <p:nvPr/>
        </p:nvSpPr>
        <p:spPr bwMode="auto">
          <a:xfrm>
            <a:off x="1592263"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8" name="Rectangle 77"/>
          <p:cNvSpPr/>
          <p:nvPr/>
        </p:nvSpPr>
        <p:spPr bwMode="auto">
          <a:xfrm>
            <a:off x="18875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9" name="Rectangle 78"/>
          <p:cNvSpPr/>
          <p:nvPr/>
        </p:nvSpPr>
        <p:spPr bwMode="auto">
          <a:xfrm>
            <a:off x="2179638"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0" name="Rectangle 79"/>
          <p:cNvSpPr/>
          <p:nvPr/>
        </p:nvSpPr>
        <p:spPr bwMode="auto">
          <a:xfrm>
            <a:off x="2470150"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1" name="Rectangle 80"/>
          <p:cNvSpPr/>
          <p:nvPr/>
        </p:nvSpPr>
        <p:spPr bwMode="auto">
          <a:xfrm>
            <a:off x="2760663" y="49768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2" name="Rectangle 81"/>
          <p:cNvSpPr/>
          <p:nvPr/>
        </p:nvSpPr>
        <p:spPr bwMode="auto">
          <a:xfrm>
            <a:off x="722313" y="52705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3" name="Rectangle 82"/>
          <p:cNvSpPr/>
          <p:nvPr/>
        </p:nvSpPr>
        <p:spPr bwMode="auto">
          <a:xfrm>
            <a:off x="1012825"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4" name="Rectangle 83"/>
          <p:cNvSpPr/>
          <p:nvPr/>
        </p:nvSpPr>
        <p:spPr bwMode="auto">
          <a:xfrm>
            <a:off x="1303338"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5" name="Rectangle 84"/>
          <p:cNvSpPr/>
          <p:nvPr/>
        </p:nvSpPr>
        <p:spPr bwMode="auto">
          <a:xfrm>
            <a:off x="15954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6" name="Rectangle 85"/>
          <p:cNvSpPr/>
          <p:nvPr/>
        </p:nvSpPr>
        <p:spPr bwMode="auto">
          <a:xfrm>
            <a:off x="1890713"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7" name="Rectangle 86"/>
          <p:cNvSpPr/>
          <p:nvPr/>
        </p:nvSpPr>
        <p:spPr bwMode="auto">
          <a:xfrm>
            <a:off x="2181225"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8" name="Rectangle 87"/>
          <p:cNvSpPr/>
          <p:nvPr/>
        </p:nvSpPr>
        <p:spPr bwMode="auto">
          <a:xfrm>
            <a:off x="24717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9" name="Rectangle 88"/>
          <p:cNvSpPr/>
          <p:nvPr/>
        </p:nvSpPr>
        <p:spPr bwMode="auto">
          <a:xfrm>
            <a:off x="2763838" y="52800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90" name="TextBox 89"/>
          <p:cNvSpPr txBox="1"/>
          <p:nvPr/>
        </p:nvSpPr>
        <p:spPr>
          <a:xfrm>
            <a:off x="1524000" y="5664200"/>
            <a:ext cx="685800" cy="369888"/>
          </a:xfrm>
          <a:prstGeom prst="rect">
            <a:avLst/>
          </a:prstGeom>
          <a:noFill/>
        </p:spPr>
        <p:txBody>
          <a:bodyPr>
            <a:spAutoFit/>
          </a:bodyPr>
          <a:lstStyle/>
          <a:p>
            <a:pPr>
              <a:defRPr/>
            </a:pPr>
            <a:r>
              <a:rPr lang="en-US" dirty="0">
                <a:solidFill>
                  <a:srgbClr val="00B050"/>
                </a:solidFill>
                <a:cs typeface="+mn-cs"/>
              </a:rPr>
              <a:t>SCC</a:t>
            </a:r>
          </a:p>
        </p:txBody>
      </p:sp>
      <p:cxnSp>
        <p:nvCxnSpPr>
          <p:cNvPr id="209977" name="Straight Connector 91"/>
          <p:cNvCxnSpPr>
            <a:cxnSpLocks noChangeShapeType="1"/>
          </p:cNvCxnSpPr>
          <p:nvPr/>
        </p:nvCxnSpPr>
        <p:spPr bwMode="auto">
          <a:xfrm rot="10800000">
            <a:off x="3005138" y="3784600"/>
            <a:ext cx="906462" cy="304800"/>
          </a:xfrm>
          <a:prstGeom prst="line">
            <a:avLst/>
          </a:prstGeom>
          <a:noFill/>
          <a:ln w="9525">
            <a:solidFill>
              <a:schemeClr val="tx1"/>
            </a:solidFill>
            <a:prstDash val="dash"/>
            <a:round/>
            <a:headEnd/>
            <a:tailEnd/>
          </a:ln>
        </p:spPr>
      </p:cxnSp>
      <p:cxnSp>
        <p:nvCxnSpPr>
          <p:cNvPr id="209978" name="Straight Connector 96"/>
          <p:cNvCxnSpPr>
            <a:cxnSpLocks noChangeShapeType="1"/>
          </p:cNvCxnSpPr>
          <p:nvPr/>
        </p:nvCxnSpPr>
        <p:spPr bwMode="auto">
          <a:xfrm rot="16200000" flipH="1">
            <a:off x="2605882" y="4421981"/>
            <a:ext cx="1701800" cy="909637"/>
          </a:xfrm>
          <a:prstGeom prst="line">
            <a:avLst/>
          </a:prstGeom>
          <a:noFill/>
          <a:ln w="9525">
            <a:solidFill>
              <a:schemeClr val="tx1"/>
            </a:solidFill>
            <a:prstDash val="dash"/>
            <a:round/>
            <a:headEnd/>
            <a:tailEnd/>
          </a:ln>
        </p:spPr>
      </p:cxnSp>
      <p:sp>
        <p:nvSpPr>
          <p:cNvPr id="100" name="Rectangle 99"/>
          <p:cNvSpPr/>
          <p:nvPr/>
        </p:nvSpPr>
        <p:spPr bwMode="auto">
          <a:xfrm>
            <a:off x="609600" y="2997200"/>
            <a:ext cx="2463800" cy="6096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a:defRPr/>
            </a:pPr>
            <a:endParaRPr lang="en-US" dirty="0">
              <a:solidFill>
                <a:schemeClr val="bg1">
                  <a:lumMod val="95000"/>
                </a:schemeClr>
              </a:solidFill>
              <a:cs typeface="+mn-cs"/>
            </a:endParaRPr>
          </a:p>
        </p:txBody>
      </p:sp>
      <p:sp>
        <p:nvSpPr>
          <p:cNvPr id="101" name="TextBox 100"/>
          <p:cNvSpPr txBox="1"/>
          <p:nvPr/>
        </p:nvSpPr>
        <p:spPr>
          <a:xfrm>
            <a:off x="3048000" y="31369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sp>
        <p:nvSpPr>
          <p:cNvPr id="102" name="TextBox 101"/>
          <p:cNvSpPr txBox="1"/>
          <p:nvPr/>
        </p:nvSpPr>
        <p:spPr>
          <a:xfrm>
            <a:off x="496888" y="3003550"/>
            <a:ext cx="1217612" cy="647700"/>
          </a:xfrm>
          <a:prstGeom prst="rect">
            <a:avLst/>
          </a:prstGeom>
          <a:noFill/>
        </p:spPr>
        <p:txBody>
          <a:bodyPr>
            <a:spAutoFit/>
          </a:bodyPr>
          <a:lstStyle/>
          <a:p>
            <a:pPr algn="ctr">
              <a:defRPr/>
            </a:pPr>
            <a:r>
              <a:rPr lang="en-US" dirty="0">
                <a:solidFill>
                  <a:schemeClr val="tx2"/>
                </a:solidFill>
                <a:cs typeface="+mn-cs"/>
              </a:rPr>
              <a:t>compute request</a:t>
            </a:r>
          </a:p>
        </p:txBody>
      </p:sp>
      <p:sp>
        <p:nvSpPr>
          <p:cNvPr id="103" name="TextBox 102"/>
          <p:cNvSpPr txBox="1"/>
          <p:nvPr/>
        </p:nvSpPr>
        <p:spPr>
          <a:xfrm>
            <a:off x="1879600" y="3003550"/>
            <a:ext cx="1293813" cy="647700"/>
          </a:xfrm>
          <a:prstGeom prst="rect">
            <a:avLst/>
          </a:prstGeom>
          <a:noFill/>
        </p:spPr>
        <p:txBody>
          <a:bodyPr>
            <a:spAutoFit/>
          </a:bodyPr>
          <a:lstStyle/>
          <a:p>
            <a:pPr algn="ctr">
              <a:defRPr/>
            </a:pPr>
            <a:r>
              <a:rPr lang="en-US" dirty="0">
                <a:solidFill>
                  <a:schemeClr val="tx2"/>
                </a:solidFill>
                <a:cs typeface="+mn-cs"/>
              </a:rPr>
              <a:t>compute response</a:t>
            </a:r>
          </a:p>
        </p:txBody>
      </p:sp>
      <p:sp>
        <p:nvSpPr>
          <p:cNvPr id="106" name="Up-Down Arrow 105"/>
          <p:cNvSpPr/>
          <p:nvPr/>
        </p:nvSpPr>
        <p:spPr bwMode="auto">
          <a:xfrm>
            <a:off x="1714500" y="2997200"/>
            <a:ext cx="266700" cy="622300"/>
          </a:xfrm>
          <a:prstGeom prst="upDownArrow">
            <a:avLst/>
          </a:prstGeom>
          <a:solidFill>
            <a:srgbClr val="7F7F7F"/>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sp>
        <p:nvSpPr>
          <p:cNvPr id="107" name="Left-Right Arrow 106"/>
          <p:cNvSpPr/>
          <p:nvPr/>
        </p:nvSpPr>
        <p:spPr bwMode="auto">
          <a:xfrm>
            <a:off x="3263900" y="2070100"/>
            <a:ext cx="1892300" cy="317500"/>
          </a:xfrm>
          <a:prstGeom prst="leftRightArrow">
            <a:avLst/>
          </a:prstGeom>
          <a:solidFill>
            <a:schemeClr val="tx1">
              <a:lumMod val="50000"/>
              <a:lumOff val="50000"/>
            </a:schemeClr>
          </a:solidFill>
          <a:ln w="9525" cap="flat" cmpd="sng" algn="ctr">
            <a:solidFill>
              <a:srgbClr val="000000"/>
            </a:solidFill>
            <a:prstDash val="solid"/>
            <a:round/>
            <a:headEnd type="none" w="med" len="med"/>
            <a:tailEnd type="none" w="med" len="med"/>
          </a:ln>
          <a:effectLst/>
        </p:spPr>
        <p:txBody>
          <a:bodyPr/>
          <a:lstStyle/>
          <a:p>
            <a:pPr>
              <a:defRPr/>
            </a:pPr>
            <a:endParaRPr lang="en-US">
              <a:cs typeface="+mn-cs"/>
            </a:endParaRPr>
          </a:p>
        </p:txBody>
      </p:sp>
      <p:grpSp>
        <p:nvGrpSpPr>
          <p:cNvPr id="209985" name="Group 90"/>
          <p:cNvGrpSpPr>
            <a:grpSpLocks/>
          </p:cNvGrpSpPr>
          <p:nvPr/>
        </p:nvGrpSpPr>
        <p:grpSpPr bwMode="auto">
          <a:xfrm>
            <a:off x="3941763" y="4095750"/>
            <a:ext cx="2806700" cy="1651000"/>
            <a:chOff x="5183188" y="1454760"/>
            <a:chExt cx="2806700" cy="1651000"/>
          </a:xfrm>
        </p:grpSpPr>
        <p:sp>
          <p:nvSpPr>
            <p:cNvPr id="93" name="Rectangle 92"/>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94" name="TextBox 93"/>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95" name="Rectangle 94"/>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9998" name="TextBox 95"/>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98" name="Rectangle 97"/>
          <p:cNvSpPr/>
          <p:nvPr/>
        </p:nvSpPr>
        <p:spPr bwMode="auto">
          <a:xfrm>
            <a:off x="4052888" y="4803775"/>
            <a:ext cx="2614612" cy="417513"/>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09987" name="TextBox 98"/>
          <p:cNvSpPr txBox="1">
            <a:spLocks noChangeArrowheads="1"/>
          </p:cNvSpPr>
          <p:nvPr/>
        </p:nvSpPr>
        <p:spPr bwMode="auto">
          <a:xfrm>
            <a:off x="4895850" y="4852988"/>
            <a:ext cx="998538"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
        <p:nvSpPr>
          <p:cNvPr id="26692" name="Slide Number Placeholder 90"/>
          <p:cNvSpPr>
            <a:spLocks noGrp="1"/>
          </p:cNvSpPr>
          <p:nvPr>
            <p:ph type="sldNum" sz="quarter" idx="10"/>
          </p:nvPr>
        </p:nvSpPr>
        <p:spPr/>
        <p:txBody>
          <a:bodyPr/>
          <a:lstStyle/>
          <a:p>
            <a:pPr>
              <a:defRPr/>
            </a:pPr>
            <a:fld id="{1FE5D3E9-7E71-4384-95BD-EEAD975B4F4C}" type="slidenum">
              <a:rPr lang="en-US"/>
              <a:pPr>
                <a:defRPr/>
              </a:pPr>
              <a:t>133</a:t>
            </a:fld>
            <a:endParaRPr lang="en-US"/>
          </a:p>
        </p:txBody>
      </p:sp>
      <p:sp>
        <p:nvSpPr>
          <p:cNvPr id="92" name="Rectangle 91"/>
          <p:cNvSpPr/>
          <p:nvPr/>
        </p:nvSpPr>
        <p:spPr bwMode="auto">
          <a:xfrm>
            <a:off x="441325" y="16160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539750" y="24590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04" name="TextBox 103"/>
          <p:cNvSpPr txBox="1"/>
          <p:nvPr/>
        </p:nvSpPr>
        <p:spPr>
          <a:xfrm>
            <a:off x="584200" y="25082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05" name="TextBox 104"/>
          <p:cNvSpPr txBox="1"/>
          <p:nvPr/>
        </p:nvSpPr>
        <p:spPr>
          <a:xfrm>
            <a:off x="938213" y="15890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10" name="Rectangle 109"/>
          <p:cNvSpPr/>
          <p:nvPr/>
        </p:nvSpPr>
        <p:spPr bwMode="auto">
          <a:xfrm>
            <a:off x="539750" y="20399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09994" name="TextBox 113"/>
          <p:cNvSpPr txBox="1">
            <a:spLocks noChangeArrowheads="1"/>
          </p:cNvSpPr>
          <p:nvPr/>
        </p:nvSpPr>
        <p:spPr bwMode="auto">
          <a:xfrm>
            <a:off x="1312863" y="2108200"/>
            <a:ext cx="996950"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eaLnBrk="1" hangingPunct="1"/>
            <a:r>
              <a:rPr lang="en-US" sz="3600" smtClean="0"/>
              <a:t>Compute Servers</a:t>
            </a:r>
          </a:p>
        </p:txBody>
      </p:sp>
      <p:sp>
        <p:nvSpPr>
          <p:cNvPr id="5" name="Cloud 4"/>
          <p:cNvSpPr/>
          <p:nvPr/>
        </p:nvSpPr>
        <p:spPr bwMode="auto">
          <a:xfrm rot="983911">
            <a:off x="4321175" y="842963"/>
            <a:ext cx="4373563" cy="3111500"/>
          </a:xfrm>
          <a:prstGeom prst="cloud">
            <a:avLst/>
          </a:prstGeom>
          <a:solidFill>
            <a:srgbClr val="E3F6FC"/>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grpSp>
        <p:nvGrpSpPr>
          <p:cNvPr id="210948" name="Group 23"/>
          <p:cNvGrpSpPr>
            <a:grpSpLocks/>
          </p:cNvGrpSpPr>
          <p:nvPr/>
        </p:nvGrpSpPr>
        <p:grpSpPr bwMode="auto">
          <a:xfrm>
            <a:off x="5183188" y="1454150"/>
            <a:ext cx="2806700" cy="1651000"/>
            <a:chOff x="5183188" y="1454760"/>
            <a:chExt cx="2806700" cy="1651000"/>
          </a:xfrm>
        </p:grpSpPr>
        <p:sp>
          <p:nvSpPr>
            <p:cNvPr id="8" name="Rectangle 7"/>
            <p:cNvSpPr/>
            <p:nvPr/>
          </p:nvSpPr>
          <p:spPr bwMode="auto">
            <a:xfrm>
              <a:off x="5183188" y="1454760"/>
              <a:ext cx="2806700" cy="1651000"/>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11" name="TextBox 10"/>
            <p:cNvSpPr txBox="1"/>
            <p:nvPr/>
          </p:nvSpPr>
          <p:spPr>
            <a:xfrm>
              <a:off x="5414963" y="2551723"/>
              <a:ext cx="2316162" cy="461962"/>
            </a:xfrm>
            <a:prstGeom prst="rect">
              <a:avLst/>
            </a:prstGeom>
            <a:noFill/>
          </p:spPr>
          <p:txBody>
            <a:bodyPr wrap="none">
              <a:spAutoFit/>
            </a:bodyPr>
            <a:lstStyle/>
            <a:p>
              <a:pPr>
                <a:defRPr/>
              </a:pPr>
              <a:r>
                <a:rPr lang="en-US" sz="2400" dirty="0">
                  <a:latin typeface="Verdana" pitchFamily="-108" charset="0"/>
                  <a:cs typeface="+mn-cs"/>
                </a:rPr>
                <a:t>HTTP SERVER</a:t>
              </a:r>
            </a:p>
          </p:txBody>
        </p:sp>
        <p:sp>
          <p:nvSpPr>
            <p:cNvPr id="13" name="Rectangle 12"/>
            <p:cNvSpPr/>
            <p:nvPr/>
          </p:nvSpPr>
          <p:spPr bwMode="auto">
            <a:xfrm>
              <a:off x="5294313" y="1592873"/>
              <a:ext cx="2614612" cy="566737"/>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11026" name="TextBox 13"/>
            <p:cNvSpPr txBox="1">
              <a:spLocks noChangeArrowheads="1"/>
            </p:cNvSpPr>
            <p:nvPr/>
          </p:nvSpPr>
          <p:spPr bwMode="auto">
            <a:xfrm>
              <a:off x="5657850" y="1616685"/>
              <a:ext cx="1974850" cy="522288"/>
            </a:xfrm>
            <a:prstGeom prst="rect">
              <a:avLst/>
            </a:prstGeom>
            <a:noFill/>
            <a:ln w="9525">
              <a:noFill/>
              <a:miter lim="800000"/>
              <a:headEnd/>
              <a:tailEnd/>
            </a:ln>
          </p:spPr>
          <p:txBody>
            <a:bodyPr wrap="none">
              <a:spAutoFit/>
            </a:bodyPr>
            <a:lstStyle/>
            <a:p>
              <a:pPr algn="ctr"/>
              <a:r>
                <a:rPr lang="en-US" sz="1400"/>
                <a:t>SCRIPTING ENGINE</a:t>
              </a:r>
            </a:p>
            <a:p>
              <a:pPr algn="ctr"/>
              <a:r>
                <a:rPr lang="en-US" sz="1400"/>
                <a:t>JS (V8), PHP, …</a:t>
              </a:r>
            </a:p>
          </p:txBody>
        </p:sp>
      </p:grpSp>
      <p:sp>
        <p:nvSpPr>
          <p:cNvPr id="22" name="TextBox 21"/>
          <p:cNvSpPr txBox="1"/>
          <p:nvPr/>
        </p:nvSpPr>
        <p:spPr>
          <a:xfrm>
            <a:off x="3163888" y="1454150"/>
            <a:ext cx="1419225" cy="647700"/>
          </a:xfrm>
          <a:prstGeom prst="rect">
            <a:avLst/>
          </a:prstGeom>
          <a:noFill/>
        </p:spPr>
        <p:txBody>
          <a:bodyPr>
            <a:spAutoFit/>
          </a:bodyPr>
          <a:lstStyle/>
          <a:p>
            <a:pPr algn="ctr">
              <a:defRPr/>
            </a:pPr>
            <a:r>
              <a:rPr lang="en-US" dirty="0">
                <a:solidFill>
                  <a:srgbClr val="4D4D4D"/>
                </a:solidFill>
                <a:cs typeface="+mn-cs"/>
              </a:rPr>
              <a:t>content request</a:t>
            </a:r>
          </a:p>
        </p:txBody>
      </p:sp>
      <p:sp>
        <p:nvSpPr>
          <p:cNvPr id="23" name="TextBox 22"/>
          <p:cNvSpPr txBox="1"/>
          <p:nvPr/>
        </p:nvSpPr>
        <p:spPr>
          <a:xfrm>
            <a:off x="3165475" y="2300288"/>
            <a:ext cx="1420813" cy="646112"/>
          </a:xfrm>
          <a:prstGeom prst="rect">
            <a:avLst/>
          </a:prstGeom>
          <a:noFill/>
        </p:spPr>
        <p:txBody>
          <a:bodyPr>
            <a:spAutoFit/>
          </a:bodyPr>
          <a:lstStyle/>
          <a:p>
            <a:pPr algn="ctr">
              <a:defRPr/>
            </a:pPr>
            <a:r>
              <a:rPr lang="en-US" dirty="0">
                <a:solidFill>
                  <a:srgbClr val="4D4D4D"/>
                </a:solidFill>
                <a:cs typeface="+mn-cs"/>
              </a:rPr>
              <a:t>web</a:t>
            </a:r>
          </a:p>
          <a:p>
            <a:pPr algn="ctr">
              <a:defRPr/>
            </a:pPr>
            <a:r>
              <a:rPr lang="en-US" dirty="0">
                <a:solidFill>
                  <a:srgbClr val="4D4D4D"/>
                </a:solidFill>
                <a:cs typeface="+mn-cs"/>
              </a:rPr>
              <a:t>page</a:t>
            </a:r>
          </a:p>
        </p:txBody>
      </p:sp>
      <p:sp>
        <p:nvSpPr>
          <p:cNvPr id="30" name="Rectangle 29"/>
          <p:cNvSpPr/>
          <p:nvPr/>
        </p:nvSpPr>
        <p:spPr bwMode="auto">
          <a:xfrm>
            <a:off x="455613" y="36306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8" name="Rectangle 37"/>
          <p:cNvSpPr/>
          <p:nvPr/>
        </p:nvSpPr>
        <p:spPr bwMode="auto">
          <a:xfrm>
            <a:off x="720725" y="3783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39" name="Rectangle 38"/>
          <p:cNvSpPr/>
          <p:nvPr/>
        </p:nvSpPr>
        <p:spPr bwMode="auto">
          <a:xfrm>
            <a:off x="10128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0" name="Rectangle 39"/>
          <p:cNvSpPr/>
          <p:nvPr/>
        </p:nvSpPr>
        <p:spPr bwMode="auto">
          <a:xfrm>
            <a:off x="13033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1" name="Rectangle 40"/>
          <p:cNvSpPr/>
          <p:nvPr/>
        </p:nvSpPr>
        <p:spPr bwMode="auto">
          <a:xfrm>
            <a:off x="1593850"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6" name="Rectangle 45"/>
          <p:cNvSpPr/>
          <p:nvPr/>
        </p:nvSpPr>
        <p:spPr bwMode="auto">
          <a:xfrm>
            <a:off x="1889125" y="3786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7" name="Rectangle 46"/>
          <p:cNvSpPr/>
          <p:nvPr/>
        </p:nvSpPr>
        <p:spPr bwMode="auto">
          <a:xfrm>
            <a:off x="2179638" y="37877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8" name="Rectangle 47"/>
          <p:cNvSpPr/>
          <p:nvPr/>
        </p:nvSpPr>
        <p:spPr bwMode="auto">
          <a:xfrm>
            <a:off x="2471738" y="37909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49" name="Rectangle 48"/>
          <p:cNvSpPr/>
          <p:nvPr/>
        </p:nvSpPr>
        <p:spPr bwMode="auto">
          <a:xfrm>
            <a:off x="2762250" y="37925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0" name="Rectangle 49"/>
          <p:cNvSpPr/>
          <p:nvPr/>
        </p:nvSpPr>
        <p:spPr bwMode="auto">
          <a:xfrm>
            <a:off x="715963" y="40703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1" name="Rectangle 50"/>
          <p:cNvSpPr/>
          <p:nvPr/>
        </p:nvSpPr>
        <p:spPr bwMode="auto">
          <a:xfrm>
            <a:off x="1006475"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2" name="Rectangle 51"/>
          <p:cNvSpPr/>
          <p:nvPr/>
        </p:nvSpPr>
        <p:spPr bwMode="auto">
          <a:xfrm>
            <a:off x="12985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3" name="Rectangle 52"/>
          <p:cNvSpPr/>
          <p:nvPr/>
        </p:nvSpPr>
        <p:spPr bwMode="auto">
          <a:xfrm>
            <a:off x="1589088"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4" name="Rectangle 53"/>
          <p:cNvSpPr/>
          <p:nvPr/>
        </p:nvSpPr>
        <p:spPr bwMode="auto">
          <a:xfrm>
            <a:off x="1884363" y="40719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5" name="Rectangle 54"/>
          <p:cNvSpPr/>
          <p:nvPr/>
        </p:nvSpPr>
        <p:spPr bwMode="auto">
          <a:xfrm>
            <a:off x="2174875" y="40751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6" name="Rectangle 55"/>
          <p:cNvSpPr/>
          <p:nvPr/>
        </p:nvSpPr>
        <p:spPr bwMode="auto">
          <a:xfrm>
            <a:off x="2466975" y="40767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7" name="Rectangle 56"/>
          <p:cNvSpPr/>
          <p:nvPr/>
        </p:nvSpPr>
        <p:spPr bwMode="auto">
          <a:xfrm>
            <a:off x="2757488" y="40798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8" name="Rectangle 57"/>
          <p:cNvSpPr/>
          <p:nvPr/>
        </p:nvSpPr>
        <p:spPr bwMode="auto">
          <a:xfrm>
            <a:off x="714375" y="4367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59" name="Rectangle 58"/>
          <p:cNvSpPr/>
          <p:nvPr/>
        </p:nvSpPr>
        <p:spPr bwMode="auto">
          <a:xfrm>
            <a:off x="1004888"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0" name="Rectangle 59"/>
          <p:cNvSpPr/>
          <p:nvPr/>
        </p:nvSpPr>
        <p:spPr bwMode="auto">
          <a:xfrm>
            <a:off x="1295400"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1" name="Rectangle 60"/>
          <p:cNvSpPr/>
          <p:nvPr/>
        </p:nvSpPr>
        <p:spPr bwMode="auto">
          <a:xfrm>
            <a:off x="1585913"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2" name="Rectangle 61"/>
          <p:cNvSpPr/>
          <p:nvPr/>
        </p:nvSpPr>
        <p:spPr bwMode="auto">
          <a:xfrm>
            <a:off x="1882775" y="43688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3" name="Rectangle 62"/>
          <p:cNvSpPr/>
          <p:nvPr/>
        </p:nvSpPr>
        <p:spPr bwMode="auto">
          <a:xfrm>
            <a:off x="2173288" y="43719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4" name="Rectangle 63"/>
          <p:cNvSpPr/>
          <p:nvPr/>
        </p:nvSpPr>
        <p:spPr bwMode="auto">
          <a:xfrm>
            <a:off x="2463800" y="43735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5" name="Rectangle 64"/>
          <p:cNvSpPr/>
          <p:nvPr/>
        </p:nvSpPr>
        <p:spPr bwMode="auto">
          <a:xfrm>
            <a:off x="2754313" y="43767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6" name="Rectangle 65"/>
          <p:cNvSpPr/>
          <p:nvPr/>
        </p:nvSpPr>
        <p:spPr bwMode="auto">
          <a:xfrm>
            <a:off x="715963" y="4665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7" name="Rectangle 66"/>
          <p:cNvSpPr/>
          <p:nvPr/>
        </p:nvSpPr>
        <p:spPr bwMode="auto">
          <a:xfrm>
            <a:off x="1006475"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8" name="Rectangle 67"/>
          <p:cNvSpPr/>
          <p:nvPr/>
        </p:nvSpPr>
        <p:spPr bwMode="auto">
          <a:xfrm>
            <a:off x="12985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69" name="Rectangle 68"/>
          <p:cNvSpPr/>
          <p:nvPr/>
        </p:nvSpPr>
        <p:spPr bwMode="auto">
          <a:xfrm>
            <a:off x="1589088"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0" name="Rectangle 69"/>
          <p:cNvSpPr/>
          <p:nvPr/>
        </p:nvSpPr>
        <p:spPr bwMode="auto">
          <a:xfrm>
            <a:off x="1884363" y="4667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1" name="Rectangle 70"/>
          <p:cNvSpPr/>
          <p:nvPr/>
        </p:nvSpPr>
        <p:spPr bwMode="auto">
          <a:xfrm>
            <a:off x="2174875" y="4670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2" name="Rectangle 71"/>
          <p:cNvSpPr/>
          <p:nvPr/>
        </p:nvSpPr>
        <p:spPr bwMode="auto">
          <a:xfrm>
            <a:off x="2466975" y="46720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3" name="Rectangle 72"/>
          <p:cNvSpPr/>
          <p:nvPr/>
        </p:nvSpPr>
        <p:spPr bwMode="auto">
          <a:xfrm>
            <a:off x="2757488" y="46751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4" name="Rectangle 73"/>
          <p:cNvSpPr/>
          <p:nvPr/>
        </p:nvSpPr>
        <p:spPr bwMode="auto">
          <a:xfrm>
            <a:off x="719138" y="49672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5" name="Rectangle 74"/>
          <p:cNvSpPr/>
          <p:nvPr/>
        </p:nvSpPr>
        <p:spPr bwMode="auto">
          <a:xfrm>
            <a:off x="10112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6" name="Rectangle 75"/>
          <p:cNvSpPr/>
          <p:nvPr/>
        </p:nvSpPr>
        <p:spPr bwMode="auto">
          <a:xfrm>
            <a:off x="1301750"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7" name="Rectangle 76"/>
          <p:cNvSpPr/>
          <p:nvPr/>
        </p:nvSpPr>
        <p:spPr bwMode="auto">
          <a:xfrm>
            <a:off x="1592263"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8" name="Rectangle 77"/>
          <p:cNvSpPr/>
          <p:nvPr/>
        </p:nvSpPr>
        <p:spPr bwMode="auto">
          <a:xfrm>
            <a:off x="1887538" y="49704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79" name="Rectangle 78"/>
          <p:cNvSpPr/>
          <p:nvPr/>
        </p:nvSpPr>
        <p:spPr bwMode="auto">
          <a:xfrm>
            <a:off x="2179638" y="49720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0" name="Rectangle 79"/>
          <p:cNvSpPr/>
          <p:nvPr/>
        </p:nvSpPr>
        <p:spPr bwMode="auto">
          <a:xfrm>
            <a:off x="2470150" y="49752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1" name="Rectangle 80"/>
          <p:cNvSpPr/>
          <p:nvPr/>
        </p:nvSpPr>
        <p:spPr bwMode="auto">
          <a:xfrm>
            <a:off x="2760663" y="49768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2" name="Rectangle 81"/>
          <p:cNvSpPr/>
          <p:nvPr/>
        </p:nvSpPr>
        <p:spPr bwMode="auto">
          <a:xfrm>
            <a:off x="722313" y="52705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3" name="Rectangle 82"/>
          <p:cNvSpPr/>
          <p:nvPr/>
        </p:nvSpPr>
        <p:spPr bwMode="auto">
          <a:xfrm>
            <a:off x="1012825"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4" name="Rectangle 83"/>
          <p:cNvSpPr/>
          <p:nvPr/>
        </p:nvSpPr>
        <p:spPr bwMode="auto">
          <a:xfrm>
            <a:off x="1303338"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5" name="Rectangle 84"/>
          <p:cNvSpPr/>
          <p:nvPr/>
        </p:nvSpPr>
        <p:spPr bwMode="auto">
          <a:xfrm>
            <a:off x="15954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6" name="Rectangle 85"/>
          <p:cNvSpPr/>
          <p:nvPr/>
        </p:nvSpPr>
        <p:spPr bwMode="auto">
          <a:xfrm>
            <a:off x="1890713" y="52720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7" name="Rectangle 86"/>
          <p:cNvSpPr/>
          <p:nvPr/>
        </p:nvSpPr>
        <p:spPr bwMode="auto">
          <a:xfrm>
            <a:off x="2181225" y="52752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8" name="Rectangle 87"/>
          <p:cNvSpPr/>
          <p:nvPr/>
        </p:nvSpPr>
        <p:spPr bwMode="auto">
          <a:xfrm>
            <a:off x="2471738" y="52768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89" name="Rectangle 88"/>
          <p:cNvSpPr/>
          <p:nvPr/>
        </p:nvSpPr>
        <p:spPr bwMode="auto">
          <a:xfrm>
            <a:off x="2763838" y="52800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solidFill>
                <a:srgbClr val="00B050"/>
              </a:solidFill>
              <a:cs typeface="+mn-cs"/>
            </a:endParaRPr>
          </a:p>
        </p:txBody>
      </p:sp>
      <p:sp>
        <p:nvSpPr>
          <p:cNvPr id="90" name="TextBox 89"/>
          <p:cNvSpPr txBox="1"/>
          <p:nvPr/>
        </p:nvSpPr>
        <p:spPr>
          <a:xfrm>
            <a:off x="1524000" y="5664200"/>
            <a:ext cx="685800" cy="369888"/>
          </a:xfrm>
          <a:prstGeom prst="rect">
            <a:avLst/>
          </a:prstGeom>
          <a:noFill/>
          <a:ln>
            <a:noFill/>
          </a:ln>
        </p:spPr>
        <p:txBody>
          <a:bodyPr>
            <a:spAutoFit/>
          </a:bodyPr>
          <a:lstStyle/>
          <a:p>
            <a:pPr>
              <a:defRPr/>
            </a:pPr>
            <a:r>
              <a:rPr lang="en-US" dirty="0">
                <a:solidFill>
                  <a:srgbClr val="00B050"/>
                </a:solidFill>
                <a:cs typeface="+mn-cs"/>
              </a:rPr>
              <a:t>SCC</a:t>
            </a:r>
          </a:p>
        </p:txBody>
      </p:sp>
      <p:cxnSp>
        <p:nvCxnSpPr>
          <p:cNvPr id="211001" name="Straight Connector 91"/>
          <p:cNvCxnSpPr>
            <a:cxnSpLocks noChangeShapeType="1"/>
          </p:cNvCxnSpPr>
          <p:nvPr/>
        </p:nvCxnSpPr>
        <p:spPr bwMode="auto">
          <a:xfrm rot="10800000">
            <a:off x="3005138" y="3784600"/>
            <a:ext cx="906462" cy="304800"/>
          </a:xfrm>
          <a:prstGeom prst="line">
            <a:avLst/>
          </a:prstGeom>
          <a:noFill/>
          <a:ln w="9525">
            <a:solidFill>
              <a:schemeClr val="tx1"/>
            </a:solidFill>
            <a:prstDash val="dash"/>
            <a:round/>
            <a:headEnd/>
            <a:tailEnd/>
          </a:ln>
        </p:spPr>
      </p:cxnSp>
      <p:cxnSp>
        <p:nvCxnSpPr>
          <p:cNvPr id="211002" name="Straight Connector 96"/>
          <p:cNvCxnSpPr>
            <a:cxnSpLocks noChangeShapeType="1"/>
          </p:cNvCxnSpPr>
          <p:nvPr/>
        </p:nvCxnSpPr>
        <p:spPr bwMode="auto">
          <a:xfrm rot="16200000" flipH="1">
            <a:off x="2758282" y="4269581"/>
            <a:ext cx="1422400" cy="935037"/>
          </a:xfrm>
          <a:prstGeom prst="line">
            <a:avLst/>
          </a:prstGeom>
          <a:noFill/>
          <a:ln w="9525">
            <a:solidFill>
              <a:schemeClr val="tx1"/>
            </a:solidFill>
            <a:prstDash val="dash"/>
            <a:round/>
            <a:headEnd/>
            <a:tailEnd/>
          </a:ln>
        </p:spPr>
      </p:cxnSp>
      <p:sp>
        <p:nvSpPr>
          <p:cNvPr id="100" name="Rectangle 99"/>
          <p:cNvSpPr/>
          <p:nvPr/>
        </p:nvSpPr>
        <p:spPr bwMode="auto">
          <a:xfrm>
            <a:off x="609600" y="2997200"/>
            <a:ext cx="2463800" cy="609600"/>
          </a:xfrm>
          <a:prstGeom prst="rect">
            <a:avLst/>
          </a:prstGeom>
          <a:solidFill>
            <a:srgbClr val="D9D9D9"/>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01" name="TextBox 100"/>
          <p:cNvSpPr txBox="1"/>
          <p:nvPr/>
        </p:nvSpPr>
        <p:spPr>
          <a:xfrm>
            <a:off x="3048000" y="31369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sp>
        <p:nvSpPr>
          <p:cNvPr id="91" name="Left-Right Arrow 90"/>
          <p:cNvSpPr/>
          <p:nvPr/>
        </p:nvSpPr>
        <p:spPr bwMode="auto">
          <a:xfrm>
            <a:off x="3263900" y="2070100"/>
            <a:ext cx="1892300" cy="317500"/>
          </a:xfrm>
          <a:prstGeom prst="leftRightArrow">
            <a:avLst/>
          </a:prstGeom>
          <a:solidFill>
            <a:schemeClr val="tx1">
              <a:lumMod val="50000"/>
              <a:lumOff val="50000"/>
            </a:schemeClr>
          </a:solidFill>
          <a:ln w="9525" cap="flat" cmpd="sng" algn="ctr">
            <a:solidFill>
              <a:srgbClr val="000000"/>
            </a:solidFill>
            <a:prstDash val="solid"/>
            <a:round/>
            <a:headEnd type="none" w="med" len="med"/>
            <a:tailEnd type="none" w="med" len="med"/>
          </a:ln>
          <a:effectLst/>
        </p:spPr>
        <p:txBody>
          <a:bodyPr/>
          <a:lstStyle/>
          <a:p>
            <a:pPr>
              <a:defRPr/>
            </a:pPr>
            <a:endParaRPr lang="en-US">
              <a:cs typeface="+mn-cs"/>
            </a:endParaRPr>
          </a:p>
        </p:txBody>
      </p:sp>
      <p:sp>
        <p:nvSpPr>
          <p:cNvPr id="93" name="TextBox 92"/>
          <p:cNvSpPr txBox="1"/>
          <p:nvPr/>
        </p:nvSpPr>
        <p:spPr>
          <a:xfrm>
            <a:off x="496888" y="3003550"/>
            <a:ext cx="1217612" cy="647700"/>
          </a:xfrm>
          <a:prstGeom prst="rect">
            <a:avLst/>
          </a:prstGeom>
          <a:noFill/>
        </p:spPr>
        <p:txBody>
          <a:bodyPr>
            <a:spAutoFit/>
          </a:bodyPr>
          <a:lstStyle/>
          <a:p>
            <a:pPr algn="ctr">
              <a:defRPr/>
            </a:pPr>
            <a:r>
              <a:rPr lang="en-US" dirty="0">
                <a:solidFill>
                  <a:schemeClr val="tx2"/>
                </a:solidFill>
                <a:cs typeface="+mn-cs"/>
              </a:rPr>
              <a:t>compute request</a:t>
            </a:r>
          </a:p>
        </p:txBody>
      </p:sp>
      <p:sp>
        <p:nvSpPr>
          <p:cNvPr id="94" name="TextBox 93"/>
          <p:cNvSpPr txBox="1"/>
          <p:nvPr/>
        </p:nvSpPr>
        <p:spPr>
          <a:xfrm>
            <a:off x="1879600" y="3003550"/>
            <a:ext cx="1293813" cy="647700"/>
          </a:xfrm>
          <a:prstGeom prst="rect">
            <a:avLst/>
          </a:prstGeom>
          <a:noFill/>
        </p:spPr>
        <p:txBody>
          <a:bodyPr>
            <a:spAutoFit/>
          </a:bodyPr>
          <a:lstStyle/>
          <a:p>
            <a:pPr algn="ctr">
              <a:defRPr/>
            </a:pPr>
            <a:r>
              <a:rPr lang="en-US" dirty="0">
                <a:solidFill>
                  <a:schemeClr val="tx2"/>
                </a:solidFill>
                <a:cs typeface="+mn-cs"/>
              </a:rPr>
              <a:t>compute response</a:t>
            </a:r>
          </a:p>
        </p:txBody>
      </p:sp>
      <p:sp>
        <p:nvSpPr>
          <p:cNvPr id="95" name="Up-Down Arrow 94"/>
          <p:cNvSpPr/>
          <p:nvPr/>
        </p:nvSpPr>
        <p:spPr bwMode="auto">
          <a:xfrm>
            <a:off x="1714500" y="2997200"/>
            <a:ext cx="266700" cy="622300"/>
          </a:xfrm>
          <a:prstGeom prst="upDownArrow">
            <a:avLst/>
          </a:prstGeom>
          <a:solidFill>
            <a:srgbClr val="7F7F7F"/>
          </a:solidFill>
          <a:ln w="9525" cap="flat" cmpd="sng" algn="ctr">
            <a:solidFill>
              <a:schemeClr val="tx1"/>
            </a:solidFill>
            <a:prstDash val="solid"/>
            <a:round/>
            <a:headEnd type="none" w="med" len="med"/>
            <a:tailEnd type="none" w="med" len="med"/>
          </a:ln>
          <a:effectLst/>
        </p:spPr>
        <p:txBody>
          <a:bodyPr/>
          <a:lstStyle/>
          <a:p>
            <a:pPr>
              <a:defRPr/>
            </a:pPr>
            <a:endParaRPr lang="en-US">
              <a:cs typeface="+mn-cs"/>
            </a:endParaRPr>
          </a:p>
        </p:txBody>
      </p:sp>
      <p:grpSp>
        <p:nvGrpSpPr>
          <p:cNvPr id="211009" name="Group 23"/>
          <p:cNvGrpSpPr>
            <a:grpSpLocks/>
          </p:cNvGrpSpPr>
          <p:nvPr/>
        </p:nvGrpSpPr>
        <p:grpSpPr bwMode="auto">
          <a:xfrm>
            <a:off x="3944938" y="4095750"/>
            <a:ext cx="2841625" cy="1363663"/>
            <a:chOff x="5183188" y="1449172"/>
            <a:chExt cx="2842042" cy="1363021"/>
          </a:xfrm>
        </p:grpSpPr>
        <p:sp>
          <p:nvSpPr>
            <p:cNvPr id="98" name="Rectangle 97"/>
            <p:cNvSpPr/>
            <p:nvPr/>
          </p:nvSpPr>
          <p:spPr bwMode="auto">
            <a:xfrm>
              <a:off x="5183188" y="1449172"/>
              <a:ext cx="2807112" cy="1351913"/>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solidFill>
                  <a:srgbClr val="111111"/>
                </a:solidFill>
                <a:cs typeface="+mn-cs"/>
              </a:endParaRPr>
            </a:p>
          </p:txBody>
        </p:sp>
        <p:sp>
          <p:nvSpPr>
            <p:cNvPr id="211021" name="TextBox 98"/>
            <p:cNvSpPr txBox="1">
              <a:spLocks noChangeArrowheads="1"/>
            </p:cNvSpPr>
            <p:nvPr/>
          </p:nvSpPr>
          <p:spPr bwMode="auto">
            <a:xfrm>
              <a:off x="5224469" y="2412331"/>
              <a:ext cx="2800761" cy="399862"/>
            </a:xfrm>
            <a:prstGeom prst="rect">
              <a:avLst/>
            </a:prstGeom>
            <a:noFill/>
            <a:ln w="9525">
              <a:noFill/>
              <a:miter lim="800000"/>
              <a:headEnd/>
              <a:tailEnd/>
            </a:ln>
          </p:spPr>
          <p:txBody>
            <a:bodyPr wrap="none">
              <a:spAutoFit/>
            </a:bodyPr>
            <a:lstStyle/>
            <a:p>
              <a:r>
                <a:rPr lang="en-US" sz="2000">
                  <a:solidFill>
                    <a:srgbClr val="660066"/>
                  </a:solidFill>
                  <a:latin typeface="Verdana" pitchFamily="34" charset="0"/>
                </a:rPr>
                <a:t>COMPUTE SERVER</a:t>
              </a:r>
            </a:p>
          </p:txBody>
        </p:sp>
        <p:sp>
          <p:nvSpPr>
            <p:cNvPr id="102" name="Rectangle 101"/>
            <p:cNvSpPr/>
            <p:nvPr/>
          </p:nvSpPr>
          <p:spPr bwMode="auto">
            <a:xfrm>
              <a:off x="5294329" y="1593567"/>
              <a:ext cx="2614996" cy="420489"/>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solidFill>
                  <a:srgbClr val="111111"/>
                </a:solidFill>
                <a:cs typeface="+mn-cs"/>
              </a:endParaRPr>
            </a:p>
          </p:txBody>
        </p:sp>
      </p:grpSp>
      <p:sp>
        <p:nvSpPr>
          <p:cNvPr id="104" name="TextBox 103"/>
          <p:cNvSpPr txBox="1"/>
          <p:nvPr/>
        </p:nvSpPr>
        <p:spPr>
          <a:xfrm>
            <a:off x="4089400" y="4292600"/>
            <a:ext cx="2568575" cy="276225"/>
          </a:xfrm>
          <a:prstGeom prst="rect">
            <a:avLst/>
          </a:prstGeom>
          <a:noFill/>
        </p:spPr>
        <p:txBody>
          <a:bodyPr wrap="none">
            <a:spAutoFit/>
          </a:bodyPr>
          <a:lstStyle/>
          <a:p>
            <a:pPr algn="ctr">
              <a:defRPr/>
            </a:pPr>
            <a:r>
              <a:rPr lang="en-US" sz="1200" dirty="0">
                <a:solidFill>
                  <a:srgbClr val="660066"/>
                </a:solidFill>
                <a:latin typeface="Verdana" pitchFamily="-108" charset="0"/>
                <a:cs typeface="+mn-cs"/>
              </a:rPr>
              <a:t>JS SCRIPTING ENGINE (v8)</a:t>
            </a:r>
          </a:p>
        </p:txBody>
      </p:sp>
      <p:sp>
        <p:nvSpPr>
          <p:cNvPr id="108" name="Rectangle 107"/>
          <p:cNvSpPr/>
          <p:nvPr/>
        </p:nvSpPr>
        <p:spPr bwMode="auto">
          <a:xfrm>
            <a:off x="4052888" y="4651375"/>
            <a:ext cx="2614612" cy="417513"/>
          </a:xfrm>
          <a:prstGeom prst="rect">
            <a:avLst/>
          </a:prstGeom>
          <a:noFill/>
          <a:ln w="38100" cap="flat" cmpd="sng" algn="ctr">
            <a:solidFill>
              <a:schemeClr val="tx2"/>
            </a:solidFill>
            <a:prstDash val="solid"/>
            <a:round/>
            <a:headEnd type="none" w="med" len="med"/>
            <a:tailEnd type="none" w="med" len="med"/>
          </a:ln>
          <a:effectLst/>
        </p:spPr>
        <p:txBody>
          <a:bodyPr/>
          <a:lstStyle/>
          <a:p>
            <a:pPr>
              <a:defRPr/>
            </a:pPr>
            <a:endParaRPr lang="en-US">
              <a:cs typeface="+mn-cs"/>
            </a:endParaRPr>
          </a:p>
        </p:txBody>
      </p:sp>
      <p:sp>
        <p:nvSpPr>
          <p:cNvPr id="211012" name="TextBox 108"/>
          <p:cNvSpPr txBox="1">
            <a:spLocks noChangeArrowheads="1"/>
          </p:cNvSpPr>
          <p:nvPr/>
        </p:nvSpPr>
        <p:spPr bwMode="auto">
          <a:xfrm>
            <a:off x="4895850" y="4700588"/>
            <a:ext cx="998538"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
        <p:nvSpPr>
          <p:cNvPr id="28741" name="Slide Number Placeholder 91"/>
          <p:cNvSpPr>
            <a:spLocks noGrp="1"/>
          </p:cNvSpPr>
          <p:nvPr>
            <p:ph type="sldNum" sz="quarter" idx="10"/>
          </p:nvPr>
        </p:nvSpPr>
        <p:spPr/>
        <p:txBody>
          <a:bodyPr/>
          <a:lstStyle/>
          <a:p>
            <a:pPr>
              <a:defRPr/>
            </a:pPr>
            <a:fld id="{092B384C-F4ED-465F-BC14-03DD73672C4E}" type="slidenum">
              <a:rPr lang="en-US"/>
              <a:pPr>
                <a:defRPr/>
              </a:pPr>
              <a:t>134</a:t>
            </a:fld>
            <a:endParaRPr lang="en-US"/>
          </a:p>
        </p:txBody>
      </p:sp>
      <p:sp>
        <p:nvSpPr>
          <p:cNvPr id="96" name="Rectangle 95"/>
          <p:cNvSpPr/>
          <p:nvPr/>
        </p:nvSpPr>
        <p:spPr bwMode="auto">
          <a:xfrm>
            <a:off x="441325" y="16160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539750" y="24590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03" name="TextBox 102"/>
          <p:cNvSpPr txBox="1"/>
          <p:nvPr/>
        </p:nvSpPr>
        <p:spPr>
          <a:xfrm>
            <a:off x="584200" y="25082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10" name="TextBox 109"/>
          <p:cNvSpPr txBox="1"/>
          <p:nvPr/>
        </p:nvSpPr>
        <p:spPr>
          <a:xfrm>
            <a:off x="938213" y="15890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11" name="Rectangle 110"/>
          <p:cNvSpPr/>
          <p:nvPr/>
        </p:nvSpPr>
        <p:spPr bwMode="auto">
          <a:xfrm>
            <a:off x="539750" y="20399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11019" name="TextBox 111"/>
          <p:cNvSpPr txBox="1">
            <a:spLocks noChangeArrowheads="1"/>
          </p:cNvSpPr>
          <p:nvPr/>
        </p:nvSpPr>
        <p:spPr bwMode="auto">
          <a:xfrm>
            <a:off x="1312863" y="2108200"/>
            <a:ext cx="996950"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pPr eaLnBrk="1" hangingPunct="1"/>
            <a:r>
              <a:rPr lang="en-US" sz="3600" smtClean="0"/>
              <a:t>Infrastructure</a:t>
            </a:r>
          </a:p>
        </p:txBody>
      </p:sp>
      <p:sp>
        <p:nvSpPr>
          <p:cNvPr id="211971" name="Content Placeholder 2"/>
          <p:cNvSpPr>
            <a:spLocks noGrp="1"/>
          </p:cNvSpPr>
          <p:nvPr>
            <p:ph idx="1"/>
          </p:nvPr>
        </p:nvSpPr>
        <p:spPr>
          <a:xfrm>
            <a:off x="365125" y="969963"/>
            <a:ext cx="8404225" cy="5019675"/>
          </a:xfrm>
        </p:spPr>
        <p:txBody>
          <a:bodyPr/>
          <a:lstStyle/>
          <a:p>
            <a:pPr eaLnBrk="1" hangingPunct="1"/>
            <a:r>
              <a:rPr lang="en-US" smtClean="0"/>
              <a:t>Actors on both sides programmed in JavaScript</a:t>
            </a:r>
          </a:p>
          <a:p>
            <a:pPr eaLnBrk="1" hangingPunct="1"/>
            <a:r>
              <a:rPr lang="en-US" smtClean="0"/>
              <a:t>Support for compute servers</a:t>
            </a:r>
          </a:p>
          <a:p>
            <a:pPr lvl="1" eaLnBrk="1" hangingPunct="1"/>
            <a:r>
              <a:rPr lang="en-US" smtClean="0"/>
              <a:t>Google’s v8 JavaScript execution engine at the core</a:t>
            </a:r>
          </a:p>
          <a:p>
            <a:pPr lvl="1" eaLnBrk="1" hangingPunct="1"/>
            <a:r>
              <a:rPr lang="en-US" smtClean="0"/>
              <a:t>v8cgi wrapper around v8 for standalone execution environment (minor modifications) </a:t>
            </a:r>
          </a:p>
          <a:p>
            <a:pPr eaLnBrk="1" hangingPunct="1"/>
            <a:r>
              <a:rPr lang="en-US" smtClean="0"/>
              <a:t>Unmodified browser can only “talk” HTTP</a:t>
            </a:r>
          </a:p>
          <a:p>
            <a:pPr lvl="1" eaLnBrk="1" hangingPunct="1"/>
            <a:r>
              <a:rPr lang="en-US" smtClean="0"/>
              <a:t>Custom communication layer for compute servers written in JavaScript</a:t>
            </a:r>
          </a:p>
          <a:p>
            <a:pPr lvl="1" eaLnBrk="1" hangingPunct="1"/>
            <a:r>
              <a:rPr lang="en-US" smtClean="0"/>
              <a:t>Problem with “single-origin policy”</a:t>
            </a:r>
          </a:p>
          <a:p>
            <a:pPr lvl="1" eaLnBrk="1" hangingPunct="1"/>
            <a:endParaRPr lang="en-US" sz="2000" smtClean="0"/>
          </a:p>
          <a:p>
            <a:pPr eaLnBrk="1" hangingPunct="1"/>
            <a:endParaRPr lang="en-US" sz="2400" smtClean="0"/>
          </a:p>
        </p:txBody>
      </p:sp>
      <p:sp>
        <p:nvSpPr>
          <p:cNvPr id="30724" name="Slide Number Placeholder 4"/>
          <p:cNvSpPr>
            <a:spLocks noGrp="1"/>
          </p:cNvSpPr>
          <p:nvPr>
            <p:ph type="sldNum" sz="quarter" idx="10"/>
          </p:nvPr>
        </p:nvSpPr>
        <p:spPr/>
        <p:txBody>
          <a:bodyPr/>
          <a:lstStyle/>
          <a:p>
            <a:pPr>
              <a:defRPr/>
            </a:pPr>
            <a:fld id="{54CA96DE-ABF7-4E1D-9078-88AA24D0DB89}" type="slidenum">
              <a:rPr lang="en-US"/>
              <a:pPr>
                <a:defRPr/>
              </a:pPr>
              <a:t>135</a:t>
            </a:fld>
            <a:endParaRPr lang="en-US"/>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eaLnBrk="1" hangingPunct="1"/>
            <a:r>
              <a:rPr lang="en-US" sz="3600" smtClean="0"/>
              <a:t>Single-origin Policy</a:t>
            </a:r>
          </a:p>
        </p:txBody>
      </p:sp>
      <p:sp>
        <p:nvSpPr>
          <p:cNvPr id="212995" name="Content Placeholder 2"/>
          <p:cNvSpPr>
            <a:spLocks noGrp="1"/>
          </p:cNvSpPr>
          <p:nvPr>
            <p:ph idx="1"/>
          </p:nvPr>
        </p:nvSpPr>
        <p:spPr>
          <a:xfrm>
            <a:off x="365125" y="969963"/>
            <a:ext cx="8404225" cy="5019675"/>
          </a:xfrm>
        </p:spPr>
        <p:txBody>
          <a:bodyPr/>
          <a:lstStyle/>
          <a:p>
            <a:pPr eaLnBrk="1" hangingPunct="1"/>
            <a:r>
              <a:rPr lang="en-US" sz="2800" smtClean="0"/>
              <a:t>A script downloaded from a server can only exchange messages with that single server</a:t>
            </a:r>
          </a:p>
          <a:p>
            <a:pPr eaLnBrk="1" hangingPunct="1"/>
            <a:r>
              <a:rPr lang="en-US" sz="2800" smtClean="0"/>
              <a:t>Except…</a:t>
            </a:r>
          </a:p>
          <a:p>
            <a:pPr lvl="1" eaLnBrk="1" hangingPunct="1"/>
            <a:r>
              <a:rPr lang="en-US" sz="2400" smtClean="0"/>
              <a:t>A script can run in global scope or in “iframe”</a:t>
            </a:r>
          </a:p>
          <a:p>
            <a:pPr lvl="1" eaLnBrk="1" hangingPunct="1"/>
            <a:r>
              <a:rPr lang="en-US" sz="2400" smtClean="0"/>
              <a:t>Multiple iframes created by the same program can be downloaded from different servers</a:t>
            </a:r>
          </a:p>
          <a:p>
            <a:pPr lvl="1" eaLnBrk="1" hangingPunct="1"/>
            <a:r>
              <a:rPr lang="en-US" sz="2400" smtClean="0"/>
              <a:t>Variables and function definitions can be shared between global scope and iframes</a:t>
            </a:r>
          </a:p>
          <a:p>
            <a:pPr eaLnBrk="1" hangingPunct="1"/>
            <a:r>
              <a:rPr lang="en-US" sz="2800" smtClean="0"/>
              <a:t>Solution – generic iframes downloaded from compute servers and used to bootstrap computation defined in global scope</a:t>
            </a:r>
          </a:p>
        </p:txBody>
      </p:sp>
      <p:sp>
        <p:nvSpPr>
          <p:cNvPr id="31748" name="Slide Number Placeholder 4"/>
          <p:cNvSpPr>
            <a:spLocks noGrp="1"/>
          </p:cNvSpPr>
          <p:nvPr>
            <p:ph type="sldNum" sz="quarter" idx="10"/>
          </p:nvPr>
        </p:nvSpPr>
        <p:spPr/>
        <p:txBody>
          <a:bodyPr/>
          <a:lstStyle/>
          <a:p>
            <a:pPr>
              <a:defRPr/>
            </a:pPr>
            <a:fld id="{07D196B6-A7A6-458D-8106-7101905D4C73}" type="slidenum">
              <a:rPr lang="en-US"/>
              <a:pPr>
                <a:defRPr/>
              </a:pPr>
              <a:t>136</a:t>
            </a:fld>
            <a:endParaRPr lang="en-US"/>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eaLnBrk="1" hangingPunct="1"/>
            <a:r>
              <a:rPr lang="en-US" sz="3600" smtClean="0"/>
              <a:t>Case Studies</a:t>
            </a:r>
          </a:p>
        </p:txBody>
      </p:sp>
      <p:sp>
        <p:nvSpPr>
          <p:cNvPr id="214019" name="Content Placeholder 2"/>
          <p:cNvSpPr>
            <a:spLocks noGrp="1"/>
          </p:cNvSpPr>
          <p:nvPr>
            <p:ph idx="1"/>
          </p:nvPr>
        </p:nvSpPr>
        <p:spPr>
          <a:xfrm>
            <a:off x="407988" y="1071563"/>
            <a:ext cx="8402637" cy="5019675"/>
          </a:xfrm>
        </p:spPr>
        <p:txBody>
          <a:bodyPr/>
          <a:lstStyle/>
          <a:p>
            <a:pPr eaLnBrk="1" hangingPunct="1"/>
            <a:r>
              <a:rPr lang="en-US" smtClean="0"/>
              <a:t>Parallel ray-tracer (presented here) and parallel physics engine</a:t>
            </a:r>
          </a:p>
          <a:p>
            <a:pPr eaLnBrk="1" hangingPunct="1"/>
            <a:r>
              <a:rPr lang="en-US" smtClean="0"/>
              <a:t>Identical infrastructure</a:t>
            </a:r>
          </a:p>
          <a:p>
            <a:pPr eaLnBrk="1" hangingPunct="1"/>
            <a:r>
              <a:rPr lang="en-US" smtClean="0"/>
              <a:t>Parallel ray-tracer based on sequential JavaScript app from Google’s JavaScript v8 benchmark suite</a:t>
            </a:r>
          </a:p>
          <a:p>
            <a:pPr eaLnBrk="1" hangingPunct="1"/>
            <a:r>
              <a:rPr lang="en-US" smtClean="0"/>
              <a:t>Two different approaches for work distribution</a:t>
            </a:r>
          </a:p>
          <a:p>
            <a:pPr lvl="1" eaLnBrk="1" hangingPunct="1"/>
            <a:r>
              <a:rPr lang="en-US" smtClean="0"/>
              <a:t>Dispatcher</a:t>
            </a:r>
          </a:p>
          <a:p>
            <a:pPr lvl="1" eaLnBrk="1" hangingPunct="1"/>
            <a:r>
              <a:rPr lang="en-US" smtClean="0"/>
              <a:t>Direct</a:t>
            </a:r>
          </a:p>
        </p:txBody>
      </p:sp>
      <p:sp>
        <p:nvSpPr>
          <p:cNvPr id="33796" name="Slide Number Placeholder 4"/>
          <p:cNvSpPr>
            <a:spLocks noGrp="1"/>
          </p:cNvSpPr>
          <p:nvPr>
            <p:ph type="sldNum" sz="quarter" idx="10"/>
          </p:nvPr>
        </p:nvSpPr>
        <p:spPr/>
        <p:txBody>
          <a:bodyPr/>
          <a:lstStyle/>
          <a:p>
            <a:pPr>
              <a:defRPr/>
            </a:pPr>
            <a:fld id="{8FBD2F2B-EE46-44EF-A22B-3FA50E7F4DC3}" type="slidenum">
              <a:rPr lang="en-US"/>
              <a:pPr>
                <a:defRPr/>
              </a:pPr>
              <a:t>137</a:t>
            </a:fld>
            <a:endParaRPr lang="en-US"/>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5727700" y="2895600"/>
            <a:ext cx="2463800" cy="609600"/>
          </a:xfrm>
          <a:prstGeom prst="rect">
            <a:avLst/>
          </a:prstGeom>
          <a:solidFill>
            <a:srgbClr val="D9D9D9"/>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215043" name="Title 1"/>
          <p:cNvSpPr>
            <a:spLocks noGrp="1"/>
          </p:cNvSpPr>
          <p:nvPr>
            <p:ph type="title"/>
          </p:nvPr>
        </p:nvSpPr>
        <p:spPr/>
        <p:txBody>
          <a:bodyPr/>
          <a:lstStyle/>
          <a:p>
            <a:pPr eaLnBrk="1" hangingPunct="1"/>
            <a:r>
              <a:rPr lang="en-US" sz="3600" smtClean="0"/>
              <a:t>Dispatcher Approach</a:t>
            </a:r>
          </a:p>
        </p:txBody>
      </p:sp>
      <p:sp>
        <p:nvSpPr>
          <p:cNvPr id="215044" name="Content Placeholder 2"/>
          <p:cNvSpPr>
            <a:spLocks noGrp="1"/>
          </p:cNvSpPr>
          <p:nvPr>
            <p:ph idx="1"/>
          </p:nvPr>
        </p:nvSpPr>
        <p:spPr>
          <a:xfrm>
            <a:off x="366713" y="973138"/>
            <a:ext cx="5030787" cy="5016500"/>
          </a:xfrm>
        </p:spPr>
        <p:txBody>
          <a:bodyPr/>
          <a:lstStyle/>
          <a:p>
            <a:pPr eaLnBrk="1" hangingPunct="1"/>
            <a:r>
              <a:rPr lang="en-US" smtClean="0"/>
              <a:t>Reduce host/device network traffic</a:t>
            </a:r>
            <a:endParaRPr lang="en-US" sz="2400" smtClean="0"/>
          </a:p>
          <a:p>
            <a:pPr eaLnBrk="1" hangingPunct="1"/>
            <a:r>
              <a:rPr lang="en-US" smtClean="0"/>
              <a:t>Utilize 8 cores (for simplicity):</a:t>
            </a:r>
          </a:p>
          <a:p>
            <a:pPr lvl="1" eaLnBrk="1" hangingPunct="1"/>
            <a:r>
              <a:rPr lang="en-US" smtClean="0"/>
              <a:t>Dispatcher actor on core </a:t>
            </a:r>
            <a:r>
              <a:rPr lang="en-US" smtClean="0">
                <a:solidFill>
                  <a:srgbClr val="FF0000"/>
                </a:solidFill>
              </a:rPr>
              <a:t>0</a:t>
            </a:r>
          </a:p>
          <a:p>
            <a:pPr lvl="1" eaLnBrk="1" hangingPunct="1"/>
            <a:r>
              <a:rPr lang="en-US" smtClean="0"/>
              <a:t>Worker actors on the remaining </a:t>
            </a:r>
            <a:r>
              <a:rPr lang="en-US" smtClean="0">
                <a:solidFill>
                  <a:schemeClr val="bg2"/>
                </a:solidFill>
              </a:rPr>
              <a:t>7</a:t>
            </a:r>
            <a:r>
              <a:rPr lang="en-US" smtClean="0"/>
              <a:t> cores</a:t>
            </a:r>
          </a:p>
          <a:p>
            <a:pPr lvl="1" eaLnBrk="1" hangingPunct="1"/>
            <a:r>
              <a:rPr lang="en-US" smtClean="0"/>
              <a:t>Dispatcher talks to browser and deals work</a:t>
            </a:r>
          </a:p>
          <a:p>
            <a:pPr lvl="1" eaLnBrk="1" hangingPunct="1"/>
            <a:r>
              <a:rPr lang="en-US" smtClean="0"/>
              <a:t>Workers perform actual computation </a:t>
            </a:r>
          </a:p>
        </p:txBody>
      </p:sp>
      <p:sp>
        <p:nvSpPr>
          <p:cNvPr id="69" name="Rectangle 68"/>
          <p:cNvSpPr/>
          <p:nvPr/>
        </p:nvSpPr>
        <p:spPr bwMode="auto">
          <a:xfrm>
            <a:off x="5573713" y="35290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70" name="Rectangle 69"/>
          <p:cNvSpPr/>
          <p:nvPr/>
        </p:nvSpPr>
        <p:spPr bwMode="auto">
          <a:xfrm>
            <a:off x="5838825" y="3681413"/>
            <a:ext cx="228600" cy="228600"/>
          </a:xfrm>
          <a:prstGeom prst="rect">
            <a:avLst/>
          </a:prstGeom>
          <a:noFill/>
          <a:ln w="38100" cap="flat" cmpd="sng" algn="ctr">
            <a:solidFill>
              <a:schemeClr val="bg2"/>
            </a:solidFill>
            <a:prstDash val="solid"/>
            <a:round/>
            <a:headEnd type="none" w="med" len="med"/>
            <a:tailEnd type="none" w="med" len="med"/>
          </a:ln>
          <a:effectLst/>
        </p:spPr>
        <p:txBody>
          <a:bodyPr/>
          <a:lstStyle/>
          <a:p>
            <a:pPr>
              <a:defRPr/>
            </a:pPr>
            <a:endParaRPr lang="en-US">
              <a:cs typeface="+mn-cs"/>
            </a:endParaRPr>
          </a:p>
        </p:txBody>
      </p:sp>
      <p:sp>
        <p:nvSpPr>
          <p:cNvPr id="71" name="Rectangle 70"/>
          <p:cNvSpPr/>
          <p:nvPr/>
        </p:nvSpPr>
        <p:spPr bwMode="auto">
          <a:xfrm>
            <a:off x="6130925" y="3684588"/>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2" name="Rectangle 71"/>
          <p:cNvSpPr/>
          <p:nvPr/>
        </p:nvSpPr>
        <p:spPr bwMode="auto">
          <a:xfrm>
            <a:off x="6421438" y="3686175"/>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3" name="Rectangle 72"/>
          <p:cNvSpPr/>
          <p:nvPr/>
        </p:nvSpPr>
        <p:spPr bwMode="auto">
          <a:xfrm>
            <a:off x="6711950" y="3689350"/>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4" name="Rectangle 73"/>
          <p:cNvSpPr/>
          <p:nvPr/>
        </p:nvSpPr>
        <p:spPr bwMode="auto">
          <a:xfrm>
            <a:off x="7007225" y="3684588"/>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5" name="Rectangle 74"/>
          <p:cNvSpPr/>
          <p:nvPr/>
        </p:nvSpPr>
        <p:spPr bwMode="auto">
          <a:xfrm>
            <a:off x="7297738" y="3686175"/>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6" name="Rectangle 75"/>
          <p:cNvSpPr/>
          <p:nvPr/>
        </p:nvSpPr>
        <p:spPr bwMode="auto">
          <a:xfrm>
            <a:off x="7589838" y="3689350"/>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7" name="Rectangle 76"/>
          <p:cNvSpPr/>
          <p:nvPr/>
        </p:nvSpPr>
        <p:spPr bwMode="auto">
          <a:xfrm>
            <a:off x="7880350" y="3690938"/>
            <a:ext cx="228600" cy="228600"/>
          </a:xfrm>
          <a:prstGeom prst="rect">
            <a:avLst/>
          </a:prstGeom>
          <a:noFill/>
          <a:ln w="38100" cap="flat" cmpd="sng" algn="ctr">
            <a:solidFill>
              <a:srgbClr val="FF0000"/>
            </a:solidFill>
            <a:prstDash val="solid"/>
            <a:round/>
            <a:headEnd type="none" w="med" len="med"/>
            <a:tailEnd type="none" w="med" len="med"/>
          </a:ln>
          <a:effectLst/>
        </p:spPr>
        <p:txBody>
          <a:bodyPr/>
          <a:lstStyle/>
          <a:p>
            <a:pPr>
              <a:defRPr/>
            </a:pPr>
            <a:endParaRPr lang="en-US">
              <a:cs typeface="+mn-cs"/>
            </a:endParaRPr>
          </a:p>
        </p:txBody>
      </p:sp>
      <p:sp>
        <p:nvSpPr>
          <p:cNvPr id="78" name="Rectangle 77"/>
          <p:cNvSpPr/>
          <p:nvPr/>
        </p:nvSpPr>
        <p:spPr bwMode="auto">
          <a:xfrm>
            <a:off x="5834063" y="39687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79" name="Rectangle 78"/>
          <p:cNvSpPr/>
          <p:nvPr/>
        </p:nvSpPr>
        <p:spPr bwMode="auto">
          <a:xfrm>
            <a:off x="6124575" y="39703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0" name="Rectangle 79"/>
          <p:cNvSpPr/>
          <p:nvPr/>
        </p:nvSpPr>
        <p:spPr bwMode="auto">
          <a:xfrm>
            <a:off x="6416675" y="39735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1" name="Rectangle 80"/>
          <p:cNvSpPr/>
          <p:nvPr/>
        </p:nvSpPr>
        <p:spPr bwMode="auto">
          <a:xfrm>
            <a:off x="6707188" y="39751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2" name="Rectangle 81"/>
          <p:cNvSpPr/>
          <p:nvPr/>
        </p:nvSpPr>
        <p:spPr bwMode="auto">
          <a:xfrm>
            <a:off x="7002463" y="39703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3" name="Rectangle 82"/>
          <p:cNvSpPr/>
          <p:nvPr/>
        </p:nvSpPr>
        <p:spPr bwMode="auto">
          <a:xfrm>
            <a:off x="7292975" y="39735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4" name="Rectangle 83"/>
          <p:cNvSpPr/>
          <p:nvPr/>
        </p:nvSpPr>
        <p:spPr bwMode="auto">
          <a:xfrm>
            <a:off x="7585075" y="39751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5" name="Rectangle 84"/>
          <p:cNvSpPr/>
          <p:nvPr/>
        </p:nvSpPr>
        <p:spPr bwMode="auto">
          <a:xfrm>
            <a:off x="7875588" y="39782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6" name="Rectangle 85"/>
          <p:cNvSpPr/>
          <p:nvPr/>
        </p:nvSpPr>
        <p:spPr bwMode="auto">
          <a:xfrm>
            <a:off x="5832475" y="42656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7" name="Rectangle 86"/>
          <p:cNvSpPr/>
          <p:nvPr/>
        </p:nvSpPr>
        <p:spPr bwMode="auto">
          <a:xfrm>
            <a:off x="6122988" y="42672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8" name="Rectangle 87"/>
          <p:cNvSpPr/>
          <p:nvPr/>
        </p:nvSpPr>
        <p:spPr bwMode="auto">
          <a:xfrm>
            <a:off x="6413500" y="42703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9" name="Rectangle 88"/>
          <p:cNvSpPr/>
          <p:nvPr/>
        </p:nvSpPr>
        <p:spPr bwMode="auto">
          <a:xfrm>
            <a:off x="6704013" y="42719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0" name="Rectangle 89"/>
          <p:cNvSpPr/>
          <p:nvPr/>
        </p:nvSpPr>
        <p:spPr bwMode="auto">
          <a:xfrm>
            <a:off x="7000875" y="42672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1" name="Rectangle 90"/>
          <p:cNvSpPr/>
          <p:nvPr/>
        </p:nvSpPr>
        <p:spPr bwMode="auto">
          <a:xfrm>
            <a:off x="7291388" y="42703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2" name="Rectangle 91"/>
          <p:cNvSpPr/>
          <p:nvPr/>
        </p:nvSpPr>
        <p:spPr bwMode="auto">
          <a:xfrm>
            <a:off x="7581900" y="42719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3" name="Rectangle 92"/>
          <p:cNvSpPr/>
          <p:nvPr/>
        </p:nvSpPr>
        <p:spPr bwMode="auto">
          <a:xfrm>
            <a:off x="7872413" y="42751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4" name="Rectangle 93"/>
          <p:cNvSpPr/>
          <p:nvPr/>
        </p:nvSpPr>
        <p:spPr bwMode="auto">
          <a:xfrm>
            <a:off x="5834063" y="45640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5" name="Rectangle 94"/>
          <p:cNvSpPr/>
          <p:nvPr/>
        </p:nvSpPr>
        <p:spPr bwMode="auto">
          <a:xfrm>
            <a:off x="6124575" y="45656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6" name="Rectangle 95"/>
          <p:cNvSpPr/>
          <p:nvPr/>
        </p:nvSpPr>
        <p:spPr bwMode="auto">
          <a:xfrm>
            <a:off x="6416675" y="45688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6707188" y="45704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8" name="Rectangle 97"/>
          <p:cNvSpPr/>
          <p:nvPr/>
        </p:nvSpPr>
        <p:spPr bwMode="auto">
          <a:xfrm>
            <a:off x="7002463" y="45656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9" name="Rectangle 98"/>
          <p:cNvSpPr/>
          <p:nvPr/>
        </p:nvSpPr>
        <p:spPr bwMode="auto">
          <a:xfrm>
            <a:off x="7292975" y="45688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0" name="Rectangle 99"/>
          <p:cNvSpPr/>
          <p:nvPr/>
        </p:nvSpPr>
        <p:spPr bwMode="auto">
          <a:xfrm>
            <a:off x="7585075" y="45704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1" name="Rectangle 100"/>
          <p:cNvSpPr/>
          <p:nvPr/>
        </p:nvSpPr>
        <p:spPr bwMode="auto">
          <a:xfrm>
            <a:off x="7875588" y="45735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2" name="Rectangle 101"/>
          <p:cNvSpPr/>
          <p:nvPr/>
        </p:nvSpPr>
        <p:spPr bwMode="auto">
          <a:xfrm>
            <a:off x="5837238" y="48656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3" name="Rectangle 102"/>
          <p:cNvSpPr/>
          <p:nvPr/>
        </p:nvSpPr>
        <p:spPr bwMode="auto">
          <a:xfrm>
            <a:off x="6129338" y="48688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4" name="Rectangle 103"/>
          <p:cNvSpPr/>
          <p:nvPr/>
        </p:nvSpPr>
        <p:spPr bwMode="auto">
          <a:xfrm>
            <a:off x="6419850" y="48704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5" name="Rectangle 104"/>
          <p:cNvSpPr/>
          <p:nvPr/>
        </p:nvSpPr>
        <p:spPr bwMode="auto">
          <a:xfrm>
            <a:off x="6710363" y="48736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6" name="Rectangle 105"/>
          <p:cNvSpPr/>
          <p:nvPr/>
        </p:nvSpPr>
        <p:spPr bwMode="auto">
          <a:xfrm>
            <a:off x="7005638" y="48688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7" name="Rectangle 106"/>
          <p:cNvSpPr/>
          <p:nvPr/>
        </p:nvSpPr>
        <p:spPr bwMode="auto">
          <a:xfrm>
            <a:off x="7297738" y="48704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8" name="Rectangle 107"/>
          <p:cNvSpPr/>
          <p:nvPr/>
        </p:nvSpPr>
        <p:spPr bwMode="auto">
          <a:xfrm>
            <a:off x="7588250" y="48736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9" name="Rectangle 108"/>
          <p:cNvSpPr/>
          <p:nvPr/>
        </p:nvSpPr>
        <p:spPr bwMode="auto">
          <a:xfrm>
            <a:off x="7878763" y="4875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0" name="Rectangle 109"/>
          <p:cNvSpPr/>
          <p:nvPr/>
        </p:nvSpPr>
        <p:spPr bwMode="auto">
          <a:xfrm>
            <a:off x="5840413" y="51689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1" name="Rectangle 110"/>
          <p:cNvSpPr/>
          <p:nvPr/>
        </p:nvSpPr>
        <p:spPr bwMode="auto">
          <a:xfrm>
            <a:off x="6130925" y="51704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2" name="Rectangle 111"/>
          <p:cNvSpPr/>
          <p:nvPr/>
        </p:nvSpPr>
        <p:spPr bwMode="auto">
          <a:xfrm>
            <a:off x="6421438" y="5173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3" name="Rectangle 112"/>
          <p:cNvSpPr/>
          <p:nvPr/>
        </p:nvSpPr>
        <p:spPr bwMode="auto">
          <a:xfrm>
            <a:off x="6713538" y="5175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4" name="Rectangle 113"/>
          <p:cNvSpPr/>
          <p:nvPr/>
        </p:nvSpPr>
        <p:spPr bwMode="auto">
          <a:xfrm>
            <a:off x="7008813" y="51704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5" name="Rectangle 114"/>
          <p:cNvSpPr/>
          <p:nvPr/>
        </p:nvSpPr>
        <p:spPr bwMode="auto">
          <a:xfrm>
            <a:off x="7299325" y="5173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6" name="Rectangle 115"/>
          <p:cNvSpPr/>
          <p:nvPr/>
        </p:nvSpPr>
        <p:spPr bwMode="auto">
          <a:xfrm>
            <a:off x="7589838" y="5175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7" name="Rectangle 116"/>
          <p:cNvSpPr/>
          <p:nvPr/>
        </p:nvSpPr>
        <p:spPr bwMode="auto">
          <a:xfrm>
            <a:off x="7881938" y="5178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8" name="TextBox 117"/>
          <p:cNvSpPr txBox="1"/>
          <p:nvPr/>
        </p:nvSpPr>
        <p:spPr>
          <a:xfrm>
            <a:off x="6642100" y="5562600"/>
            <a:ext cx="685800" cy="369888"/>
          </a:xfrm>
          <a:prstGeom prst="rect">
            <a:avLst/>
          </a:prstGeom>
          <a:noFill/>
        </p:spPr>
        <p:txBody>
          <a:bodyPr>
            <a:spAutoFit/>
          </a:bodyPr>
          <a:lstStyle/>
          <a:p>
            <a:pPr>
              <a:defRPr/>
            </a:pPr>
            <a:r>
              <a:rPr lang="en-US" dirty="0">
                <a:solidFill>
                  <a:srgbClr val="00B050"/>
                </a:solidFill>
                <a:cs typeface="+mn-cs"/>
              </a:rPr>
              <a:t>SCC</a:t>
            </a:r>
          </a:p>
        </p:txBody>
      </p:sp>
      <p:sp>
        <p:nvSpPr>
          <p:cNvPr id="120" name="TextBox 119"/>
          <p:cNvSpPr txBox="1"/>
          <p:nvPr/>
        </p:nvSpPr>
        <p:spPr>
          <a:xfrm>
            <a:off x="8166100" y="30353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cxnSp>
        <p:nvCxnSpPr>
          <p:cNvPr id="215096" name="Straight Arrow Connector 127"/>
          <p:cNvCxnSpPr>
            <a:cxnSpLocks noChangeShapeType="1"/>
            <a:endCxn id="77" idx="0"/>
          </p:cNvCxnSpPr>
          <p:nvPr/>
        </p:nvCxnSpPr>
        <p:spPr bwMode="auto">
          <a:xfrm rot="5400000">
            <a:off x="7552531" y="3229769"/>
            <a:ext cx="922338" cy="0"/>
          </a:xfrm>
          <a:prstGeom prst="straightConnector1">
            <a:avLst/>
          </a:prstGeom>
          <a:noFill/>
          <a:ln w="9525">
            <a:solidFill>
              <a:schemeClr val="tx1"/>
            </a:solidFill>
            <a:round/>
            <a:headEnd type="triangle" w="med" len="med"/>
            <a:tailEnd type="triangle" w="med" len="med"/>
          </a:ln>
        </p:spPr>
      </p:cxnSp>
      <p:cxnSp>
        <p:nvCxnSpPr>
          <p:cNvPr id="215097" name="Straight Arrow Connector 129"/>
          <p:cNvCxnSpPr>
            <a:cxnSpLocks noChangeShapeType="1"/>
          </p:cNvCxnSpPr>
          <p:nvPr/>
        </p:nvCxnSpPr>
        <p:spPr bwMode="auto">
          <a:xfrm rot="10800000">
            <a:off x="7691438" y="3802063"/>
            <a:ext cx="301625" cy="1587"/>
          </a:xfrm>
          <a:prstGeom prst="straightConnector1">
            <a:avLst/>
          </a:prstGeom>
          <a:noFill/>
          <a:ln w="9525">
            <a:solidFill>
              <a:schemeClr val="tx1"/>
            </a:solidFill>
            <a:round/>
            <a:headEnd/>
            <a:tailEnd type="triangle" w="med" len="med"/>
          </a:ln>
        </p:spPr>
      </p:cxnSp>
      <p:cxnSp>
        <p:nvCxnSpPr>
          <p:cNvPr id="215098" name="Straight Arrow Connector 130"/>
          <p:cNvCxnSpPr>
            <a:cxnSpLocks noChangeShapeType="1"/>
          </p:cNvCxnSpPr>
          <p:nvPr/>
        </p:nvCxnSpPr>
        <p:spPr bwMode="auto">
          <a:xfrm rot="10800000">
            <a:off x="7399338" y="3802063"/>
            <a:ext cx="301625" cy="1587"/>
          </a:xfrm>
          <a:prstGeom prst="straightConnector1">
            <a:avLst/>
          </a:prstGeom>
          <a:noFill/>
          <a:ln w="9525">
            <a:solidFill>
              <a:schemeClr val="tx1"/>
            </a:solidFill>
            <a:round/>
            <a:headEnd/>
            <a:tailEnd type="triangle" w="med" len="med"/>
          </a:ln>
        </p:spPr>
      </p:cxnSp>
      <p:cxnSp>
        <p:nvCxnSpPr>
          <p:cNvPr id="215099" name="Straight Arrow Connector 131"/>
          <p:cNvCxnSpPr>
            <a:cxnSpLocks noChangeShapeType="1"/>
          </p:cNvCxnSpPr>
          <p:nvPr/>
        </p:nvCxnSpPr>
        <p:spPr bwMode="auto">
          <a:xfrm rot="10800000">
            <a:off x="7104063" y="3802063"/>
            <a:ext cx="300037" cy="1587"/>
          </a:xfrm>
          <a:prstGeom prst="straightConnector1">
            <a:avLst/>
          </a:prstGeom>
          <a:noFill/>
          <a:ln w="9525">
            <a:solidFill>
              <a:schemeClr val="tx1"/>
            </a:solidFill>
            <a:round/>
            <a:headEnd/>
            <a:tailEnd type="triangle" w="med" len="med"/>
          </a:ln>
        </p:spPr>
      </p:cxnSp>
      <p:cxnSp>
        <p:nvCxnSpPr>
          <p:cNvPr id="215100" name="Straight Arrow Connector 132"/>
          <p:cNvCxnSpPr>
            <a:cxnSpLocks noChangeShapeType="1"/>
          </p:cNvCxnSpPr>
          <p:nvPr/>
        </p:nvCxnSpPr>
        <p:spPr bwMode="auto">
          <a:xfrm rot="10800000">
            <a:off x="6807200" y="3802063"/>
            <a:ext cx="300038" cy="1587"/>
          </a:xfrm>
          <a:prstGeom prst="straightConnector1">
            <a:avLst/>
          </a:prstGeom>
          <a:noFill/>
          <a:ln w="9525">
            <a:solidFill>
              <a:schemeClr val="tx1"/>
            </a:solidFill>
            <a:round/>
            <a:headEnd/>
            <a:tailEnd type="triangle" w="med" len="med"/>
          </a:ln>
        </p:spPr>
      </p:cxnSp>
      <p:cxnSp>
        <p:nvCxnSpPr>
          <p:cNvPr id="215101" name="Straight Arrow Connector 133"/>
          <p:cNvCxnSpPr>
            <a:cxnSpLocks noChangeShapeType="1"/>
          </p:cNvCxnSpPr>
          <p:nvPr/>
        </p:nvCxnSpPr>
        <p:spPr bwMode="auto">
          <a:xfrm rot="10800000">
            <a:off x="6515100" y="3802063"/>
            <a:ext cx="300038" cy="1587"/>
          </a:xfrm>
          <a:prstGeom prst="straightConnector1">
            <a:avLst/>
          </a:prstGeom>
          <a:noFill/>
          <a:ln w="9525">
            <a:solidFill>
              <a:schemeClr val="tx1"/>
            </a:solidFill>
            <a:round/>
            <a:headEnd/>
            <a:tailEnd type="triangle" w="med" len="med"/>
          </a:ln>
        </p:spPr>
      </p:cxnSp>
      <p:cxnSp>
        <p:nvCxnSpPr>
          <p:cNvPr id="215102" name="Straight Arrow Connector 134"/>
          <p:cNvCxnSpPr>
            <a:cxnSpLocks noChangeShapeType="1"/>
          </p:cNvCxnSpPr>
          <p:nvPr/>
        </p:nvCxnSpPr>
        <p:spPr bwMode="auto">
          <a:xfrm rot="10800000">
            <a:off x="6227763" y="3797300"/>
            <a:ext cx="300037" cy="1588"/>
          </a:xfrm>
          <a:prstGeom prst="straightConnector1">
            <a:avLst/>
          </a:prstGeom>
          <a:noFill/>
          <a:ln w="9525">
            <a:solidFill>
              <a:schemeClr val="tx1"/>
            </a:solidFill>
            <a:round/>
            <a:headEnd/>
            <a:tailEnd type="triangle" w="med" len="med"/>
          </a:ln>
        </p:spPr>
      </p:cxnSp>
      <p:cxnSp>
        <p:nvCxnSpPr>
          <p:cNvPr id="215103" name="Straight Arrow Connector 135"/>
          <p:cNvCxnSpPr>
            <a:cxnSpLocks noChangeShapeType="1"/>
          </p:cNvCxnSpPr>
          <p:nvPr/>
        </p:nvCxnSpPr>
        <p:spPr bwMode="auto">
          <a:xfrm rot="10800000">
            <a:off x="5935663" y="3797300"/>
            <a:ext cx="300037" cy="1588"/>
          </a:xfrm>
          <a:prstGeom prst="straightConnector1">
            <a:avLst/>
          </a:prstGeom>
          <a:noFill/>
          <a:ln w="9525">
            <a:solidFill>
              <a:schemeClr val="tx1"/>
            </a:solidFill>
            <a:round/>
            <a:headEnd/>
            <a:tailEnd type="triangle" w="med" len="med"/>
          </a:ln>
        </p:spPr>
      </p:cxnSp>
      <p:sp>
        <p:nvSpPr>
          <p:cNvPr id="34880" name="Slide Number Placeholder 120"/>
          <p:cNvSpPr>
            <a:spLocks noGrp="1"/>
          </p:cNvSpPr>
          <p:nvPr>
            <p:ph type="sldNum" sz="quarter" idx="10"/>
          </p:nvPr>
        </p:nvSpPr>
        <p:spPr/>
        <p:txBody>
          <a:bodyPr/>
          <a:lstStyle/>
          <a:p>
            <a:pPr>
              <a:defRPr/>
            </a:pPr>
            <a:fld id="{C716B42F-0C77-4216-BDF9-E1A710574614}" type="slidenum">
              <a:rPr lang="en-US"/>
              <a:pPr>
                <a:defRPr/>
              </a:pPr>
              <a:t>138</a:t>
            </a:fld>
            <a:endParaRPr lang="en-US"/>
          </a:p>
        </p:txBody>
      </p:sp>
      <p:sp>
        <p:nvSpPr>
          <p:cNvPr id="122" name="Rectangle 121"/>
          <p:cNvSpPr/>
          <p:nvPr/>
        </p:nvSpPr>
        <p:spPr bwMode="auto">
          <a:xfrm>
            <a:off x="5572125" y="15144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23" name="Rectangle 122"/>
          <p:cNvSpPr/>
          <p:nvPr/>
        </p:nvSpPr>
        <p:spPr bwMode="auto">
          <a:xfrm>
            <a:off x="5670550" y="23574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27" name="TextBox 126"/>
          <p:cNvSpPr txBox="1"/>
          <p:nvPr/>
        </p:nvSpPr>
        <p:spPr>
          <a:xfrm>
            <a:off x="5715000" y="24066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28" name="TextBox 127"/>
          <p:cNvSpPr txBox="1"/>
          <p:nvPr/>
        </p:nvSpPr>
        <p:spPr>
          <a:xfrm>
            <a:off x="6069013" y="14874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29" name="Rectangle 128"/>
          <p:cNvSpPr/>
          <p:nvPr/>
        </p:nvSpPr>
        <p:spPr bwMode="auto">
          <a:xfrm>
            <a:off x="5670550" y="19383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15110" name="TextBox 129"/>
          <p:cNvSpPr txBox="1">
            <a:spLocks noChangeArrowheads="1"/>
          </p:cNvSpPr>
          <p:nvPr/>
        </p:nvSpPr>
        <p:spPr bwMode="auto">
          <a:xfrm>
            <a:off x="6443663" y="2006600"/>
            <a:ext cx="996950"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eaLnBrk="1" hangingPunct="1"/>
            <a:r>
              <a:rPr lang="en-US" sz="3600" smtClean="0"/>
              <a:t>Browser Front End</a:t>
            </a:r>
          </a:p>
        </p:txBody>
      </p:sp>
      <p:pic>
        <p:nvPicPr>
          <p:cNvPr id="216067" name="Content Placeholder 4" descr="dispatch-1.png"/>
          <p:cNvPicPr>
            <a:picLocks noGrp="1" noChangeAspect="1"/>
          </p:cNvPicPr>
          <p:nvPr>
            <p:ph idx="1"/>
          </p:nvPr>
        </p:nvPicPr>
        <p:blipFill>
          <a:blip r:embed="rId2" cstate="print"/>
          <a:srcRect/>
          <a:stretch>
            <a:fillRect/>
          </a:stretch>
        </p:blipFill>
        <p:spPr>
          <a:xfrm>
            <a:off x="1189038" y="822325"/>
            <a:ext cx="6737350" cy="4914900"/>
          </a:xfrm>
        </p:spPr>
      </p:pic>
      <p:sp>
        <p:nvSpPr>
          <p:cNvPr id="35844" name="Slide Number Placeholder 4"/>
          <p:cNvSpPr>
            <a:spLocks noGrp="1"/>
          </p:cNvSpPr>
          <p:nvPr>
            <p:ph type="sldNum" sz="quarter" idx="10"/>
          </p:nvPr>
        </p:nvSpPr>
        <p:spPr/>
        <p:txBody>
          <a:bodyPr/>
          <a:lstStyle/>
          <a:p>
            <a:pPr>
              <a:defRPr/>
            </a:pPr>
            <a:fld id="{3160D041-0637-4FE1-B733-1F022FC811D8}" type="slidenum">
              <a:rPr lang="en-US"/>
              <a:pPr>
                <a:defRPr/>
              </a:pPr>
              <a:t>139</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Within-Die Variation-Aware</a:t>
            </a:r>
            <a:br>
              <a:rPr lang="en-US" dirty="0" smtClean="0"/>
            </a:br>
            <a:r>
              <a:rPr lang="en-US" dirty="0" smtClean="0"/>
              <a:t>DVFS and scheduling</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5459240" y="1277483"/>
            <a:ext cx="3684760" cy="2405493"/>
          </a:xfrm>
          <a:prstGeom prst="rect">
            <a:avLst/>
          </a:prstGeom>
          <a:noFill/>
          <a:ln w="9525">
            <a:noFill/>
            <a:miter lim="800000"/>
            <a:headEnd/>
            <a:tailEnd/>
          </a:ln>
          <a:effectLst/>
        </p:spPr>
      </p:pic>
      <p:sp>
        <p:nvSpPr>
          <p:cNvPr id="7" name="Content Placeholder 6"/>
          <p:cNvSpPr>
            <a:spLocks noGrp="1"/>
          </p:cNvSpPr>
          <p:nvPr>
            <p:ph idx="1"/>
          </p:nvPr>
        </p:nvSpPr>
        <p:spPr>
          <a:xfrm>
            <a:off x="455613" y="3944464"/>
            <a:ext cx="8237537" cy="1792754"/>
          </a:xfrm>
        </p:spPr>
        <p:txBody>
          <a:bodyPr/>
          <a:lstStyle/>
          <a:p>
            <a:pPr>
              <a:spcBef>
                <a:spcPts val="600"/>
              </a:spcBef>
            </a:pPr>
            <a:r>
              <a:rPr lang="en-US" sz="2000" dirty="0" smtClean="0"/>
              <a:t>Max Frequency variation per core 28% at 1.2V 62% at 0.8V</a:t>
            </a:r>
          </a:p>
          <a:p>
            <a:pPr>
              <a:spcBef>
                <a:spcPts val="600"/>
              </a:spcBef>
            </a:pPr>
            <a:r>
              <a:rPr lang="en-US" sz="2000" dirty="0" smtClean="0"/>
              <a:t>No correlation die to die – individual characterization required</a:t>
            </a:r>
          </a:p>
          <a:p>
            <a:pPr>
              <a:spcBef>
                <a:spcPts val="600"/>
              </a:spcBef>
            </a:pPr>
            <a:r>
              <a:rPr lang="en-US" sz="2000" dirty="0" smtClean="0"/>
              <a:t>Improved performance or energy efficiency with:</a:t>
            </a:r>
          </a:p>
          <a:p>
            <a:pPr lvl="1">
              <a:spcBef>
                <a:spcPts val="600"/>
              </a:spcBef>
            </a:pPr>
            <a:r>
              <a:rPr lang="en-US" sz="1600" dirty="0" smtClean="0"/>
              <a:t>Multiple frequency islands </a:t>
            </a:r>
          </a:p>
          <a:p>
            <a:pPr lvl="1">
              <a:spcBef>
                <a:spcPts val="600"/>
              </a:spcBef>
            </a:pPr>
            <a:r>
              <a:rPr lang="en-US" sz="1600" dirty="0" smtClean="0"/>
              <a:t>Dynamic scheduling of processing to core</a:t>
            </a:r>
          </a:p>
          <a:p>
            <a:pPr>
              <a:spcBef>
                <a:spcPts val="600"/>
              </a:spcBef>
            </a:pPr>
            <a:endParaRPr lang="en-US" sz="2000" dirty="0"/>
          </a:p>
        </p:txBody>
      </p:sp>
      <p:pic>
        <p:nvPicPr>
          <p:cNvPr id="8" name="Picture 2"/>
          <p:cNvPicPr>
            <a:picLocks noChangeAspect="1" noChangeArrowheads="1"/>
          </p:cNvPicPr>
          <p:nvPr/>
        </p:nvPicPr>
        <p:blipFill>
          <a:blip r:embed="rId4" cstate="screen"/>
          <a:stretch>
            <a:fillRect/>
          </a:stretch>
        </p:blipFill>
        <p:spPr bwMode="auto">
          <a:xfrm>
            <a:off x="485872" y="1288465"/>
            <a:ext cx="4881453" cy="2627214"/>
          </a:xfrm>
          <a:prstGeom prst="rect">
            <a:avLst/>
          </a:prstGeom>
          <a:noFill/>
          <a:ln w="9525">
            <a:noFill/>
            <a:miter lim="800000"/>
            <a:headEnd/>
            <a:tailEnd/>
          </a:ln>
          <a:effectLst/>
        </p:spPr>
      </p:pic>
      <p:sp>
        <p:nvSpPr>
          <p:cNvPr id="9" name="Rectangle 8"/>
          <p:cNvSpPr/>
          <p:nvPr/>
        </p:nvSpPr>
        <p:spPr>
          <a:xfrm>
            <a:off x="683201" y="6080688"/>
            <a:ext cx="6565323" cy="577081"/>
          </a:xfrm>
          <a:prstGeom prst="rect">
            <a:avLst/>
          </a:prstGeom>
        </p:spPr>
        <p:txBody>
          <a:bodyPr wrap="square">
            <a:spAutoFit/>
          </a:bodyPr>
          <a:lstStyle/>
          <a:p>
            <a:r>
              <a:rPr lang="en-US" sz="1050" dirty="0" smtClean="0">
                <a:solidFill>
                  <a:schemeClr val="bg1"/>
                </a:solidFill>
              </a:rPr>
              <a:t>Dighe, S, et al., “Within-Die Variation-Aware Dynamic Voltage-Frequency Scaling, Core Mapping and Thread Hopping for an 80-Core Processor”, </a:t>
            </a:r>
            <a:r>
              <a:rPr lang="en-US" sz="1050" dirty="0" smtClean="0">
                <a:solidFill>
                  <a:schemeClr val="bg1"/>
                </a:solidFill>
                <a:cs typeface="Times New Roman" pitchFamily="18" charset="0"/>
              </a:rPr>
              <a:t>in </a:t>
            </a:r>
            <a:r>
              <a:rPr lang="en-US" sz="1050" i="1" dirty="0" smtClean="0">
                <a:solidFill>
                  <a:schemeClr val="bg1"/>
                </a:solidFill>
                <a:cs typeface="Times New Roman" pitchFamily="18" charset="0"/>
              </a:rPr>
              <a:t>Proceedings of ISSCC 2010 (IEEE International Solid-State Circuits Conference)</a:t>
            </a:r>
            <a:r>
              <a:rPr lang="en-US" sz="1050" dirty="0" smtClean="0">
                <a:solidFill>
                  <a:schemeClr val="bg1"/>
                </a:solidFill>
                <a:cs typeface="Times New Roman" pitchFamily="18" charset="0"/>
              </a:rPr>
              <a:t>, Feb. 2010</a:t>
            </a:r>
            <a:endParaRPr lang="en-US" sz="105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eaLnBrk="1" hangingPunct="1"/>
            <a:r>
              <a:rPr lang="en-US" sz="3600" smtClean="0"/>
              <a:t>Dispatcher Results</a:t>
            </a:r>
          </a:p>
        </p:txBody>
      </p:sp>
      <p:pic>
        <p:nvPicPr>
          <p:cNvPr id="217091" name="Content Placeholder 4" descr="dispatch-4.png"/>
          <p:cNvPicPr>
            <a:picLocks noGrp="1" noChangeAspect="1"/>
          </p:cNvPicPr>
          <p:nvPr>
            <p:ph idx="1"/>
          </p:nvPr>
        </p:nvPicPr>
        <p:blipFill>
          <a:blip r:embed="rId2" cstate="print"/>
          <a:srcRect/>
          <a:stretch>
            <a:fillRect/>
          </a:stretch>
        </p:blipFill>
        <p:spPr>
          <a:xfrm>
            <a:off x="1189038" y="822325"/>
            <a:ext cx="6737350" cy="4914900"/>
          </a:xfrm>
        </p:spPr>
      </p:pic>
      <p:sp>
        <p:nvSpPr>
          <p:cNvPr id="36868" name="Slide Number Placeholder 4"/>
          <p:cNvSpPr>
            <a:spLocks noGrp="1"/>
          </p:cNvSpPr>
          <p:nvPr>
            <p:ph type="sldNum" sz="quarter" idx="10"/>
          </p:nvPr>
        </p:nvSpPr>
        <p:spPr/>
        <p:txBody>
          <a:bodyPr/>
          <a:lstStyle/>
          <a:p>
            <a:pPr>
              <a:defRPr/>
            </a:pPr>
            <a:fld id="{33CF5D76-F5C9-43C8-AFA6-A2B5B6E06A23}" type="slidenum">
              <a:rPr lang="en-US"/>
              <a:pPr>
                <a:defRPr/>
              </a:pPr>
              <a:t>140</a:t>
            </a:fld>
            <a:endParaRPr lang="en-US"/>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eaLnBrk="1" hangingPunct="1"/>
            <a:r>
              <a:rPr lang="en-US" sz="3600" smtClean="0"/>
              <a:t>Direct Approach</a:t>
            </a:r>
          </a:p>
        </p:txBody>
      </p:sp>
      <p:sp>
        <p:nvSpPr>
          <p:cNvPr id="218115" name="Content Placeholder 2"/>
          <p:cNvSpPr>
            <a:spLocks noGrp="1"/>
          </p:cNvSpPr>
          <p:nvPr>
            <p:ph idx="1"/>
          </p:nvPr>
        </p:nvSpPr>
        <p:spPr>
          <a:xfrm>
            <a:off x="365125" y="969963"/>
            <a:ext cx="4618038" cy="5016500"/>
          </a:xfrm>
        </p:spPr>
        <p:txBody>
          <a:bodyPr/>
          <a:lstStyle/>
          <a:p>
            <a:pPr eaLnBrk="1" hangingPunct="1"/>
            <a:r>
              <a:rPr lang="en-US" smtClean="0"/>
              <a:t>Assume host/device traffic is a non-issue</a:t>
            </a:r>
            <a:endParaRPr lang="en-US" sz="2400" smtClean="0"/>
          </a:p>
          <a:p>
            <a:pPr eaLnBrk="1" hangingPunct="1"/>
            <a:r>
              <a:rPr lang="en-US" smtClean="0"/>
              <a:t>Again, utilize 8 cores </a:t>
            </a:r>
            <a:br>
              <a:rPr lang="en-US" smtClean="0"/>
            </a:br>
            <a:r>
              <a:rPr lang="en-US" smtClean="0"/>
              <a:t>(for simplicity):</a:t>
            </a:r>
          </a:p>
          <a:p>
            <a:pPr lvl="1" eaLnBrk="1" hangingPunct="1"/>
            <a:r>
              <a:rPr lang="en-US" smtClean="0"/>
              <a:t>Worker actors on all </a:t>
            </a:r>
            <a:r>
              <a:rPr lang="en-US" smtClean="0">
                <a:solidFill>
                  <a:srgbClr val="0860A8"/>
                </a:solidFill>
              </a:rPr>
              <a:t>8</a:t>
            </a:r>
            <a:r>
              <a:rPr lang="en-US" smtClean="0"/>
              <a:t> cores</a:t>
            </a:r>
          </a:p>
          <a:p>
            <a:pPr lvl="1" eaLnBrk="1" hangingPunct="1"/>
            <a:r>
              <a:rPr lang="en-US" smtClean="0"/>
              <a:t>Workers talk to browser and perform actual computation </a:t>
            </a:r>
          </a:p>
        </p:txBody>
      </p:sp>
      <p:sp>
        <p:nvSpPr>
          <p:cNvPr id="69" name="Rectangle 68"/>
          <p:cNvSpPr/>
          <p:nvPr/>
        </p:nvSpPr>
        <p:spPr bwMode="auto">
          <a:xfrm>
            <a:off x="5573713" y="3529013"/>
            <a:ext cx="2805112" cy="2033587"/>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70" name="Rectangle 69"/>
          <p:cNvSpPr/>
          <p:nvPr/>
        </p:nvSpPr>
        <p:spPr bwMode="auto">
          <a:xfrm>
            <a:off x="5838825" y="3681413"/>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1" name="Rectangle 70"/>
          <p:cNvSpPr/>
          <p:nvPr/>
        </p:nvSpPr>
        <p:spPr bwMode="auto">
          <a:xfrm>
            <a:off x="6130925" y="3684588"/>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2" name="Rectangle 71"/>
          <p:cNvSpPr/>
          <p:nvPr/>
        </p:nvSpPr>
        <p:spPr bwMode="auto">
          <a:xfrm>
            <a:off x="6421438" y="3686175"/>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3" name="Rectangle 72"/>
          <p:cNvSpPr/>
          <p:nvPr/>
        </p:nvSpPr>
        <p:spPr bwMode="auto">
          <a:xfrm>
            <a:off x="6711950" y="3689350"/>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4" name="Rectangle 73"/>
          <p:cNvSpPr/>
          <p:nvPr/>
        </p:nvSpPr>
        <p:spPr bwMode="auto">
          <a:xfrm>
            <a:off x="7007225" y="3684588"/>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5" name="Rectangle 74"/>
          <p:cNvSpPr/>
          <p:nvPr/>
        </p:nvSpPr>
        <p:spPr bwMode="auto">
          <a:xfrm>
            <a:off x="7297738" y="3686175"/>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6" name="Rectangle 75"/>
          <p:cNvSpPr/>
          <p:nvPr/>
        </p:nvSpPr>
        <p:spPr bwMode="auto">
          <a:xfrm>
            <a:off x="7589838" y="3689350"/>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7" name="Rectangle 76"/>
          <p:cNvSpPr/>
          <p:nvPr/>
        </p:nvSpPr>
        <p:spPr bwMode="auto">
          <a:xfrm>
            <a:off x="7880350" y="3690938"/>
            <a:ext cx="228600" cy="228600"/>
          </a:xfrm>
          <a:prstGeom prst="rect">
            <a:avLst/>
          </a:prstGeom>
          <a:noFill/>
          <a:ln w="38100" cap="flat" cmpd="sng" algn="ctr">
            <a:solidFill>
              <a:srgbClr val="0860A8"/>
            </a:solidFill>
            <a:prstDash val="solid"/>
            <a:round/>
            <a:headEnd type="none" w="med" len="med"/>
            <a:tailEnd type="none" w="med" len="med"/>
          </a:ln>
          <a:effectLst/>
        </p:spPr>
        <p:txBody>
          <a:bodyPr/>
          <a:lstStyle/>
          <a:p>
            <a:pPr>
              <a:defRPr/>
            </a:pPr>
            <a:endParaRPr lang="en-US">
              <a:cs typeface="+mn-cs"/>
            </a:endParaRPr>
          </a:p>
        </p:txBody>
      </p:sp>
      <p:sp>
        <p:nvSpPr>
          <p:cNvPr id="78" name="Rectangle 77"/>
          <p:cNvSpPr/>
          <p:nvPr/>
        </p:nvSpPr>
        <p:spPr bwMode="auto">
          <a:xfrm>
            <a:off x="5834063" y="39687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79" name="Rectangle 78"/>
          <p:cNvSpPr/>
          <p:nvPr/>
        </p:nvSpPr>
        <p:spPr bwMode="auto">
          <a:xfrm>
            <a:off x="6124575" y="39703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0" name="Rectangle 79"/>
          <p:cNvSpPr/>
          <p:nvPr/>
        </p:nvSpPr>
        <p:spPr bwMode="auto">
          <a:xfrm>
            <a:off x="6416675" y="39735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1" name="Rectangle 80"/>
          <p:cNvSpPr/>
          <p:nvPr/>
        </p:nvSpPr>
        <p:spPr bwMode="auto">
          <a:xfrm>
            <a:off x="6707188" y="39751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2" name="Rectangle 81"/>
          <p:cNvSpPr/>
          <p:nvPr/>
        </p:nvSpPr>
        <p:spPr bwMode="auto">
          <a:xfrm>
            <a:off x="7002463" y="39703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3" name="Rectangle 82"/>
          <p:cNvSpPr/>
          <p:nvPr/>
        </p:nvSpPr>
        <p:spPr bwMode="auto">
          <a:xfrm>
            <a:off x="7292975" y="39735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4" name="Rectangle 83"/>
          <p:cNvSpPr/>
          <p:nvPr/>
        </p:nvSpPr>
        <p:spPr bwMode="auto">
          <a:xfrm>
            <a:off x="7585075" y="39751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5" name="Rectangle 84"/>
          <p:cNvSpPr/>
          <p:nvPr/>
        </p:nvSpPr>
        <p:spPr bwMode="auto">
          <a:xfrm>
            <a:off x="7875588" y="39782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6" name="Rectangle 85"/>
          <p:cNvSpPr/>
          <p:nvPr/>
        </p:nvSpPr>
        <p:spPr bwMode="auto">
          <a:xfrm>
            <a:off x="5832475" y="42656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7" name="Rectangle 86"/>
          <p:cNvSpPr/>
          <p:nvPr/>
        </p:nvSpPr>
        <p:spPr bwMode="auto">
          <a:xfrm>
            <a:off x="6122988" y="42672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8" name="Rectangle 87"/>
          <p:cNvSpPr/>
          <p:nvPr/>
        </p:nvSpPr>
        <p:spPr bwMode="auto">
          <a:xfrm>
            <a:off x="6413500" y="42703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89" name="Rectangle 88"/>
          <p:cNvSpPr/>
          <p:nvPr/>
        </p:nvSpPr>
        <p:spPr bwMode="auto">
          <a:xfrm>
            <a:off x="6704013" y="42719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0" name="Rectangle 89"/>
          <p:cNvSpPr/>
          <p:nvPr/>
        </p:nvSpPr>
        <p:spPr bwMode="auto">
          <a:xfrm>
            <a:off x="7000875" y="42672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1" name="Rectangle 90"/>
          <p:cNvSpPr/>
          <p:nvPr/>
        </p:nvSpPr>
        <p:spPr bwMode="auto">
          <a:xfrm>
            <a:off x="7291388" y="427037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2" name="Rectangle 91"/>
          <p:cNvSpPr/>
          <p:nvPr/>
        </p:nvSpPr>
        <p:spPr bwMode="auto">
          <a:xfrm>
            <a:off x="7581900" y="42719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3" name="Rectangle 92"/>
          <p:cNvSpPr/>
          <p:nvPr/>
        </p:nvSpPr>
        <p:spPr bwMode="auto">
          <a:xfrm>
            <a:off x="7872413" y="427513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4" name="Rectangle 93"/>
          <p:cNvSpPr/>
          <p:nvPr/>
        </p:nvSpPr>
        <p:spPr bwMode="auto">
          <a:xfrm>
            <a:off x="5834063" y="45640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5" name="Rectangle 94"/>
          <p:cNvSpPr/>
          <p:nvPr/>
        </p:nvSpPr>
        <p:spPr bwMode="auto">
          <a:xfrm>
            <a:off x="6124575" y="45656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6" name="Rectangle 95"/>
          <p:cNvSpPr/>
          <p:nvPr/>
        </p:nvSpPr>
        <p:spPr bwMode="auto">
          <a:xfrm>
            <a:off x="6416675" y="45688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7" name="Rectangle 96"/>
          <p:cNvSpPr/>
          <p:nvPr/>
        </p:nvSpPr>
        <p:spPr bwMode="auto">
          <a:xfrm>
            <a:off x="6707188" y="45704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8" name="Rectangle 97"/>
          <p:cNvSpPr/>
          <p:nvPr/>
        </p:nvSpPr>
        <p:spPr bwMode="auto">
          <a:xfrm>
            <a:off x="7002463" y="45656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99" name="Rectangle 98"/>
          <p:cNvSpPr/>
          <p:nvPr/>
        </p:nvSpPr>
        <p:spPr bwMode="auto">
          <a:xfrm>
            <a:off x="7292975" y="45688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0" name="Rectangle 99"/>
          <p:cNvSpPr/>
          <p:nvPr/>
        </p:nvSpPr>
        <p:spPr bwMode="auto">
          <a:xfrm>
            <a:off x="7585075" y="45704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1" name="Rectangle 100"/>
          <p:cNvSpPr/>
          <p:nvPr/>
        </p:nvSpPr>
        <p:spPr bwMode="auto">
          <a:xfrm>
            <a:off x="7875588" y="45735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2" name="Rectangle 101"/>
          <p:cNvSpPr/>
          <p:nvPr/>
        </p:nvSpPr>
        <p:spPr bwMode="auto">
          <a:xfrm>
            <a:off x="5837238" y="48656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3" name="Rectangle 102"/>
          <p:cNvSpPr/>
          <p:nvPr/>
        </p:nvSpPr>
        <p:spPr bwMode="auto">
          <a:xfrm>
            <a:off x="6129338" y="48688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4" name="Rectangle 103"/>
          <p:cNvSpPr/>
          <p:nvPr/>
        </p:nvSpPr>
        <p:spPr bwMode="auto">
          <a:xfrm>
            <a:off x="6419850" y="48704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5" name="Rectangle 104"/>
          <p:cNvSpPr/>
          <p:nvPr/>
        </p:nvSpPr>
        <p:spPr bwMode="auto">
          <a:xfrm>
            <a:off x="6710363" y="48736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6" name="Rectangle 105"/>
          <p:cNvSpPr/>
          <p:nvPr/>
        </p:nvSpPr>
        <p:spPr bwMode="auto">
          <a:xfrm>
            <a:off x="7005638" y="48688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7" name="Rectangle 106"/>
          <p:cNvSpPr/>
          <p:nvPr/>
        </p:nvSpPr>
        <p:spPr bwMode="auto">
          <a:xfrm>
            <a:off x="7297738" y="48704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8" name="Rectangle 107"/>
          <p:cNvSpPr/>
          <p:nvPr/>
        </p:nvSpPr>
        <p:spPr bwMode="auto">
          <a:xfrm>
            <a:off x="7588250" y="48736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09" name="Rectangle 108"/>
          <p:cNvSpPr/>
          <p:nvPr/>
        </p:nvSpPr>
        <p:spPr bwMode="auto">
          <a:xfrm>
            <a:off x="7878763" y="487521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0" name="Rectangle 109"/>
          <p:cNvSpPr/>
          <p:nvPr/>
        </p:nvSpPr>
        <p:spPr bwMode="auto">
          <a:xfrm>
            <a:off x="5840413" y="516890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1" name="Rectangle 110"/>
          <p:cNvSpPr/>
          <p:nvPr/>
        </p:nvSpPr>
        <p:spPr bwMode="auto">
          <a:xfrm>
            <a:off x="6130925" y="51704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2" name="Rectangle 111"/>
          <p:cNvSpPr/>
          <p:nvPr/>
        </p:nvSpPr>
        <p:spPr bwMode="auto">
          <a:xfrm>
            <a:off x="6421438" y="5173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3" name="Rectangle 112"/>
          <p:cNvSpPr/>
          <p:nvPr/>
        </p:nvSpPr>
        <p:spPr bwMode="auto">
          <a:xfrm>
            <a:off x="6713538" y="5175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4" name="Rectangle 113"/>
          <p:cNvSpPr/>
          <p:nvPr/>
        </p:nvSpPr>
        <p:spPr bwMode="auto">
          <a:xfrm>
            <a:off x="7008813" y="5170488"/>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5" name="Rectangle 114"/>
          <p:cNvSpPr/>
          <p:nvPr/>
        </p:nvSpPr>
        <p:spPr bwMode="auto">
          <a:xfrm>
            <a:off x="7299325" y="5173663"/>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6" name="Rectangle 115"/>
          <p:cNvSpPr/>
          <p:nvPr/>
        </p:nvSpPr>
        <p:spPr bwMode="auto">
          <a:xfrm>
            <a:off x="7589838" y="5175250"/>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7" name="Rectangle 116"/>
          <p:cNvSpPr/>
          <p:nvPr/>
        </p:nvSpPr>
        <p:spPr bwMode="auto">
          <a:xfrm>
            <a:off x="7881938" y="5178425"/>
            <a:ext cx="228600" cy="228600"/>
          </a:xfrm>
          <a:prstGeom prst="rect">
            <a:avLst/>
          </a:prstGeom>
          <a:noFill/>
          <a:ln w="38100" cap="flat" cmpd="sng" algn="ctr">
            <a:solidFill>
              <a:srgbClr val="00B050"/>
            </a:solidFill>
            <a:prstDash val="solid"/>
            <a:round/>
            <a:headEnd type="none" w="med" len="med"/>
            <a:tailEnd type="none" w="med" len="med"/>
          </a:ln>
          <a:effectLst/>
        </p:spPr>
        <p:txBody>
          <a:bodyPr/>
          <a:lstStyle/>
          <a:p>
            <a:pPr>
              <a:defRPr/>
            </a:pPr>
            <a:endParaRPr lang="en-US">
              <a:cs typeface="+mn-cs"/>
            </a:endParaRPr>
          </a:p>
        </p:txBody>
      </p:sp>
      <p:sp>
        <p:nvSpPr>
          <p:cNvPr id="118" name="TextBox 117"/>
          <p:cNvSpPr txBox="1"/>
          <p:nvPr/>
        </p:nvSpPr>
        <p:spPr>
          <a:xfrm>
            <a:off x="6642100" y="5562600"/>
            <a:ext cx="685800" cy="369888"/>
          </a:xfrm>
          <a:prstGeom prst="rect">
            <a:avLst/>
          </a:prstGeom>
          <a:noFill/>
        </p:spPr>
        <p:txBody>
          <a:bodyPr>
            <a:spAutoFit/>
          </a:bodyPr>
          <a:lstStyle/>
          <a:p>
            <a:pPr>
              <a:defRPr/>
            </a:pPr>
            <a:r>
              <a:rPr lang="en-US" dirty="0">
                <a:solidFill>
                  <a:srgbClr val="00B050"/>
                </a:solidFill>
                <a:cs typeface="+mn-cs"/>
              </a:rPr>
              <a:t>SCC</a:t>
            </a:r>
          </a:p>
        </p:txBody>
      </p:sp>
      <p:sp>
        <p:nvSpPr>
          <p:cNvPr id="119" name="Rectangle 118"/>
          <p:cNvSpPr/>
          <p:nvPr/>
        </p:nvSpPr>
        <p:spPr bwMode="auto">
          <a:xfrm>
            <a:off x="5727700" y="2895600"/>
            <a:ext cx="2463800" cy="609600"/>
          </a:xfrm>
          <a:prstGeom prst="rect">
            <a:avLst/>
          </a:prstGeom>
          <a:solidFill>
            <a:srgbClr val="D9D9D9"/>
          </a:solidFill>
          <a:ln w="9525" cap="flat" cmpd="sng" algn="ctr">
            <a:noFill/>
            <a:prstDash val="solid"/>
            <a:round/>
            <a:headEnd type="none" w="med" len="med"/>
            <a:tailEnd type="none" w="med" len="med"/>
          </a:ln>
          <a:effectLst/>
        </p:spPr>
        <p:txBody>
          <a:bodyPr/>
          <a:lstStyle/>
          <a:p>
            <a:pPr>
              <a:defRPr/>
            </a:pPr>
            <a:endParaRPr lang="en-US">
              <a:cs typeface="+mn-cs"/>
            </a:endParaRPr>
          </a:p>
        </p:txBody>
      </p:sp>
      <p:sp>
        <p:nvSpPr>
          <p:cNvPr id="120" name="TextBox 119"/>
          <p:cNvSpPr txBox="1"/>
          <p:nvPr/>
        </p:nvSpPr>
        <p:spPr>
          <a:xfrm>
            <a:off x="8166100" y="3035300"/>
            <a:ext cx="719138" cy="369888"/>
          </a:xfrm>
          <a:prstGeom prst="rect">
            <a:avLst/>
          </a:prstGeom>
          <a:noFill/>
        </p:spPr>
        <p:txBody>
          <a:bodyPr wrap="none">
            <a:spAutoFit/>
          </a:bodyPr>
          <a:lstStyle/>
          <a:p>
            <a:pPr>
              <a:defRPr/>
            </a:pPr>
            <a:r>
              <a:rPr lang="en-US" dirty="0" err="1">
                <a:solidFill>
                  <a:schemeClr val="accent4">
                    <a:lumMod val="50000"/>
                    <a:lumOff val="50000"/>
                  </a:schemeClr>
                </a:solidFill>
                <a:cs typeface="+mn-cs"/>
              </a:rPr>
              <a:t>PCIe</a:t>
            </a:r>
            <a:endParaRPr lang="en-US" dirty="0">
              <a:solidFill>
                <a:schemeClr val="accent4">
                  <a:lumMod val="50000"/>
                  <a:lumOff val="50000"/>
                </a:schemeClr>
              </a:solidFill>
              <a:cs typeface="+mn-cs"/>
            </a:endParaRPr>
          </a:p>
        </p:txBody>
      </p:sp>
      <p:cxnSp>
        <p:nvCxnSpPr>
          <p:cNvPr id="218168" name="Straight Arrow Connector 127"/>
          <p:cNvCxnSpPr>
            <a:cxnSpLocks noChangeShapeType="1"/>
          </p:cNvCxnSpPr>
          <p:nvPr/>
        </p:nvCxnSpPr>
        <p:spPr bwMode="auto">
          <a:xfrm rot="5400000">
            <a:off x="7544594" y="3221832"/>
            <a:ext cx="922337" cy="0"/>
          </a:xfrm>
          <a:prstGeom prst="straightConnector1">
            <a:avLst/>
          </a:prstGeom>
          <a:noFill/>
          <a:ln w="9525">
            <a:solidFill>
              <a:schemeClr val="tx1"/>
            </a:solidFill>
            <a:round/>
            <a:headEnd type="triangle" w="med" len="med"/>
            <a:tailEnd type="triangle" w="med" len="med"/>
          </a:ln>
        </p:spPr>
      </p:cxnSp>
      <p:cxnSp>
        <p:nvCxnSpPr>
          <p:cNvPr id="218169" name="Straight Arrow Connector 120"/>
          <p:cNvCxnSpPr>
            <a:cxnSpLocks noChangeShapeType="1"/>
          </p:cNvCxnSpPr>
          <p:nvPr/>
        </p:nvCxnSpPr>
        <p:spPr bwMode="auto">
          <a:xfrm rot="5400000">
            <a:off x="7247731" y="3221832"/>
            <a:ext cx="922337" cy="0"/>
          </a:xfrm>
          <a:prstGeom prst="straightConnector1">
            <a:avLst/>
          </a:prstGeom>
          <a:noFill/>
          <a:ln w="9525">
            <a:solidFill>
              <a:schemeClr val="tx1"/>
            </a:solidFill>
            <a:round/>
            <a:headEnd type="triangle" w="med" len="med"/>
            <a:tailEnd type="triangle" w="med" len="med"/>
          </a:ln>
        </p:spPr>
      </p:cxnSp>
      <p:cxnSp>
        <p:nvCxnSpPr>
          <p:cNvPr id="218170" name="Straight Arrow Connector 121"/>
          <p:cNvCxnSpPr>
            <a:cxnSpLocks noChangeShapeType="1"/>
          </p:cNvCxnSpPr>
          <p:nvPr/>
        </p:nvCxnSpPr>
        <p:spPr bwMode="auto">
          <a:xfrm rot="5400000">
            <a:off x="6955631" y="3221832"/>
            <a:ext cx="922337" cy="0"/>
          </a:xfrm>
          <a:prstGeom prst="straightConnector1">
            <a:avLst/>
          </a:prstGeom>
          <a:noFill/>
          <a:ln w="9525">
            <a:solidFill>
              <a:schemeClr val="tx1"/>
            </a:solidFill>
            <a:round/>
            <a:headEnd type="triangle" w="med" len="med"/>
            <a:tailEnd type="triangle" w="med" len="med"/>
          </a:ln>
        </p:spPr>
      </p:cxnSp>
      <p:cxnSp>
        <p:nvCxnSpPr>
          <p:cNvPr id="218171" name="Straight Arrow Connector 122"/>
          <p:cNvCxnSpPr>
            <a:cxnSpLocks noChangeShapeType="1"/>
          </p:cNvCxnSpPr>
          <p:nvPr/>
        </p:nvCxnSpPr>
        <p:spPr bwMode="auto">
          <a:xfrm rot="5400000">
            <a:off x="6658769" y="3217069"/>
            <a:ext cx="922338" cy="0"/>
          </a:xfrm>
          <a:prstGeom prst="straightConnector1">
            <a:avLst/>
          </a:prstGeom>
          <a:noFill/>
          <a:ln w="9525">
            <a:solidFill>
              <a:schemeClr val="tx1"/>
            </a:solidFill>
            <a:round/>
            <a:headEnd type="triangle" w="med" len="med"/>
            <a:tailEnd type="triangle" w="med" len="med"/>
          </a:ln>
        </p:spPr>
      </p:cxnSp>
      <p:cxnSp>
        <p:nvCxnSpPr>
          <p:cNvPr id="218172" name="Straight Arrow Connector 126"/>
          <p:cNvCxnSpPr>
            <a:cxnSpLocks noChangeShapeType="1"/>
          </p:cNvCxnSpPr>
          <p:nvPr/>
        </p:nvCxnSpPr>
        <p:spPr bwMode="auto">
          <a:xfrm rot="5400000">
            <a:off x="6379369" y="3217069"/>
            <a:ext cx="922338" cy="0"/>
          </a:xfrm>
          <a:prstGeom prst="straightConnector1">
            <a:avLst/>
          </a:prstGeom>
          <a:noFill/>
          <a:ln w="9525">
            <a:solidFill>
              <a:schemeClr val="tx1"/>
            </a:solidFill>
            <a:round/>
            <a:headEnd type="triangle" w="med" len="med"/>
            <a:tailEnd type="triangle" w="med" len="med"/>
          </a:ln>
        </p:spPr>
      </p:cxnSp>
      <p:cxnSp>
        <p:nvCxnSpPr>
          <p:cNvPr id="218173" name="Straight Arrow Connector 128"/>
          <p:cNvCxnSpPr>
            <a:cxnSpLocks noChangeShapeType="1"/>
          </p:cNvCxnSpPr>
          <p:nvPr/>
        </p:nvCxnSpPr>
        <p:spPr bwMode="auto">
          <a:xfrm rot="5400000">
            <a:off x="6084094" y="3217069"/>
            <a:ext cx="922338" cy="0"/>
          </a:xfrm>
          <a:prstGeom prst="straightConnector1">
            <a:avLst/>
          </a:prstGeom>
          <a:noFill/>
          <a:ln w="9525">
            <a:solidFill>
              <a:schemeClr val="tx1"/>
            </a:solidFill>
            <a:round/>
            <a:headEnd type="triangle" w="med" len="med"/>
            <a:tailEnd type="triangle" w="med" len="med"/>
          </a:ln>
        </p:spPr>
      </p:cxnSp>
      <p:cxnSp>
        <p:nvCxnSpPr>
          <p:cNvPr id="218174" name="Straight Arrow Connector 136"/>
          <p:cNvCxnSpPr>
            <a:cxnSpLocks noChangeShapeType="1"/>
          </p:cNvCxnSpPr>
          <p:nvPr/>
        </p:nvCxnSpPr>
        <p:spPr bwMode="auto">
          <a:xfrm rot="5400000">
            <a:off x="5791994" y="3212307"/>
            <a:ext cx="922337" cy="0"/>
          </a:xfrm>
          <a:prstGeom prst="straightConnector1">
            <a:avLst/>
          </a:prstGeom>
          <a:noFill/>
          <a:ln w="9525">
            <a:solidFill>
              <a:schemeClr val="tx1"/>
            </a:solidFill>
            <a:round/>
            <a:headEnd type="triangle" w="med" len="med"/>
            <a:tailEnd type="triangle" w="med" len="med"/>
          </a:ln>
        </p:spPr>
      </p:cxnSp>
      <p:cxnSp>
        <p:nvCxnSpPr>
          <p:cNvPr id="218175" name="Straight Arrow Connector 137"/>
          <p:cNvCxnSpPr>
            <a:cxnSpLocks noChangeShapeType="1"/>
          </p:cNvCxnSpPr>
          <p:nvPr/>
        </p:nvCxnSpPr>
        <p:spPr bwMode="auto">
          <a:xfrm rot="5400000">
            <a:off x="5495131" y="3212307"/>
            <a:ext cx="922337" cy="0"/>
          </a:xfrm>
          <a:prstGeom prst="straightConnector1">
            <a:avLst/>
          </a:prstGeom>
          <a:noFill/>
          <a:ln w="9525">
            <a:solidFill>
              <a:schemeClr val="tx1"/>
            </a:solidFill>
            <a:round/>
            <a:headEnd type="triangle" w="med" len="med"/>
            <a:tailEnd type="triangle" w="med" len="med"/>
          </a:ln>
        </p:spPr>
      </p:cxnSp>
      <p:sp>
        <p:nvSpPr>
          <p:cNvPr id="37952" name="Slide Number Placeholder 120"/>
          <p:cNvSpPr>
            <a:spLocks noGrp="1"/>
          </p:cNvSpPr>
          <p:nvPr>
            <p:ph type="sldNum" sz="quarter" idx="10"/>
          </p:nvPr>
        </p:nvSpPr>
        <p:spPr/>
        <p:txBody>
          <a:bodyPr/>
          <a:lstStyle/>
          <a:p>
            <a:pPr>
              <a:defRPr/>
            </a:pPr>
            <a:fld id="{20EC4F8D-F42D-4D0B-A096-01C1783ACA64}" type="slidenum">
              <a:rPr lang="en-US"/>
              <a:pPr>
                <a:defRPr/>
              </a:pPr>
              <a:t>141</a:t>
            </a:fld>
            <a:endParaRPr lang="en-US"/>
          </a:p>
        </p:txBody>
      </p:sp>
      <p:sp>
        <p:nvSpPr>
          <p:cNvPr id="122" name="Rectangle 121"/>
          <p:cNvSpPr/>
          <p:nvPr/>
        </p:nvSpPr>
        <p:spPr bwMode="auto">
          <a:xfrm>
            <a:off x="5572125" y="1514475"/>
            <a:ext cx="2805113" cy="1365250"/>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23" name="Rectangle 122"/>
          <p:cNvSpPr/>
          <p:nvPr/>
        </p:nvSpPr>
        <p:spPr bwMode="auto">
          <a:xfrm>
            <a:off x="5670550" y="23574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127" name="TextBox 126"/>
          <p:cNvSpPr txBox="1"/>
          <p:nvPr/>
        </p:nvSpPr>
        <p:spPr>
          <a:xfrm>
            <a:off x="5715000" y="2406650"/>
            <a:ext cx="2568575" cy="276225"/>
          </a:xfrm>
          <a:prstGeom prst="rect">
            <a:avLst/>
          </a:prstGeom>
          <a:noFill/>
          <a:ln>
            <a:noFill/>
          </a:ln>
        </p:spPr>
        <p:txBody>
          <a:bodyPr wrap="none">
            <a:spAutoFit/>
          </a:bodyPr>
          <a:lstStyle/>
          <a:p>
            <a:pPr algn="ctr">
              <a:defRPr/>
            </a:pPr>
            <a:r>
              <a:rPr lang="en-US" sz="1200" dirty="0">
                <a:solidFill>
                  <a:srgbClr val="111111"/>
                </a:solidFill>
                <a:latin typeface="Verdana" pitchFamily="-108" charset="0"/>
                <a:cs typeface="+mn-cs"/>
              </a:rPr>
              <a:t>JS SCRIPTING ENGINE (v8)</a:t>
            </a:r>
          </a:p>
        </p:txBody>
      </p:sp>
      <p:sp>
        <p:nvSpPr>
          <p:cNvPr id="128" name="TextBox 127"/>
          <p:cNvSpPr txBox="1"/>
          <p:nvPr/>
        </p:nvSpPr>
        <p:spPr>
          <a:xfrm>
            <a:off x="6069013" y="1487488"/>
            <a:ext cx="1774825" cy="461962"/>
          </a:xfrm>
          <a:prstGeom prst="rect">
            <a:avLst/>
          </a:prstGeom>
          <a:noFill/>
        </p:spPr>
        <p:txBody>
          <a:bodyPr wrap="none">
            <a:spAutoFit/>
          </a:bodyPr>
          <a:lstStyle/>
          <a:p>
            <a:pPr>
              <a:defRPr/>
            </a:pPr>
            <a:r>
              <a:rPr lang="en-US" sz="2400" dirty="0">
                <a:latin typeface="Verdana" pitchFamily="-108" charset="0"/>
                <a:cs typeface="+mn-cs"/>
              </a:rPr>
              <a:t>BROWSER</a:t>
            </a:r>
          </a:p>
        </p:txBody>
      </p:sp>
      <p:sp>
        <p:nvSpPr>
          <p:cNvPr id="129" name="Rectangle 128"/>
          <p:cNvSpPr/>
          <p:nvPr/>
        </p:nvSpPr>
        <p:spPr bwMode="auto">
          <a:xfrm>
            <a:off x="5670550" y="1938338"/>
            <a:ext cx="2614613" cy="417512"/>
          </a:xfrm>
          <a:prstGeom prst="rect">
            <a:avLst/>
          </a:prstGeom>
          <a:noFill/>
          <a:ln w="38100" cap="flat" cmpd="sng" algn="ctr">
            <a:solidFill>
              <a:schemeClr val="tx1">
                <a:lumMod val="75000"/>
                <a:lumOff val="25000"/>
              </a:schemeClr>
            </a:solidFill>
            <a:prstDash val="solid"/>
            <a:round/>
            <a:headEnd type="none" w="med" len="med"/>
            <a:tailEnd type="none" w="med" len="med"/>
          </a:ln>
          <a:effectLst/>
        </p:spPr>
        <p:txBody>
          <a:bodyPr/>
          <a:lstStyle/>
          <a:p>
            <a:pPr>
              <a:defRPr/>
            </a:pPr>
            <a:endParaRPr lang="en-US">
              <a:cs typeface="+mn-cs"/>
            </a:endParaRPr>
          </a:p>
        </p:txBody>
      </p:sp>
      <p:sp>
        <p:nvSpPr>
          <p:cNvPr id="218182" name="TextBox 129"/>
          <p:cNvSpPr txBox="1">
            <a:spLocks noChangeArrowheads="1"/>
          </p:cNvSpPr>
          <p:nvPr/>
        </p:nvSpPr>
        <p:spPr bwMode="auto">
          <a:xfrm>
            <a:off x="6443663" y="2006600"/>
            <a:ext cx="996950" cy="307975"/>
          </a:xfrm>
          <a:prstGeom prst="rect">
            <a:avLst/>
          </a:prstGeom>
          <a:noFill/>
          <a:ln w="9525">
            <a:noFill/>
            <a:miter lim="800000"/>
            <a:headEnd/>
            <a:tailEnd/>
          </a:ln>
        </p:spPr>
        <p:txBody>
          <a:bodyPr wrap="none">
            <a:spAutoFit/>
          </a:bodyPr>
          <a:lstStyle/>
          <a:p>
            <a:pPr algn="ctr"/>
            <a:r>
              <a:rPr lang="en-US" sz="1400">
                <a:solidFill>
                  <a:srgbClr val="660066"/>
                </a:solidFill>
                <a:latin typeface="Verdana" pitchFamily="34" charset="0"/>
              </a:rPr>
              <a:t>ACTORS</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pPr eaLnBrk="1" hangingPunct="1"/>
            <a:r>
              <a:rPr lang="en-US" sz="3600" smtClean="0"/>
              <a:t>Direct Results</a:t>
            </a:r>
          </a:p>
        </p:txBody>
      </p:sp>
      <p:pic>
        <p:nvPicPr>
          <p:cNvPr id="219139" name="Content Placeholder 4" descr="direct2-4.png"/>
          <p:cNvPicPr>
            <a:picLocks noGrp="1" noChangeAspect="1"/>
          </p:cNvPicPr>
          <p:nvPr>
            <p:ph idx="1"/>
          </p:nvPr>
        </p:nvPicPr>
        <p:blipFill>
          <a:blip r:embed="rId2" cstate="print"/>
          <a:srcRect/>
          <a:stretch>
            <a:fillRect/>
          </a:stretch>
        </p:blipFill>
        <p:spPr>
          <a:xfrm>
            <a:off x="1189038" y="822325"/>
            <a:ext cx="6737350" cy="4914900"/>
          </a:xfrm>
        </p:spPr>
      </p:pic>
      <p:sp>
        <p:nvSpPr>
          <p:cNvPr id="38916" name="Slide Number Placeholder 4"/>
          <p:cNvSpPr>
            <a:spLocks noGrp="1"/>
          </p:cNvSpPr>
          <p:nvPr>
            <p:ph type="sldNum" sz="quarter" idx="10"/>
          </p:nvPr>
        </p:nvSpPr>
        <p:spPr/>
        <p:txBody>
          <a:bodyPr/>
          <a:lstStyle/>
          <a:p>
            <a:pPr>
              <a:defRPr/>
            </a:pPr>
            <a:fld id="{9A68005C-A795-4656-B289-7DC76F53AEBC}" type="slidenum">
              <a:rPr lang="en-US"/>
              <a:pPr>
                <a:defRPr/>
              </a:pPr>
              <a:t>142</a:t>
            </a:fld>
            <a:endParaRPr lang="en-US"/>
          </a:p>
        </p:txBody>
      </p:sp>
      <p:sp>
        <p:nvSpPr>
          <p:cNvPr id="219141" name="TextBox 9"/>
          <p:cNvSpPr txBox="1">
            <a:spLocks noChangeArrowheads="1"/>
          </p:cNvSpPr>
          <p:nvPr/>
        </p:nvSpPr>
        <p:spPr bwMode="auto">
          <a:xfrm>
            <a:off x="6946900" y="5727700"/>
            <a:ext cx="1778000" cy="276225"/>
          </a:xfrm>
          <a:prstGeom prst="rect">
            <a:avLst/>
          </a:prstGeom>
          <a:noFill/>
          <a:ln w="9525">
            <a:noFill/>
            <a:miter lim="800000"/>
            <a:headEnd/>
            <a:tailEnd/>
          </a:ln>
        </p:spPr>
        <p:txBody>
          <a:bodyPr>
            <a:spAutoFit/>
          </a:bodyPr>
          <a:lstStyle/>
          <a:p>
            <a:r>
              <a:rPr lang="en-US" sz="1200"/>
              <a:t>(DISPATCH)</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eaLnBrk="1" hangingPunct="1"/>
            <a:r>
              <a:rPr lang="en-US" sz="3600" smtClean="0"/>
              <a:t>Direct Results</a:t>
            </a:r>
          </a:p>
        </p:txBody>
      </p:sp>
      <p:pic>
        <p:nvPicPr>
          <p:cNvPr id="220163" name="Content Placeholder 4" descr="direct2-4.png"/>
          <p:cNvPicPr>
            <a:picLocks noGrp="1" noChangeAspect="1"/>
          </p:cNvPicPr>
          <p:nvPr>
            <p:ph idx="1"/>
          </p:nvPr>
        </p:nvPicPr>
        <p:blipFill>
          <a:blip r:embed="rId2" cstate="print"/>
          <a:srcRect/>
          <a:stretch>
            <a:fillRect/>
          </a:stretch>
        </p:blipFill>
        <p:spPr>
          <a:xfrm>
            <a:off x="1189038" y="822325"/>
            <a:ext cx="6737350" cy="4914900"/>
          </a:xfrm>
        </p:spPr>
      </p:pic>
      <p:sp>
        <p:nvSpPr>
          <p:cNvPr id="38916" name="Slide Number Placeholder 4"/>
          <p:cNvSpPr>
            <a:spLocks noGrp="1"/>
          </p:cNvSpPr>
          <p:nvPr>
            <p:ph type="sldNum" sz="quarter" idx="10"/>
          </p:nvPr>
        </p:nvSpPr>
        <p:spPr/>
        <p:txBody>
          <a:bodyPr/>
          <a:lstStyle/>
          <a:p>
            <a:pPr>
              <a:defRPr/>
            </a:pPr>
            <a:fld id="{71BD2D40-389D-4137-A569-F9CA582C0CA5}" type="slidenum">
              <a:rPr lang="en-US"/>
              <a:pPr>
                <a:defRPr/>
              </a:pPr>
              <a:t>143</a:t>
            </a:fld>
            <a:endParaRPr lang="en-US"/>
          </a:p>
        </p:txBody>
      </p:sp>
      <p:pic>
        <p:nvPicPr>
          <p:cNvPr id="220165" name="Picture 8"/>
          <p:cNvPicPr>
            <a:picLocks noChangeAspect="1"/>
          </p:cNvPicPr>
          <p:nvPr/>
        </p:nvPicPr>
        <p:blipFill>
          <a:blip r:embed="rId3" cstate="print"/>
          <a:srcRect/>
          <a:stretch>
            <a:fillRect/>
          </a:stretch>
        </p:blipFill>
        <p:spPr bwMode="auto">
          <a:xfrm>
            <a:off x="1200150" y="5816600"/>
            <a:ext cx="6627813" cy="149225"/>
          </a:xfrm>
          <a:prstGeom prst="rect">
            <a:avLst/>
          </a:prstGeom>
          <a:noFill/>
          <a:ln w="9525">
            <a:noFill/>
            <a:miter lim="800000"/>
            <a:headEnd/>
            <a:tailEnd/>
          </a:ln>
        </p:spPr>
      </p:pic>
      <p:sp>
        <p:nvSpPr>
          <p:cNvPr id="220166" name="TextBox 9"/>
          <p:cNvSpPr txBox="1">
            <a:spLocks noChangeArrowheads="1"/>
          </p:cNvSpPr>
          <p:nvPr/>
        </p:nvSpPr>
        <p:spPr bwMode="auto">
          <a:xfrm>
            <a:off x="6946900" y="5727700"/>
            <a:ext cx="1778000" cy="276225"/>
          </a:xfrm>
          <a:prstGeom prst="rect">
            <a:avLst/>
          </a:prstGeom>
          <a:noFill/>
          <a:ln w="9525">
            <a:noFill/>
            <a:miter lim="800000"/>
            <a:headEnd/>
            <a:tailEnd/>
          </a:ln>
        </p:spPr>
        <p:txBody>
          <a:bodyPr>
            <a:spAutoFit/>
          </a:bodyPr>
          <a:lstStyle/>
          <a:p>
            <a:r>
              <a:rPr lang="en-US" sz="1200"/>
              <a:t>(DISPATCH)</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pPr eaLnBrk="1" hangingPunct="1"/>
            <a:r>
              <a:rPr lang="en-US" sz="3600" smtClean="0"/>
              <a:t>Results Summary</a:t>
            </a:r>
          </a:p>
        </p:txBody>
      </p:sp>
      <p:sp>
        <p:nvSpPr>
          <p:cNvPr id="221187" name="Content Placeholder 2"/>
          <p:cNvSpPr>
            <a:spLocks noGrp="1"/>
          </p:cNvSpPr>
          <p:nvPr>
            <p:ph idx="1"/>
          </p:nvPr>
        </p:nvSpPr>
        <p:spPr>
          <a:xfrm>
            <a:off x="365125" y="969963"/>
            <a:ext cx="8404225" cy="5019675"/>
          </a:xfrm>
        </p:spPr>
        <p:txBody>
          <a:bodyPr/>
          <a:lstStyle/>
          <a:p>
            <a:pPr eaLnBrk="1" hangingPunct="1"/>
            <a:r>
              <a:rPr lang="en-US" smtClean="0"/>
              <a:t>Actor distribution does make a difference</a:t>
            </a:r>
          </a:p>
          <a:p>
            <a:pPr eaLnBrk="1" hangingPunct="1"/>
            <a:r>
              <a:rPr lang="en-US" smtClean="0"/>
              <a:t>Both approaches yield similar scalability  for large pictures – ~50%</a:t>
            </a:r>
          </a:p>
          <a:p>
            <a:pPr eaLnBrk="1" hangingPunct="1"/>
            <a:r>
              <a:rPr lang="en-US" smtClean="0"/>
              <a:t>Host/device network effortlessly handles 48 independent connections</a:t>
            </a:r>
          </a:p>
          <a:p>
            <a:pPr lvl="1" eaLnBrk="1" hangingPunct="1"/>
            <a:r>
              <a:rPr lang="en-US" smtClean="0"/>
              <a:t>Direct approach is ~2x faster than dispatcher approach</a:t>
            </a:r>
          </a:p>
          <a:p>
            <a:pPr lvl="1" eaLnBrk="1" hangingPunct="1"/>
            <a:r>
              <a:rPr lang="en-US" smtClean="0"/>
              <a:t>Multiple worker sending rendered image piece-wise help hiding communication latency</a:t>
            </a:r>
          </a:p>
        </p:txBody>
      </p:sp>
      <p:sp>
        <p:nvSpPr>
          <p:cNvPr id="39940" name="Slide Number Placeholder 4"/>
          <p:cNvSpPr>
            <a:spLocks noGrp="1"/>
          </p:cNvSpPr>
          <p:nvPr>
            <p:ph type="sldNum" sz="quarter" idx="10"/>
          </p:nvPr>
        </p:nvSpPr>
        <p:spPr/>
        <p:txBody>
          <a:bodyPr/>
          <a:lstStyle/>
          <a:p>
            <a:pPr>
              <a:defRPr/>
            </a:pPr>
            <a:fld id="{B89580EF-6503-416E-93B9-C93178D93BEE}" type="slidenum">
              <a:rPr lang="en-US"/>
              <a:pPr>
                <a:defRPr/>
              </a:pPr>
              <a:t>144</a:t>
            </a:fld>
            <a:endParaRPr lang="en-US"/>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pPr eaLnBrk="1" hangingPunct="1"/>
            <a:r>
              <a:rPr lang="en-US" sz="3600" smtClean="0"/>
              <a:t>Conclusions</a:t>
            </a:r>
          </a:p>
        </p:txBody>
      </p:sp>
      <p:sp>
        <p:nvSpPr>
          <p:cNvPr id="222211" name="Content Placeholder 2"/>
          <p:cNvSpPr>
            <a:spLocks noGrp="1"/>
          </p:cNvSpPr>
          <p:nvPr>
            <p:ph idx="1"/>
          </p:nvPr>
        </p:nvSpPr>
        <p:spPr>
          <a:xfrm>
            <a:off x="365125" y="969963"/>
            <a:ext cx="8404225" cy="5019675"/>
          </a:xfrm>
        </p:spPr>
        <p:txBody>
          <a:bodyPr/>
          <a:lstStyle/>
          <a:p>
            <a:pPr eaLnBrk="1" hangingPunct="1"/>
            <a:r>
              <a:rPr lang="en-US" smtClean="0"/>
              <a:t>Prototyped a server farm on SCC</a:t>
            </a:r>
          </a:p>
          <a:p>
            <a:pPr eaLnBrk="1" hangingPunct="1"/>
            <a:r>
              <a:rPr lang="en-US" smtClean="0"/>
              <a:t>Infrastructure utilizes mostly off-the-shelf software components and tools</a:t>
            </a:r>
          </a:p>
          <a:p>
            <a:pPr eaLnBrk="1" hangingPunct="1"/>
            <a:r>
              <a:rPr lang="en-US" smtClean="0"/>
              <a:t>Demonstrated good scalability</a:t>
            </a:r>
          </a:p>
          <a:p>
            <a:pPr eaLnBrk="1" hangingPunct="1"/>
            <a:r>
              <a:rPr lang="en-US" smtClean="0"/>
              <a:t>Future work includes</a:t>
            </a:r>
          </a:p>
          <a:p>
            <a:pPr lvl="1" eaLnBrk="1" hangingPunct="1"/>
            <a:r>
              <a:rPr lang="en-US" smtClean="0"/>
              <a:t>Better implementation of the communication layer in a plug-in (no iframes!)</a:t>
            </a:r>
          </a:p>
          <a:p>
            <a:pPr lvl="1" eaLnBrk="1" hangingPunct="1"/>
            <a:r>
              <a:rPr lang="en-US" smtClean="0"/>
              <a:t>Experimentation with other applications that exercise the actor model (e.g. inter-actor communication and collaboration)</a:t>
            </a:r>
          </a:p>
        </p:txBody>
      </p:sp>
      <p:sp>
        <p:nvSpPr>
          <p:cNvPr id="40964" name="Slide Number Placeholder 4"/>
          <p:cNvSpPr>
            <a:spLocks noGrp="1"/>
          </p:cNvSpPr>
          <p:nvPr>
            <p:ph type="sldNum" sz="quarter" idx="10"/>
          </p:nvPr>
        </p:nvSpPr>
        <p:spPr/>
        <p:txBody>
          <a:bodyPr/>
          <a:lstStyle/>
          <a:p>
            <a:pPr>
              <a:defRPr/>
            </a:pPr>
            <a:fld id="{D414EF75-3D98-4149-9A0D-585C76F238D8}" type="slidenum">
              <a:rPr lang="en-US"/>
              <a:pPr>
                <a:defRPr/>
              </a:pPr>
              <a:t>145</a:t>
            </a:fld>
            <a:endParaRPr lang="en-US"/>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tx1"/>
                </a:solidFill>
              </a:rPr>
              <a:t>16:20   Many-core Applications Research Community</a:t>
            </a:r>
            <a:r>
              <a:rPr lang="en-US" sz="2000" b="1" dirty="0" smtClean="0">
                <a:solidFill>
                  <a:schemeClr val="bg1">
                    <a:lumMod val="65000"/>
                  </a:schemeClr>
                </a:solidFill>
              </a:rPr>
              <a:t>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146</a:t>
            </a:fld>
            <a:endParaRPr lang="en-US"/>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subTitle" sz="quarter" idx="1"/>
          </p:nvPr>
        </p:nvSpPr>
        <p:spPr>
          <a:xfrm>
            <a:off x="1020763" y="3119438"/>
            <a:ext cx="7754937" cy="1587500"/>
          </a:xfrm>
        </p:spPr>
        <p:txBody>
          <a:bodyPr/>
          <a:lstStyle/>
          <a:p>
            <a:pPr eaLnBrk="1" hangingPunct="1">
              <a:buFont typeface="Wingdings" pitchFamily="2" charset="2"/>
              <a:buNone/>
            </a:pPr>
            <a:endParaRPr lang="en-US" sz="2400" b="1" dirty="0" smtClean="0"/>
          </a:p>
          <a:p>
            <a:pPr eaLnBrk="1" hangingPunct="1">
              <a:buFont typeface="Wingdings" pitchFamily="2" charset="2"/>
              <a:buNone/>
            </a:pPr>
            <a:endParaRPr lang="en-US" sz="2400" dirty="0" smtClean="0"/>
          </a:p>
          <a:p>
            <a:pPr eaLnBrk="1" hangingPunct="1">
              <a:buFont typeface="Wingdings" pitchFamily="2" charset="2"/>
              <a:buNone/>
            </a:pPr>
            <a:r>
              <a:rPr lang="en-US" sz="2000" i="1" dirty="0" smtClean="0"/>
              <a:t>Jim Held</a:t>
            </a:r>
          </a:p>
          <a:p>
            <a:pPr eaLnBrk="1" hangingPunct="1">
              <a:buFont typeface="Wingdings" pitchFamily="2" charset="2"/>
              <a:buNone/>
            </a:pPr>
            <a:r>
              <a:rPr lang="en-US" sz="2000" i="1" dirty="0" smtClean="0"/>
              <a:t>Fellow, Intel Labs</a:t>
            </a: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
        <p:nvSpPr>
          <p:cNvPr id="225283" name="Rectangle 4"/>
          <p:cNvSpPr>
            <a:spLocks noGrp="1" noChangeArrowheads="1"/>
          </p:cNvSpPr>
          <p:nvPr>
            <p:ph type="ctrTitle" sz="quarter"/>
          </p:nvPr>
        </p:nvSpPr>
        <p:spPr>
          <a:xfrm>
            <a:off x="928688" y="1957388"/>
            <a:ext cx="7754937" cy="1052512"/>
          </a:xfrm>
        </p:spPr>
        <p:txBody>
          <a:bodyPr/>
          <a:lstStyle/>
          <a:p>
            <a:pPr eaLnBrk="1" hangingPunct="1"/>
            <a:r>
              <a:rPr lang="en-US" dirty="0" smtClean="0"/>
              <a:t>Many-core Applications Research Community (MARC)</a:t>
            </a:r>
          </a:p>
        </p:txBody>
      </p:sp>
      <p:sp>
        <p:nvSpPr>
          <p:cNvPr id="225284" name="TextBox 4"/>
          <p:cNvSpPr txBox="1">
            <a:spLocks noChangeArrowheads="1"/>
          </p:cNvSpPr>
          <p:nvPr/>
        </p:nvSpPr>
        <p:spPr bwMode="auto">
          <a:xfrm>
            <a:off x="463550" y="6080125"/>
            <a:ext cx="5426075" cy="584775"/>
          </a:xfrm>
          <a:prstGeom prst="rect">
            <a:avLst/>
          </a:prstGeom>
          <a:noFill/>
          <a:ln w="9525">
            <a:noFill/>
            <a:miter lim="800000"/>
            <a:headEnd/>
            <a:tailEnd/>
          </a:ln>
        </p:spPr>
        <p:txBody>
          <a:bodyPr>
            <a:spAutoFit/>
          </a:bodyPr>
          <a:lstStyle/>
          <a:p>
            <a:pPr fontAlgn="base">
              <a:spcBef>
                <a:spcPct val="0"/>
              </a:spcBef>
              <a:spcAft>
                <a:spcPct val="0"/>
              </a:spcAft>
            </a:pPr>
            <a:r>
              <a:rPr lang="en-US" sz="1600" dirty="0">
                <a:solidFill>
                  <a:srgbClr val="FFFFFF"/>
                </a:solidFill>
                <a:cs typeface="Arial" charset="0"/>
              </a:rPr>
              <a:t>Intel Labs </a:t>
            </a:r>
            <a:r>
              <a:rPr lang="en-US" sz="1600" dirty="0" smtClean="0">
                <a:solidFill>
                  <a:srgbClr val="FFFFFF"/>
                </a:solidFill>
                <a:cs typeface="Arial" charset="0"/>
              </a:rPr>
              <a:t>MARC Symposium </a:t>
            </a:r>
          </a:p>
          <a:p>
            <a:pPr fontAlgn="base">
              <a:spcBef>
                <a:spcPct val="0"/>
              </a:spcBef>
              <a:spcAft>
                <a:spcPct val="0"/>
              </a:spcAft>
            </a:pPr>
            <a:r>
              <a:rPr lang="en-US" sz="1600" dirty="0" smtClean="0">
                <a:solidFill>
                  <a:srgbClr val="FFFFFF"/>
                </a:solidFill>
                <a:cs typeface="Arial" charset="0"/>
              </a:rPr>
              <a:t>December 9, </a:t>
            </a:r>
            <a:r>
              <a:rPr lang="en-US" sz="1600" dirty="0">
                <a:solidFill>
                  <a:srgbClr val="FFFFFF"/>
                </a:solidFill>
                <a:cs typeface="Arial" charset="0"/>
              </a:rPr>
              <a:t>2010</a:t>
            </a:r>
          </a:p>
        </p:txBody>
      </p:sp>
      <p:pic>
        <p:nvPicPr>
          <p:cNvPr id="7"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21277" y="4848985"/>
            <a:ext cx="1678992" cy="1119328"/>
          </a:xfrm>
          <a:prstGeom prst="round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eaLnBrk="1" hangingPunct="1"/>
            <a:r>
              <a:rPr lang="en-US" dirty="0" smtClean="0"/>
              <a:t>MARC</a:t>
            </a:r>
            <a:br>
              <a:rPr lang="en-US" dirty="0" smtClean="0"/>
            </a:br>
            <a:r>
              <a:rPr lang="en-US" sz="2400" dirty="0" smtClean="0"/>
              <a:t>Developing a Community of Researchers</a:t>
            </a:r>
            <a:r>
              <a:rPr lang="en-US" dirty="0" smtClean="0"/>
              <a:t/>
            </a:r>
            <a:br>
              <a:rPr lang="en-US" dirty="0" smtClean="0"/>
            </a:br>
            <a:endParaRPr lang="en-US" dirty="0" smtClean="0"/>
          </a:p>
        </p:txBody>
      </p:sp>
      <p:sp>
        <p:nvSpPr>
          <p:cNvPr id="226307" name="Content Placeholder 73"/>
          <p:cNvSpPr>
            <a:spLocks noGrp="1"/>
          </p:cNvSpPr>
          <p:nvPr>
            <p:ph idx="1"/>
          </p:nvPr>
        </p:nvSpPr>
        <p:spPr>
          <a:xfrm>
            <a:off x="455613" y="1201738"/>
            <a:ext cx="4725987" cy="4970462"/>
          </a:xfrm>
        </p:spPr>
        <p:txBody>
          <a:bodyPr/>
          <a:lstStyle/>
          <a:p>
            <a:r>
              <a:rPr lang="de-DE" sz="2000" dirty="0" smtClean="0"/>
              <a:t>Worldwide research partnership program with academia &amp; industry</a:t>
            </a:r>
          </a:p>
          <a:p>
            <a:r>
              <a:rPr lang="de-DE" sz="2000" dirty="0" smtClean="0"/>
              <a:t>Providing access to SCC for many-core programming research </a:t>
            </a:r>
          </a:p>
          <a:p>
            <a:r>
              <a:rPr lang="de-DE" sz="2000" dirty="0" smtClean="0"/>
              <a:t>Overwhelming interest</a:t>
            </a:r>
            <a:endParaRPr lang="en-US" sz="2000" dirty="0" smtClean="0"/>
          </a:p>
          <a:p>
            <a:pPr lvl="1"/>
            <a:r>
              <a:rPr lang="en-US" sz="1600" dirty="0" smtClean="0"/>
              <a:t>Over 400 inquiries and requests for more information</a:t>
            </a:r>
          </a:p>
          <a:p>
            <a:pPr lvl="1"/>
            <a:r>
              <a:rPr lang="en-US" sz="1600" dirty="0" smtClean="0"/>
              <a:t>Over 200 proposals received</a:t>
            </a:r>
          </a:p>
          <a:p>
            <a:pPr lvl="1"/>
            <a:r>
              <a:rPr lang="en-US" sz="1600" dirty="0" smtClean="0"/>
              <a:t>130+ proposals were accepted</a:t>
            </a:r>
          </a:p>
          <a:p>
            <a:r>
              <a:rPr lang="en-US" sz="2000" dirty="0" smtClean="0"/>
              <a:t>Participants from around the world</a:t>
            </a:r>
          </a:p>
          <a:p>
            <a:pPr lvl="1"/>
            <a:r>
              <a:rPr lang="en-US" sz="1600" dirty="0" smtClean="0"/>
              <a:t>40% Europe, 40% US, 20% Rest of World</a:t>
            </a:r>
          </a:p>
          <a:p>
            <a:pPr lvl="1"/>
            <a:r>
              <a:rPr lang="en-US" sz="1600" dirty="0" smtClean="0"/>
              <a:t>Leading research institutions and companies</a:t>
            </a:r>
          </a:p>
          <a:p>
            <a:pPr lvl="1">
              <a:lnSpc>
                <a:spcPct val="150000"/>
              </a:lnSpc>
            </a:pPr>
            <a:endParaRPr lang="en-US" sz="1600" dirty="0" smtClean="0"/>
          </a:p>
          <a:p>
            <a:pPr>
              <a:lnSpc>
                <a:spcPct val="150000"/>
              </a:lnSpc>
            </a:pPr>
            <a:endParaRPr lang="en-US" sz="2000" dirty="0" smtClean="0"/>
          </a:p>
          <a:p>
            <a:pPr>
              <a:buFontTx/>
              <a:buNone/>
            </a:pPr>
            <a:endParaRPr lang="en-US" sz="2400" dirty="0" smtClean="0"/>
          </a:p>
          <a:p>
            <a:pPr lvl="1">
              <a:buFont typeface="Verdana" pitchFamily="34" charset="0"/>
              <a:buNone/>
            </a:pPr>
            <a:endParaRPr lang="en-US" sz="2000" dirty="0" smtClean="0"/>
          </a:p>
          <a:p>
            <a:endParaRPr lang="en-US" sz="2400" dirty="0" smtClean="0"/>
          </a:p>
        </p:txBody>
      </p:sp>
      <p:sp>
        <p:nvSpPr>
          <p:cNvPr id="4" name="Slide Number Placeholder 5"/>
          <p:cNvSpPr>
            <a:spLocks noGrp="1"/>
          </p:cNvSpPr>
          <p:nvPr>
            <p:ph type="sldNum" sz="quarter" idx="10"/>
          </p:nvPr>
        </p:nvSpPr>
        <p:spPr/>
        <p:txBody>
          <a:bodyPr/>
          <a:lstStyle/>
          <a:p>
            <a:pPr>
              <a:defRPr/>
            </a:pPr>
            <a:fld id="{C9E9406B-6B33-458D-8D20-BA683C91A97C}" type="slidenum">
              <a:rPr lang="en-US" smtClean="0"/>
              <a:pPr>
                <a:defRPr/>
              </a:pPr>
              <a:t>148</a:t>
            </a:fld>
            <a:endParaRPr lang="en-US"/>
          </a:p>
        </p:txBody>
      </p:sp>
      <p:sp>
        <p:nvSpPr>
          <p:cNvPr id="5" name="Rounded Rectangle 4"/>
          <p:cNvSpPr/>
          <p:nvPr/>
        </p:nvSpPr>
        <p:spPr bwMode="auto">
          <a:xfrm rot="10800000">
            <a:off x="5334000" y="1029117"/>
            <a:ext cx="3810000" cy="5828883"/>
          </a:xfrm>
          <a:prstGeom prst="roundRect">
            <a:avLst/>
          </a:prstGeom>
          <a:solidFill>
            <a:schemeClr val="bg2"/>
          </a:solidFill>
          <a:ln w="9525" cap="flat" cmpd="sng" algn="ctr">
            <a:solidFill>
              <a:schemeClr val="bg1"/>
            </a:solidFill>
            <a:prstDash val="solid"/>
            <a:round/>
            <a:headEnd type="none" w="med" len="med"/>
            <a:tailEnd type="triangle" w="med" len="med"/>
          </a:ln>
          <a:effectLst/>
        </p:spPr>
        <p:txBody>
          <a:bodyPr rot="10800000" vert="horz" wrap="square" lIns="91440" tIns="45720" rIns="91440" bIns="45720" numCol="1" rtlCol="0" anchor="t" anchorCtr="0" compatLnSpc="1">
            <a:prstTxWarp prst="textNoShape">
              <a:avLst/>
            </a:prstTxWarp>
            <a:spAutoFit/>
          </a:bodyPr>
          <a:lstStyle/>
          <a:p>
            <a:pPr marL="0" lvl="1" algn="ct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Altreonic</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Barcelona Supercomputing Center, ET International, ETH Zurich, Florida International University, FORTH-ICS (University of Crete), Galicia Supercomputing Center (CESGA), Georgia Tech University,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Hasso</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Plattner</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-Institute, Karlsruhe Institute of Technology (KIT),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Lessius-Mechelen</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  Campus De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Nayer</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Mercury Computer Systems, ONERA, Purdue University, Reservoir Labs, Rutgers University, RWTH Aachen University,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Sabanci</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University, Seoul National University, Stanford University, SUNY Binghamton, Swiss Federal Institute Zurich, Texas A&amp;M University,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Tsinghua</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University, Technical University Berlin, Technical University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Braunschweig</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Technical University Cottbus, Turku University, University of California – Irvine, UNICAMP, University of Amsterdam, University of Auckland New Zealand, University of Bayreuth, University of Bologna, University of Cambridge, University of Cyprus, University of Edinburgh, University of Erlangen, University of Glasgow, University of Hertfordshire, University of Illinois Urbana Champaign, University of Innsbruck, University of Michigan Ann Arbor, University of Missouri Kansas City, University of Oxford, University of Paderborn, University of Potsdam, University of Texas Austin, University of Toronto, University of Vienna,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Vrije</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a:t>
            </a:r>
            <a:r>
              <a:rPr lang="en-US" sz="1100" dirty="0" err="1" smtClean="0">
                <a:ln w="18415" cmpd="sng">
                  <a:noFill/>
                  <a:prstDash val="solid"/>
                </a:ln>
                <a:solidFill>
                  <a:srgbClr val="FFFFFF"/>
                </a:solidFill>
                <a:effectLst>
                  <a:outerShdw blurRad="50800" dist="38100" dir="2700000" algn="tl" rotWithShape="0">
                    <a:prstClr val="black">
                      <a:alpha val="40000"/>
                    </a:prstClr>
                  </a:outerShdw>
                </a:effectLst>
              </a:rPr>
              <a:t>Universiteit</a:t>
            </a:r>
            <a:r>
              <a:rPr lang="en-US" sz="1100" dirty="0" smtClean="0">
                <a:ln w="18415" cmpd="sng">
                  <a:noFill/>
                  <a:prstDash val="solid"/>
                </a:ln>
                <a:solidFill>
                  <a:srgbClr val="FFFFFF"/>
                </a:solidFill>
                <a:effectLst>
                  <a:outerShdw blurRad="50800" dist="38100" dir="2700000" algn="tl" rotWithShape="0">
                    <a:prstClr val="black">
                      <a:alpha val="40000"/>
                    </a:prstClr>
                  </a:outerShdw>
                </a:effectLst>
              </a:rPr>
              <a:t>, and many others</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eaLnBrk="1" hangingPunct="1"/>
            <a:r>
              <a:rPr lang="en-US" dirty="0" smtClean="0"/>
              <a:t>MARC</a:t>
            </a:r>
            <a:br>
              <a:rPr lang="en-US" dirty="0" smtClean="0"/>
            </a:br>
            <a:r>
              <a:rPr lang="en-US" sz="2400" dirty="0" smtClean="0"/>
              <a:t>Starter Package for Participants</a:t>
            </a:r>
            <a:r>
              <a:rPr lang="en-US" dirty="0" smtClean="0"/>
              <a:t/>
            </a:r>
            <a:br>
              <a:rPr lang="en-US" dirty="0" smtClean="0"/>
            </a:br>
            <a:endParaRPr lang="en-US" dirty="0" smtClean="0"/>
          </a:p>
        </p:txBody>
      </p:sp>
      <p:sp>
        <p:nvSpPr>
          <p:cNvPr id="226307" name="Content Placeholder 73"/>
          <p:cNvSpPr>
            <a:spLocks noGrp="1"/>
          </p:cNvSpPr>
          <p:nvPr>
            <p:ph idx="1"/>
          </p:nvPr>
        </p:nvSpPr>
        <p:spPr>
          <a:xfrm>
            <a:off x="455613" y="1201738"/>
            <a:ext cx="5716587" cy="3303587"/>
          </a:xfrm>
        </p:spPr>
        <p:txBody>
          <a:bodyPr/>
          <a:lstStyle/>
          <a:p>
            <a:r>
              <a:rPr lang="en-US" sz="2000" u="sng" dirty="0" smtClean="0"/>
              <a:t>Access to an SCC System:</a:t>
            </a:r>
            <a:r>
              <a:rPr lang="en-US" sz="2000" dirty="0" smtClean="0"/>
              <a:t> </a:t>
            </a:r>
            <a:r>
              <a:rPr lang="en-US" sz="1800" dirty="0" smtClean="0"/>
              <a:t>Remote access or at your site – depending on your research needs</a:t>
            </a:r>
            <a:endParaRPr lang="en-US" sz="2000" dirty="0" smtClean="0"/>
          </a:p>
          <a:p>
            <a:r>
              <a:rPr lang="en-US" sz="2000" u="sng" dirty="0" smtClean="0"/>
              <a:t>Documentation:</a:t>
            </a:r>
            <a:r>
              <a:rPr lang="en-US" sz="2000" dirty="0" smtClean="0"/>
              <a:t> </a:t>
            </a:r>
            <a:r>
              <a:rPr lang="en-US" sz="1800" dirty="0" smtClean="0"/>
              <a:t>SCC Architecture, How To Guides, RCCE Messaging Library Spec, SCC APIs, more</a:t>
            </a:r>
            <a:endParaRPr lang="en-US" sz="2000" dirty="0" smtClean="0"/>
          </a:p>
          <a:p>
            <a:r>
              <a:rPr lang="en-US" sz="2000" u="sng" dirty="0" smtClean="0"/>
              <a:t>Open Source SW:</a:t>
            </a:r>
            <a:r>
              <a:rPr lang="en-US" sz="2000" dirty="0" smtClean="0"/>
              <a:t> </a:t>
            </a:r>
            <a:r>
              <a:rPr lang="en-US" sz="1800" dirty="0" smtClean="0"/>
              <a:t>Sample Linux image for SCC, RCCE Messaging Library sources, all SCC Intel and Community Contributed S/W</a:t>
            </a:r>
            <a:endParaRPr lang="en-US" sz="2000" dirty="0" smtClean="0"/>
          </a:p>
          <a:p>
            <a:r>
              <a:rPr lang="en-US" sz="2000" u="sng" dirty="0" smtClean="0"/>
              <a:t>Tools:</a:t>
            </a:r>
            <a:r>
              <a:rPr lang="en-US" sz="2000" dirty="0" smtClean="0"/>
              <a:t> </a:t>
            </a:r>
            <a:r>
              <a:rPr lang="en-US" sz="1800" dirty="0" smtClean="0"/>
              <a:t>Intel C Compiler, Trace Analyzer.  Math Libraries (MKL) and Intel Fortran are available by special request.</a:t>
            </a:r>
            <a:endParaRPr lang="en-US" sz="2000" dirty="0" smtClean="0"/>
          </a:p>
          <a:p>
            <a:r>
              <a:rPr lang="en-US" sz="2000" u="sng" dirty="0" smtClean="0"/>
              <a:t>Support:</a:t>
            </a:r>
            <a:r>
              <a:rPr lang="en-US" sz="2000" dirty="0" smtClean="0"/>
              <a:t> </a:t>
            </a:r>
            <a:r>
              <a:rPr lang="en-US" sz="1800" dirty="0" smtClean="0"/>
              <a:t>Limited support on Intel S/W.  Self-Supporting w/in the community.  Full Support on all H/W issues.</a:t>
            </a:r>
            <a:endParaRPr lang="en-US" sz="2000" dirty="0" smtClean="0"/>
          </a:p>
          <a:p>
            <a:pPr>
              <a:buFontTx/>
              <a:buNone/>
            </a:pPr>
            <a:endParaRPr lang="en-US" sz="2400" dirty="0" smtClean="0"/>
          </a:p>
          <a:p>
            <a:pPr lvl="1">
              <a:buFont typeface="Verdana" pitchFamily="34" charset="0"/>
              <a:buNone/>
            </a:pPr>
            <a:endParaRPr lang="en-US" sz="2000" dirty="0" smtClean="0"/>
          </a:p>
          <a:p>
            <a:endParaRPr lang="en-US" sz="2400" dirty="0" smtClean="0"/>
          </a:p>
        </p:txBody>
      </p:sp>
      <p:sp>
        <p:nvSpPr>
          <p:cNvPr id="4" name="Slide Number Placeholder 5"/>
          <p:cNvSpPr>
            <a:spLocks noGrp="1"/>
          </p:cNvSpPr>
          <p:nvPr>
            <p:ph type="sldNum" sz="quarter" idx="10"/>
          </p:nvPr>
        </p:nvSpPr>
        <p:spPr/>
        <p:txBody>
          <a:bodyPr/>
          <a:lstStyle/>
          <a:p>
            <a:pPr>
              <a:defRPr/>
            </a:pPr>
            <a:fld id="{C9E9406B-6B33-458D-8D20-BA683C91A97C}" type="slidenum">
              <a:rPr lang="en-US" smtClean="0"/>
              <a:pPr>
                <a:defRPr/>
              </a:pPr>
              <a:t>149</a:t>
            </a:fld>
            <a:endParaRPr lang="en-US"/>
          </a:p>
        </p:txBody>
      </p:sp>
      <p:pic>
        <p:nvPicPr>
          <p:cNvPr id="5" name="Picture 2" descr="\\jfsctg015.amr.corp.intel.com\temp\JasonPics\IMG_0766.JPG"/>
          <p:cNvPicPr preferRelativeResize="0">
            <a:picLocks noChangeAspect="1" noChangeArrowheads="1"/>
          </p:cNvPicPr>
          <p:nvPr/>
        </p:nvPicPr>
        <p:blipFill>
          <a:blip r:embed="rId2" cstate="screen"/>
          <a:stretch>
            <a:fillRect/>
          </a:stretch>
        </p:blipFill>
        <p:spPr bwMode="auto">
          <a:xfrm>
            <a:off x="6477000" y="1143000"/>
            <a:ext cx="2448839" cy="1632559"/>
          </a:xfrm>
          <a:prstGeom prst="rect">
            <a:avLst/>
          </a:prstGeom>
          <a:noFill/>
          <a:ln>
            <a:solidFill>
              <a:schemeClr val="tx1"/>
            </a:solidFill>
          </a:ln>
        </p:spPr>
      </p:pic>
      <p:pic>
        <p:nvPicPr>
          <p:cNvPr id="7" name="Picture 6" descr="EAS.JPG"/>
          <p:cNvPicPr>
            <a:picLocks noChangeAspect="1"/>
          </p:cNvPicPr>
          <p:nvPr/>
        </p:nvPicPr>
        <p:blipFill>
          <a:blip r:embed="rId3" cstate="print"/>
          <a:srcRect l="3345" t="14545" r="6690"/>
          <a:stretch>
            <a:fillRect/>
          </a:stretch>
        </p:blipFill>
        <p:spPr>
          <a:xfrm>
            <a:off x="6172201" y="2819400"/>
            <a:ext cx="2819400" cy="1505446"/>
          </a:xfrm>
          <a:prstGeom prst="rect">
            <a:avLst/>
          </a:prstGeom>
          <a:ln>
            <a:solidFill>
              <a:schemeClr val="tx1"/>
            </a:solidFill>
          </a:ln>
        </p:spPr>
      </p:pic>
      <p:pic>
        <p:nvPicPr>
          <p:cNvPr id="8" name="Picture 7" descr="sccprogguide.JPG"/>
          <p:cNvPicPr>
            <a:picLocks noChangeAspect="1"/>
          </p:cNvPicPr>
          <p:nvPr/>
        </p:nvPicPr>
        <p:blipFill>
          <a:blip r:embed="rId4" cstate="print"/>
          <a:srcRect l="11148" t="13913" r="13626" b="25507"/>
          <a:stretch>
            <a:fillRect/>
          </a:stretch>
        </p:blipFill>
        <p:spPr>
          <a:xfrm>
            <a:off x="6248400" y="3505200"/>
            <a:ext cx="2819400" cy="1286771"/>
          </a:xfrm>
          <a:prstGeom prst="rect">
            <a:avLst/>
          </a:prstGeom>
          <a:ln>
            <a:solidFill>
              <a:schemeClr val="tx1"/>
            </a:solidFill>
          </a:ln>
        </p:spPr>
      </p:pic>
      <p:pic>
        <p:nvPicPr>
          <p:cNvPr id="2050" name="Picture 2"/>
          <p:cNvPicPr>
            <a:picLocks noChangeAspect="1" noChangeArrowheads="1"/>
          </p:cNvPicPr>
          <p:nvPr/>
        </p:nvPicPr>
        <p:blipFill>
          <a:blip r:embed="rId5" cstate="print"/>
          <a:srcRect/>
          <a:stretch>
            <a:fillRect/>
          </a:stretch>
        </p:blipFill>
        <p:spPr bwMode="auto">
          <a:xfrm>
            <a:off x="6334627" y="4267200"/>
            <a:ext cx="2809373" cy="177927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128017" y="157163"/>
            <a:ext cx="8884792" cy="1143000"/>
          </a:xfrm>
        </p:spPr>
        <p:txBody>
          <a:bodyPr/>
          <a:lstStyle/>
          <a:p>
            <a:r>
              <a:rPr lang="en-US" dirty="0" smtClean="0"/>
              <a:t>Motivations for 2</a:t>
            </a:r>
            <a:r>
              <a:rPr lang="en-US" baseline="30000" dirty="0" smtClean="0"/>
              <a:t>nd</a:t>
            </a:r>
            <a:r>
              <a:rPr lang="en-US" dirty="0" smtClean="0"/>
              <a:t> Generation – SCC</a:t>
            </a:r>
          </a:p>
        </p:txBody>
      </p:sp>
      <p:sp>
        <p:nvSpPr>
          <p:cNvPr id="89090" name="Content Placeholder 2"/>
          <p:cNvSpPr>
            <a:spLocks noGrp="1"/>
          </p:cNvSpPr>
          <p:nvPr>
            <p:ph idx="1"/>
          </p:nvPr>
        </p:nvSpPr>
        <p:spPr>
          <a:xfrm>
            <a:off x="438150" y="1201738"/>
            <a:ext cx="8255000" cy="4197350"/>
          </a:xfrm>
        </p:spPr>
        <p:txBody>
          <a:bodyPr/>
          <a:lstStyle/>
          <a:p>
            <a:r>
              <a:rPr lang="en-US" dirty="0" smtClean="0"/>
              <a:t>Many-core processor research</a:t>
            </a:r>
          </a:p>
          <a:p>
            <a:pPr lvl="1"/>
            <a:r>
              <a:rPr lang="en-US" dirty="0" smtClean="0"/>
              <a:t>High-performance power-efficient fabric</a:t>
            </a:r>
          </a:p>
          <a:p>
            <a:pPr lvl="1"/>
            <a:r>
              <a:rPr lang="en-US" dirty="0" smtClean="0"/>
              <a:t>Fine-grain power management</a:t>
            </a:r>
          </a:p>
          <a:p>
            <a:pPr lvl="1"/>
            <a:r>
              <a:rPr lang="en-US" dirty="0" smtClean="0"/>
              <a:t>Message-based programming support</a:t>
            </a:r>
          </a:p>
          <a:p>
            <a:r>
              <a:rPr lang="en-US" dirty="0" smtClean="0"/>
              <a:t>Parallel Programming research</a:t>
            </a:r>
          </a:p>
          <a:p>
            <a:pPr lvl="1"/>
            <a:r>
              <a:rPr lang="en-US" dirty="0" smtClean="0"/>
              <a:t>Better support for scale-out server model</a:t>
            </a:r>
          </a:p>
          <a:p>
            <a:pPr lvl="2"/>
            <a:r>
              <a:rPr lang="en-US" dirty="0" smtClean="0"/>
              <a:t>Operating system, communication architecture</a:t>
            </a:r>
          </a:p>
          <a:p>
            <a:pPr lvl="1"/>
            <a:r>
              <a:rPr lang="en-US" dirty="0" smtClean="0"/>
              <a:t>Scale-out programming model for client</a:t>
            </a:r>
          </a:p>
          <a:p>
            <a:pPr lvl="2"/>
            <a:r>
              <a:rPr lang="en-US" dirty="0" smtClean="0"/>
              <a:t>Programming languages, runtimes</a:t>
            </a:r>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4294967295"/>
          </p:nvPr>
        </p:nvSpPr>
        <p:spPr>
          <a:xfrm>
            <a:off x="8715375" y="6654800"/>
            <a:ext cx="415925" cy="304800"/>
          </a:xfrm>
          <a:prstGeom prst="rect">
            <a:avLst/>
          </a:prstGeom>
        </p:spPr>
        <p:txBody>
          <a:bodyPr/>
          <a:lstStyle/>
          <a:p>
            <a:pPr>
              <a:defRPr/>
            </a:pPr>
            <a:fld id="{FE7A68EC-03FA-4B28-950F-1691B6F1CD09}" type="slidenum">
              <a:rPr lang="en-US" smtClean="0"/>
              <a:pPr>
                <a:defRPr/>
              </a:pPr>
              <a:t>15</a:t>
            </a:fld>
            <a:endParaRPr lang="en-US"/>
          </a:p>
        </p:txBody>
      </p:sp>
      <p:sp>
        <p:nvSpPr>
          <p:cNvPr id="6" name="Rectangle 5"/>
          <p:cNvSpPr>
            <a:spLocks noChangeArrowheads="1"/>
          </p:cNvSpPr>
          <p:nvPr/>
        </p:nvSpPr>
        <p:spPr bwMode="auto">
          <a:xfrm>
            <a:off x="776288" y="5372210"/>
            <a:ext cx="7397894" cy="523220"/>
          </a:xfrm>
          <a:prstGeom prst="rect">
            <a:avLst/>
          </a:prstGeom>
          <a:solidFill>
            <a:srgbClr val="00B050"/>
          </a:solidFill>
          <a:ln w="9525">
            <a:noFill/>
            <a:miter lim="800000"/>
            <a:headEnd/>
            <a:tailEnd/>
          </a:ln>
        </p:spPr>
        <p:txBody>
          <a:bodyPr wrap="square" anchor="ctr">
            <a:spAutoFit/>
          </a:bodyPr>
          <a:lstStyle/>
          <a:p>
            <a:pPr algn="ctr"/>
            <a:r>
              <a:rPr lang="en-US" sz="2800" b="1" dirty="0" smtClean="0">
                <a:solidFill>
                  <a:schemeClr val="bg1"/>
                </a:solidFill>
                <a:effectLst/>
                <a:latin typeface="Arial" charset="0"/>
              </a:rPr>
              <a:t>An experimental processor, not a product!</a:t>
            </a:r>
            <a:endParaRPr lang="en-US" sz="2800" b="1" dirty="0">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09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0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09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09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eaLnBrk="1" hangingPunct="1"/>
            <a:r>
              <a:rPr lang="en-US" dirty="0" smtClean="0"/>
              <a:t>MARC</a:t>
            </a:r>
            <a:br>
              <a:rPr lang="en-US" dirty="0" smtClean="0"/>
            </a:br>
            <a:r>
              <a:rPr lang="en-US" sz="2400" dirty="0" smtClean="0"/>
              <a:t>Website for Community Researchers</a:t>
            </a:r>
            <a:r>
              <a:rPr lang="en-US" dirty="0" smtClean="0"/>
              <a:t/>
            </a:r>
            <a:br>
              <a:rPr lang="en-US" dirty="0" smtClean="0"/>
            </a:br>
            <a:endParaRPr lang="en-US" dirty="0" smtClean="0"/>
          </a:p>
        </p:txBody>
      </p:sp>
      <p:sp>
        <p:nvSpPr>
          <p:cNvPr id="227331" name="Content Placeholder 73"/>
          <p:cNvSpPr>
            <a:spLocks noGrp="1"/>
          </p:cNvSpPr>
          <p:nvPr>
            <p:ph idx="1"/>
          </p:nvPr>
        </p:nvSpPr>
        <p:spPr>
          <a:xfrm>
            <a:off x="455613" y="1189038"/>
            <a:ext cx="3735387" cy="4799012"/>
          </a:xfrm>
        </p:spPr>
        <p:txBody>
          <a:bodyPr/>
          <a:lstStyle/>
          <a:p>
            <a:r>
              <a:rPr lang="en-US" sz="1800" dirty="0" smtClean="0"/>
              <a:t>Documentation on all Intel SCC S/W and H/W</a:t>
            </a:r>
          </a:p>
          <a:p>
            <a:r>
              <a:rPr lang="en-US" sz="1800" dirty="0" smtClean="0"/>
              <a:t>Full sources – all Intel SCC S/W is provided Open Source</a:t>
            </a:r>
          </a:p>
          <a:p>
            <a:r>
              <a:rPr lang="en-US" sz="1800" dirty="0" smtClean="0"/>
              <a:t>User-contributed software is strongly encouraged</a:t>
            </a:r>
            <a:endParaRPr lang="en-US" sz="1600" dirty="0" smtClean="0"/>
          </a:p>
          <a:p>
            <a:r>
              <a:rPr lang="en-US" sz="1800" dirty="0" smtClean="0"/>
              <a:t>Monitored discussion pages </a:t>
            </a:r>
          </a:p>
          <a:p>
            <a:r>
              <a:rPr lang="en-US" sz="1800" dirty="0" smtClean="0"/>
              <a:t>Shared ideas to help overcome research problems</a:t>
            </a:r>
          </a:p>
          <a:p>
            <a:r>
              <a:rPr lang="en-US" sz="1800" dirty="0" smtClean="0"/>
              <a:t>Peer assistance on “How To” issues, design research plans</a:t>
            </a:r>
          </a:p>
          <a:p>
            <a:r>
              <a:rPr lang="en-US" sz="1800" dirty="0" smtClean="0"/>
              <a:t>Intel encourages Forum/Topic Sponsors</a:t>
            </a:r>
          </a:p>
          <a:p>
            <a:endParaRPr lang="en-US" sz="2000" dirty="0" smtClean="0"/>
          </a:p>
          <a:p>
            <a:pPr>
              <a:buFontTx/>
              <a:buNone/>
            </a:pPr>
            <a:endParaRPr lang="en-US" sz="1800" dirty="0" smtClean="0"/>
          </a:p>
          <a:p>
            <a:pPr>
              <a:buFontTx/>
              <a:buNone/>
            </a:pPr>
            <a:endParaRPr lang="en-US" sz="1800" dirty="0" smtClean="0"/>
          </a:p>
          <a:p>
            <a:pPr lvl="1">
              <a:buFont typeface="Verdana" pitchFamily="34" charset="0"/>
              <a:buNone/>
            </a:pPr>
            <a:endParaRPr lang="en-US" sz="1600" dirty="0" smtClean="0"/>
          </a:p>
          <a:p>
            <a:endParaRPr lang="en-US" sz="1800" dirty="0" smtClean="0"/>
          </a:p>
        </p:txBody>
      </p:sp>
      <p:sp>
        <p:nvSpPr>
          <p:cNvPr id="4" name="Slide Number Placeholder 5"/>
          <p:cNvSpPr>
            <a:spLocks noGrp="1"/>
          </p:cNvSpPr>
          <p:nvPr>
            <p:ph type="sldNum" sz="quarter" idx="10"/>
          </p:nvPr>
        </p:nvSpPr>
        <p:spPr/>
        <p:txBody>
          <a:bodyPr/>
          <a:lstStyle/>
          <a:p>
            <a:pPr>
              <a:defRPr/>
            </a:pPr>
            <a:fld id="{11393FD6-03DC-4839-8429-02272E09AEB8}" type="slidenum">
              <a:rPr lang="en-US" smtClean="0"/>
              <a:pPr>
                <a:defRPr/>
              </a:pPr>
              <a:t>150</a:t>
            </a:fld>
            <a:endParaRPr lang="en-US"/>
          </a:p>
        </p:txBody>
      </p:sp>
      <p:sp>
        <p:nvSpPr>
          <p:cNvPr id="5" name="Rounded Rectangle 4"/>
          <p:cNvSpPr/>
          <p:nvPr/>
        </p:nvSpPr>
        <p:spPr bwMode="auto">
          <a:xfrm rot="10800000">
            <a:off x="152400" y="5486400"/>
            <a:ext cx="4114800" cy="306467"/>
          </a:xfrm>
          <a:prstGeom prst="roundRect">
            <a:avLst/>
          </a:prstGeom>
          <a:solidFill>
            <a:schemeClr val="bg2"/>
          </a:solidFill>
          <a:ln w="9525" cap="flat" cmpd="sng" algn="ctr">
            <a:solidFill>
              <a:schemeClr val="bg1"/>
            </a:solidFill>
            <a:prstDash val="solid"/>
            <a:round/>
            <a:headEnd type="none" w="med" len="med"/>
            <a:tailEnd type="triangle" w="med" len="med"/>
          </a:ln>
          <a:effectLst/>
        </p:spPr>
        <p:txBody>
          <a:bodyPr rot="10800000" vert="horz" wrap="square" lIns="91440" tIns="45720" rIns="91440" bIns="45720" numCol="1" rtlCol="0" anchor="t" anchorCtr="0" compatLnSpc="1">
            <a:prstTxWarp prst="textNoShape">
              <a:avLst/>
            </a:prstTxWarp>
            <a:spAutoFit/>
          </a:bodyPr>
          <a:lstStyle/>
          <a:p>
            <a:pPr marL="236538" marR="0" indent="-236538" algn="ctr"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pPr>
            <a:r>
              <a:rPr lang="en-US" sz="1200" dirty="0" smtClean="0">
                <a:solidFill>
                  <a:schemeClr val="bg1"/>
                </a:solidFill>
                <a:latin typeface="Verdana" pitchFamily="34" charset="0"/>
                <a:cs typeface="Arial" pitchFamily="34" charset="0"/>
              </a:rPr>
              <a:t>http://communities.intel.com/community/marc</a:t>
            </a:r>
            <a:endParaRPr kumimoji="0" lang="en-US" sz="1200" i="0" u="none" strike="noStrike" cap="none" normalizeH="0" baseline="0" dirty="0" smtClean="0">
              <a:ln>
                <a:noFill/>
              </a:ln>
              <a:solidFill>
                <a:schemeClr val="bg1"/>
              </a:solidFill>
              <a:latin typeface="Verdana"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4343400" y="1066800"/>
            <a:ext cx="4724400" cy="569304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eaLnBrk="1" hangingPunct="1"/>
            <a:r>
              <a:rPr lang="en-US" dirty="0" smtClean="0"/>
              <a:t>MARC</a:t>
            </a:r>
            <a:br>
              <a:rPr lang="en-US" dirty="0" smtClean="0"/>
            </a:br>
            <a:r>
              <a:rPr lang="en-US" sz="2400" dirty="0" smtClean="0"/>
              <a:t>Community Development</a:t>
            </a:r>
            <a:r>
              <a:rPr lang="en-US" dirty="0" smtClean="0"/>
              <a:t/>
            </a:r>
            <a:br>
              <a:rPr lang="en-US" dirty="0" smtClean="0"/>
            </a:br>
            <a:endParaRPr lang="en-US" dirty="0" smtClean="0"/>
          </a:p>
        </p:txBody>
      </p:sp>
      <p:sp>
        <p:nvSpPr>
          <p:cNvPr id="227331" name="Content Placeholder 73"/>
          <p:cNvSpPr>
            <a:spLocks noGrp="1"/>
          </p:cNvSpPr>
          <p:nvPr>
            <p:ph idx="1"/>
          </p:nvPr>
        </p:nvSpPr>
        <p:spPr>
          <a:xfrm>
            <a:off x="455613" y="1189038"/>
            <a:ext cx="8237537" cy="4799012"/>
          </a:xfrm>
        </p:spPr>
        <p:txBody>
          <a:bodyPr/>
          <a:lstStyle/>
          <a:p>
            <a:r>
              <a:rPr lang="en-US" sz="2400" dirty="0" smtClean="0"/>
              <a:t>Regular Intel Sponsored Conferences</a:t>
            </a:r>
          </a:p>
          <a:p>
            <a:pPr lvl="1"/>
            <a:r>
              <a:rPr lang="en-US" sz="2000" dirty="0" smtClean="0"/>
              <a:t>Chance to present Data, discuss Results</a:t>
            </a:r>
          </a:p>
          <a:p>
            <a:r>
              <a:rPr lang="en-US" sz="2400" dirty="0" smtClean="0"/>
              <a:t>Frequent SCC Special Topic Workshops</a:t>
            </a:r>
          </a:p>
          <a:p>
            <a:pPr lvl="1"/>
            <a:r>
              <a:rPr lang="en-US" sz="2000" dirty="0" smtClean="0"/>
              <a:t>Memory, Power Mgmt, Languages, etc</a:t>
            </a:r>
          </a:p>
          <a:p>
            <a:pPr lvl="1"/>
            <a:r>
              <a:rPr lang="en-US" sz="2000" dirty="0" smtClean="0"/>
              <a:t>Face to Face and/or Webinars</a:t>
            </a:r>
          </a:p>
          <a:p>
            <a:pPr lvl="1"/>
            <a:r>
              <a:rPr lang="en-US" sz="2000" dirty="0" smtClean="0"/>
              <a:t>Community driven, not just Intel taking lead</a:t>
            </a:r>
          </a:p>
          <a:p>
            <a:r>
              <a:rPr lang="en-US" sz="2400" dirty="0" smtClean="0"/>
              <a:t>Opportunities to network, find research partners through our events and website</a:t>
            </a:r>
          </a:p>
          <a:p>
            <a:endParaRPr lang="en-US" dirty="0" smtClean="0"/>
          </a:p>
          <a:p>
            <a:pPr>
              <a:buFontTx/>
              <a:buNone/>
            </a:pPr>
            <a:endParaRPr lang="en-US" sz="2400" dirty="0" smtClean="0"/>
          </a:p>
          <a:p>
            <a:pPr>
              <a:buFontTx/>
              <a:buNone/>
            </a:pPr>
            <a:endParaRPr lang="en-US" sz="2400" dirty="0" smtClean="0"/>
          </a:p>
          <a:p>
            <a:pPr lvl="1">
              <a:buFont typeface="Verdana" pitchFamily="34" charset="0"/>
              <a:buNone/>
            </a:pPr>
            <a:endParaRPr lang="en-US" sz="2000" dirty="0" smtClean="0"/>
          </a:p>
          <a:p>
            <a:endParaRPr lang="en-US" sz="2400" dirty="0" smtClean="0"/>
          </a:p>
        </p:txBody>
      </p:sp>
      <p:sp>
        <p:nvSpPr>
          <p:cNvPr id="4" name="Slide Number Placeholder 5"/>
          <p:cNvSpPr>
            <a:spLocks noGrp="1"/>
          </p:cNvSpPr>
          <p:nvPr>
            <p:ph type="sldNum" sz="quarter" idx="10"/>
          </p:nvPr>
        </p:nvSpPr>
        <p:spPr/>
        <p:txBody>
          <a:bodyPr/>
          <a:lstStyle/>
          <a:p>
            <a:pPr>
              <a:defRPr/>
            </a:pPr>
            <a:fld id="{11393FD6-03DC-4839-8429-02272E09AEB8}" type="slidenum">
              <a:rPr lang="en-US" smtClean="0"/>
              <a:pPr>
                <a:defRPr/>
              </a:pPr>
              <a:t>151</a:t>
            </a:fld>
            <a:endParaRPr lang="en-US"/>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pPr eaLnBrk="1" hangingPunct="1"/>
            <a:r>
              <a:rPr lang="en-US" dirty="0" smtClean="0"/>
              <a:t>MARC</a:t>
            </a:r>
            <a:br>
              <a:rPr lang="en-US" dirty="0" smtClean="0"/>
            </a:br>
            <a:r>
              <a:rPr lang="en-US" sz="2400" dirty="0" smtClean="0"/>
              <a:t>Research Proposal Process</a:t>
            </a:r>
            <a:r>
              <a:rPr lang="en-US" sz="2000" dirty="0" smtClean="0"/>
              <a:t/>
            </a:r>
            <a:br>
              <a:rPr lang="en-US" sz="2000" dirty="0" smtClean="0"/>
            </a:br>
            <a:endParaRPr lang="en-US" dirty="0" smtClean="0"/>
          </a:p>
        </p:txBody>
      </p:sp>
      <p:sp>
        <p:nvSpPr>
          <p:cNvPr id="229379" name="Content Placeholder 73"/>
          <p:cNvSpPr>
            <a:spLocks noGrp="1"/>
          </p:cNvSpPr>
          <p:nvPr>
            <p:ph idx="1"/>
          </p:nvPr>
        </p:nvSpPr>
        <p:spPr>
          <a:xfrm>
            <a:off x="455613" y="1295400"/>
            <a:ext cx="8237537" cy="4732338"/>
          </a:xfrm>
        </p:spPr>
        <p:txBody>
          <a:bodyPr/>
          <a:lstStyle/>
          <a:p>
            <a:r>
              <a:rPr lang="en-US" sz="2400" dirty="0" smtClean="0"/>
              <a:t>Submit a proposal to Intel</a:t>
            </a:r>
          </a:p>
          <a:p>
            <a:pPr lvl="1"/>
            <a:r>
              <a:rPr lang="en-US" sz="2000" dirty="0" smtClean="0"/>
              <a:t>SCC Research Proposal Template Available on our website </a:t>
            </a:r>
            <a:r>
              <a:rPr lang="en-US" sz="1600" dirty="0" smtClean="0"/>
              <a:t>http://communities.intel.com/docs/DOC-5076</a:t>
            </a:r>
            <a:endParaRPr lang="en-US" sz="2000" dirty="0" smtClean="0"/>
          </a:p>
          <a:p>
            <a:r>
              <a:rPr lang="en-US" sz="2400" dirty="0" smtClean="0"/>
              <a:t>Selection Criteria</a:t>
            </a:r>
          </a:p>
          <a:p>
            <a:pPr lvl="1"/>
            <a:r>
              <a:rPr lang="en-US" sz="2000" dirty="0" smtClean="0"/>
              <a:t>Will it help Intel build better Hardware?</a:t>
            </a:r>
          </a:p>
          <a:p>
            <a:pPr lvl="1"/>
            <a:r>
              <a:rPr lang="en-US" sz="2000" dirty="0" smtClean="0"/>
              <a:t>Will it advance the development of parallel programs for cloud and client?</a:t>
            </a:r>
          </a:p>
          <a:p>
            <a:pPr lvl="1"/>
            <a:r>
              <a:rPr lang="en-US" sz="2000" dirty="0" smtClean="0"/>
              <a:t>Details to be provided on the application forms</a:t>
            </a:r>
          </a:p>
          <a:p>
            <a:r>
              <a:rPr lang="en-US" sz="2400" dirty="0" smtClean="0"/>
              <a:t>If selected, we will need a signed Material Transfer Agreement (MTA) Contract</a:t>
            </a:r>
          </a:p>
          <a:p>
            <a:pPr lvl="1"/>
            <a:r>
              <a:rPr lang="en-US" sz="1600" dirty="0" smtClean="0"/>
              <a:t>Rules for accessing your SCC system</a:t>
            </a:r>
          </a:p>
          <a:p>
            <a:pPr lvl="1"/>
            <a:r>
              <a:rPr lang="en-US" sz="1600" dirty="0" smtClean="0"/>
              <a:t>Clear understanding of Intellectual Property rights, protecting you and Intel</a:t>
            </a:r>
          </a:p>
          <a:p>
            <a:pPr>
              <a:buFontTx/>
              <a:buNone/>
            </a:pPr>
            <a:endParaRPr lang="en-US" sz="2400" dirty="0" smtClean="0"/>
          </a:p>
          <a:p>
            <a:pPr lvl="1">
              <a:buFont typeface="Verdana" pitchFamily="34" charset="0"/>
              <a:buNone/>
            </a:pPr>
            <a:endParaRPr lang="en-US" sz="2000" dirty="0" smtClean="0"/>
          </a:p>
          <a:p>
            <a:endParaRPr lang="en-US" sz="2400" dirty="0" smtClean="0"/>
          </a:p>
        </p:txBody>
      </p:sp>
      <p:sp>
        <p:nvSpPr>
          <p:cNvPr id="4" name="Slide Number Placeholder 5"/>
          <p:cNvSpPr>
            <a:spLocks noGrp="1"/>
          </p:cNvSpPr>
          <p:nvPr>
            <p:ph type="sldNum" sz="quarter" idx="10"/>
          </p:nvPr>
        </p:nvSpPr>
        <p:spPr/>
        <p:txBody>
          <a:bodyPr/>
          <a:lstStyle/>
          <a:p>
            <a:pPr>
              <a:defRPr/>
            </a:pPr>
            <a:fld id="{3B313BCB-D3D7-4F1A-BFEB-8D54686B3D95}" type="slidenum">
              <a:rPr lang="en-US" smtClean="0"/>
              <a:pPr>
                <a:defRPr/>
              </a:pPr>
              <a:t>152</a:t>
            </a:fld>
            <a:endParaRPr lang="en-US"/>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Program In China</a:t>
            </a:r>
            <a:endParaRPr lang="en-US" dirty="0"/>
          </a:p>
        </p:txBody>
      </p:sp>
      <p:sp>
        <p:nvSpPr>
          <p:cNvPr id="3" name="Content Placeholder 2"/>
          <p:cNvSpPr>
            <a:spLocks noGrp="1"/>
          </p:cNvSpPr>
          <p:nvPr>
            <p:ph idx="1"/>
          </p:nvPr>
        </p:nvSpPr>
        <p:spPr>
          <a:xfrm>
            <a:off x="455613" y="1201738"/>
            <a:ext cx="8237537" cy="4253131"/>
          </a:xfrm>
        </p:spPr>
        <p:txBody>
          <a:bodyPr/>
          <a:lstStyle/>
          <a:p>
            <a:r>
              <a:rPr lang="en-US" sz="2400" dirty="0" smtClean="0"/>
              <a:t>Harvest on </a:t>
            </a:r>
            <a:r>
              <a:rPr lang="en-US" sz="2400" dirty="0" err="1" smtClean="0"/>
              <a:t>Huawei</a:t>
            </a:r>
            <a:r>
              <a:rPr lang="en-US" sz="2400" dirty="0" smtClean="0"/>
              <a:t> and </a:t>
            </a:r>
            <a:r>
              <a:rPr lang="en-US" sz="2400" dirty="0" err="1" smtClean="0"/>
              <a:t>Tsinghua’s</a:t>
            </a:r>
            <a:r>
              <a:rPr lang="en-US" sz="2400" dirty="0" smtClean="0"/>
              <a:t> SCC research</a:t>
            </a:r>
          </a:p>
          <a:p>
            <a:endParaRPr lang="en-US" sz="2400" dirty="0" smtClean="0"/>
          </a:p>
          <a:p>
            <a:r>
              <a:rPr lang="en-US" sz="2400" dirty="0" smtClean="0"/>
              <a:t>Call for participation and look forward to</a:t>
            </a:r>
          </a:p>
          <a:p>
            <a:pPr lvl="1"/>
            <a:r>
              <a:rPr lang="en-US" sz="2000" dirty="0" smtClean="0"/>
              <a:t>More Chinese friends in MARC</a:t>
            </a:r>
          </a:p>
          <a:p>
            <a:pPr lvl="1"/>
            <a:r>
              <a:rPr lang="en-US" sz="2000" dirty="0" smtClean="0"/>
              <a:t>Broader range of SCC access in China</a:t>
            </a:r>
          </a:p>
          <a:p>
            <a:pPr lvl="1"/>
            <a:r>
              <a:rPr lang="en-US" sz="2000" dirty="0" smtClean="0"/>
              <a:t>New research activities on SCC</a:t>
            </a:r>
          </a:p>
          <a:p>
            <a:endParaRPr lang="en-US" sz="2400" dirty="0" smtClean="0"/>
          </a:p>
          <a:p>
            <a:r>
              <a:rPr lang="en-US" sz="2400" dirty="0" smtClean="0"/>
              <a:t>ICCPC plays a more important role</a:t>
            </a:r>
          </a:p>
          <a:p>
            <a:pPr lvl="1"/>
            <a:r>
              <a:rPr lang="en-US" sz="1900" dirty="0" smtClean="0"/>
              <a:t>China-wide technical support</a:t>
            </a:r>
          </a:p>
          <a:p>
            <a:pPr lvl="1"/>
            <a:r>
              <a:rPr lang="en-US" sz="1900" dirty="0" smtClean="0"/>
              <a:t>SCC data center online hosting</a:t>
            </a:r>
          </a:p>
          <a:p>
            <a:pPr lvl="1"/>
            <a:endParaRPr lang="en-US" sz="2000" dirty="0" smtClean="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153</a:t>
            </a:fld>
            <a:endParaRPr lang="en-US"/>
          </a:p>
        </p:txBody>
      </p:sp>
    </p:spTree>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pPr eaLnBrk="1" hangingPunct="1"/>
            <a:r>
              <a:rPr lang="en-US" smtClean="0"/>
              <a:t>Questions?</a:t>
            </a:r>
          </a:p>
        </p:txBody>
      </p:sp>
      <p:sp>
        <p:nvSpPr>
          <p:cNvPr id="74" name="Content Placeholder 73"/>
          <p:cNvSpPr>
            <a:spLocks noGrp="1"/>
          </p:cNvSpPr>
          <p:nvPr>
            <p:ph idx="1"/>
          </p:nvPr>
        </p:nvSpPr>
        <p:spPr/>
        <p:txBody>
          <a:bodyPr/>
          <a:lstStyle/>
          <a:p>
            <a:pPr>
              <a:defRPr/>
            </a:pPr>
            <a:r>
              <a:rPr lang="en-US" sz="2400" dirty="0" smtClean="0">
                <a:solidFill>
                  <a:schemeClr val="tx1"/>
                </a:solidFill>
              </a:rPr>
              <a:t>General Questions or to request an Application</a:t>
            </a:r>
          </a:p>
          <a:p>
            <a:pPr marL="225425" lvl="1" indent="-225425">
              <a:buFont typeface="Verdana" pitchFamily="34" charset="0"/>
              <a:buNone/>
              <a:defRPr/>
            </a:pPr>
            <a:r>
              <a:rPr lang="en-US" sz="2000" dirty="0" smtClean="0">
                <a:solidFill>
                  <a:schemeClr val="tx1"/>
                </a:solidFill>
              </a:rPr>
              <a:t>	SCC_Research_Proposals@intel.com</a:t>
            </a:r>
          </a:p>
          <a:p>
            <a:pPr>
              <a:defRPr/>
            </a:pPr>
            <a:endParaRPr lang="en-US" sz="2400" dirty="0" smtClean="0">
              <a:solidFill>
                <a:schemeClr val="tx1"/>
              </a:solidFill>
            </a:endParaRPr>
          </a:p>
          <a:p>
            <a:pPr>
              <a:defRPr/>
            </a:pPr>
            <a:r>
              <a:rPr lang="en-US" sz="2400" dirty="0" smtClean="0">
                <a:solidFill>
                  <a:schemeClr val="tx1"/>
                </a:solidFill>
              </a:rPr>
              <a:t>Technical Questions re: SCC Platform, Research</a:t>
            </a:r>
          </a:p>
          <a:p>
            <a:pPr>
              <a:buFontTx/>
              <a:buNone/>
              <a:defRPr/>
            </a:pPr>
            <a:r>
              <a:rPr lang="en-US" sz="2400" dirty="0" smtClean="0">
                <a:solidFill>
                  <a:schemeClr val="tx1"/>
                </a:solidFill>
              </a:rPr>
              <a:t>	</a:t>
            </a:r>
            <a:r>
              <a:rPr lang="en-US" sz="2000" dirty="0" smtClean="0">
                <a:solidFill>
                  <a:schemeClr val="tx1"/>
                </a:solidFill>
              </a:rPr>
              <a:t>SCC_Support_USA@intel.com</a:t>
            </a:r>
          </a:p>
          <a:p>
            <a:pPr>
              <a:buFontTx/>
              <a:buNone/>
              <a:defRPr/>
            </a:pPr>
            <a:endParaRPr lang="en-US" sz="2000" dirty="0" smtClean="0">
              <a:solidFill>
                <a:schemeClr val="tx1"/>
              </a:solidFill>
            </a:endParaRPr>
          </a:p>
          <a:p>
            <a:pPr lvl="1">
              <a:defRPr/>
            </a:pPr>
            <a:endParaRPr lang="en-US" sz="2000" dirty="0" smtClean="0"/>
          </a:p>
          <a:p>
            <a:pPr>
              <a:buFontTx/>
              <a:buNone/>
              <a:defRPr/>
            </a:pPr>
            <a:endParaRPr lang="en-US" sz="2400" dirty="0" smtClean="0"/>
          </a:p>
          <a:p>
            <a:pPr lvl="1">
              <a:buFont typeface="Verdana" pitchFamily="34" charset="0"/>
              <a:buNone/>
              <a:defRPr/>
            </a:pPr>
            <a:endParaRPr lang="en-US" sz="2000" dirty="0" smtClean="0"/>
          </a:p>
          <a:p>
            <a:pPr>
              <a:defRPr/>
            </a:pPr>
            <a:endParaRPr lang="en-US" sz="2400" dirty="0"/>
          </a:p>
        </p:txBody>
      </p:sp>
      <p:sp>
        <p:nvSpPr>
          <p:cNvPr id="4" name="Slide Number Placeholder 5"/>
          <p:cNvSpPr>
            <a:spLocks noGrp="1"/>
          </p:cNvSpPr>
          <p:nvPr>
            <p:ph type="sldNum" sz="quarter" idx="10"/>
          </p:nvPr>
        </p:nvSpPr>
        <p:spPr/>
        <p:txBody>
          <a:bodyPr/>
          <a:lstStyle/>
          <a:p>
            <a:pPr>
              <a:defRPr/>
            </a:pPr>
            <a:fld id="{E85F647F-5F4D-4063-A65E-1AFB8CB3B6F8}" type="slidenum">
              <a:rPr lang="en-US" smtClean="0"/>
              <a:pPr>
                <a:defRPr/>
              </a:pPr>
              <a:t>154</a:t>
            </a:fld>
            <a:endParaRPr lang="en-US"/>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tx1"/>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155</a:t>
            </a:fld>
            <a:endParaRPr lang="en-US"/>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tx1"/>
                </a:solidFill>
              </a:rPr>
              <a:t>17:10   </a:t>
            </a:r>
            <a:r>
              <a:rPr lang="en-US" altLang="zh-CN" sz="2000" b="1" dirty="0" smtClean="0">
                <a:solidFill>
                  <a:schemeClr val="tx1"/>
                </a:solidFill>
              </a:rPr>
              <a:t>Q&amp;A </a:t>
            </a:r>
            <a:endParaRPr lang="en-US" sz="2000" i="1" dirty="0" smtClean="0">
              <a:solidFill>
                <a:schemeClr val="tx1"/>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156</a:t>
            </a:fld>
            <a:endParaRPr lang="en-US"/>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tx1"/>
                </a:solidFill>
              </a:rPr>
              <a:t>17:30   </a:t>
            </a:r>
            <a:r>
              <a:rPr lang="en-US" altLang="zh-CN" sz="2000" i="1" dirty="0" smtClean="0">
                <a:solidFill>
                  <a:schemeClr val="tx1"/>
                </a:solidFill>
              </a:rPr>
              <a:t>Adjourn</a:t>
            </a:r>
            <a:endParaRPr lang="en-US" sz="2000" b="1" dirty="0" smtClean="0">
              <a:solidFill>
                <a:schemeClr val="tx1"/>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157</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7875"/>
            <a:ext cx="8410575" cy="1143000"/>
          </a:xfrm>
        </p:spPr>
        <p:txBody>
          <a:bodyPr/>
          <a:lstStyle/>
          <a:p>
            <a:r>
              <a:rPr lang="en-US" dirty="0" smtClean="0"/>
              <a:t>Cloud Computing Today</a:t>
            </a:r>
            <a:endParaRPr lang="en-US" dirty="0"/>
          </a:p>
        </p:txBody>
      </p:sp>
      <p:sp>
        <p:nvSpPr>
          <p:cNvPr id="60" name="Content Placeholder 2"/>
          <p:cNvSpPr>
            <a:spLocks noGrp="1"/>
          </p:cNvSpPr>
          <p:nvPr>
            <p:ph idx="1"/>
          </p:nvPr>
        </p:nvSpPr>
        <p:spPr>
          <a:xfrm>
            <a:off x="418151" y="695591"/>
            <a:ext cx="5422808" cy="1316270"/>
          </a:xfrm>
        </p:spPr>
        <p:txBody>
          <a:bodyPr>
            <a:noAutofit/>
          </a:bodyPr>
          <a:lstStyle/>
          <a:p>
            <a:pPr>
              <a:buNone/>
            </a:pPr>
            <a:r>
              <a:rPr lang="en-US" sz="2000" dirty="0" smtClean="0"/>
              <a:t>Cloud datacenters:</a:t>
            </a:r>
          </a:p>
          <a:p>
            <a:pPr marL="279400" lvl="1" indent="-166688"/>
            <a:r>
              <a:rPr lang="en-US" sz="1800" dirty="0" smtClean="0"/>
              <a:t>1000s of networked computers </a:t>
            </a:r>
          </a:p>
          <a:p>
            <a:pPr marL="279400" lvl="1" indent="-166688"/>
            <a:r>
              <a:rPr lang="en-US" sz="1800" dirty="0" smtClean="0"/>
              <a:t>Millions of threads &amp; petabytes of data</a:t>
            </a:r>
          </a:p>
          <a:p>
            <a:pPr>
              <a:buNone/>
            </a:pPr>
            <a:r>
              <a:rPr lang="en-US" sz="2000" dirty="0" smtClean="0"/>
              <a:t>Opportunity: </a:t>
            </a:r>
          </a:p>
          <a:p>
            <a:pPr marL="279400" lvl="1" indent="-166688"/>
            <a:r>
              <a:rPr lang="en-US" sz="1800" dirty="0" smtClean="0"/>
              <a:t>Lower power, higher density via integration</a:t>
            </a:r>
          </a:p>
          <a:p>
            <a:pPr marL="279400" lvl="1" indent="-166688"/>
            <a:r>
              <a:rPr lang="en-US" sz="1800" dirty="0" smtClean="0"/>
              <a:t>Greater efficiency and better programmability</a:t>
            </a:r>
          </a:p>
          <a:p>
            <a:endParaRPr lang="en-US" sz="2000" dirty="0" smtClean="0"/>
          </a:p>
          <a:p>
            <a:pPr lvl="1"/>
            <a:endParaRPr lang="en-US" sz="1800" dirty="0" smtClean="0"/>
          </a:p>
          <a:p>
            <a:endParaRPr lang="en-US" sz="2400" dirty="0"/>
          </a:p>
        </p:txBody>
      </p:sp>
      <p:sp>
        <p:nvSpPr>
          <p:cNvPr id="61" name="Line 88"/>
          <p:cNvSpPr>
            <a:spLocks noChangeShapeType="1"/>
          </p:cNvSpPr>
          <p:nvPr/>
        </p:nvSpPr>
        <p:spPr bwMode="auto">
          <a:xfrm>
            <a:off x="6945467" y="3425104"/>
            <a:ext cx="0" cy="594852"/>
          </a:xfrm>
          <a:prstGeom prst="line">
            <a:avLst/>
          </a:prstGeom>
          <a:noFill/>
          <a:ln w="12700">
            <a:solidFill>
              <a:schemeClr val="tx2"/>
            </a:solidFill>
            <a:round/>
            <a:headEnd/>
            <a:tailEnd/>
          </a:ln>
          <a:effectLst/>
        </p:spPr>
        <p:txBody>
          <a:bodyPr wrap="none" anchor="ctr"/>
          <a:lstStyle/>
          <a:p>
            <a:endParaRPr lang="en-US" b="0" dirty="0">
              <a:ln>
                <a:solidFill>
                  <a:srgbClr val="FFFF00"/>
                </a:solidFill>
              </a:ln>
              <a:solidFill>
                <a:schemeClr val="tx1"/>
              </a:solidFill>
              <a:latin typeface="+mn-lt"/>
            </a:endParaRPr>
          </a:p>
        </p:txBody>
      </p:sp>
      <p:pic>
        <p:nvPicPr>
          <p:cNvPr id="1026" name="Picture 2"/>
          <p:cNvPicPr>
            <a:picLocks noChangeAspect="1" noChangeArrowheads="1"/>
          </p:cNvPicPr>
          <p:nvPr/>
        </p:nvPicPr>
        <p:blipFill>
          <a:blip r:embed="rId3" cstate="screen"/>
          <a:srcRect/>
          <a:stretch>
            <a:fillRect/>
          </a:stretch>
        </p:blipFill>
        <p:spPr bwMode="auto">
          <a:xfrm>
            <a:off x="5980982" y="868792"/>
            <a:ext cx="2837350" cy="1658119"/>
          </a:xfrm>
          <a:prstGeom prst="rect">
            <a:avLst/>
          </a:prstGeom>
          <a:solidFill>
            <a:schemeClr val="accent2">
              <a:lumMod val="50000"/>
            </a:schemeClr>
          </a:solidFill>
          <a:ln w="9525">
            <a:noFill/>
            <a:miter lim="800000"/>
            <a:headEnd/>
            <a:tailEnd/>
          </a:ln>
          <a:effectLst>
            <a:glow rad="228600">
              <a:schemeClr val="accent4">
                <a:satMod val="175000"/>
                <a:alpha val="40000"/>
              </a:schemeClr>
            </a:glow>
          </a:effectLst>
          <a:scene3d>
            <a:camera prst="perspectiveLeft"/>
            <a:lightRig rig="threePt" dir="t"/>
          </a:scene3d>
        </p:spPr>
      </p:pic>
      <p:sp>
        <p:nvSpPr>
          <p:cNvPr id="5" name="Rectangle 4"/>
          <p:cNvSpPr/>
          <p:nvPr/>
        </p:nvSpPr>
        <p:spPr>
          <a:xfrm>
            <a:off x="4795933" y="2662193"/>
            <a:ext cx="4080488" cy="548868"/>
          </a:xfrm>
          <a:prstGeom prst="rect">
            <a:avLst/>
          </a:prstGeom>
        </p:spPr>
        <p:txBody>
          <a:bodyPr wrap="square">
            <a:spAutoFit/>
          </a:bodyPr>
          <a:lstStyle/>
          <a:p>
            <a:pPr lvl="0" algn="r">
              <a:spcAft>
                <a:spcPts val="200"/>
              </a:spcAft>
            </a:pPr>
            <a:r>
              <a:rPr lang="en-US" sz="1400" b="0" i="1" dirty="0" smtClean="0">
                <a:solidFill>
                  <a:schemeClr val="tx1"/>
                </a:solidFill>
                <a:latin typeface="+mn-lt"/>
              </a:rPr>
              <a:t>Example: Intel’s Open Cirrus testbed</a:t>
            </a:r>
          </a:p>
          <a:p>
            <a:pPr algn="r">
              <a:spcAft>
                <a:spcPts val="200"/>
              </a:spcAft>
            </a:pPr>
            <a:r>
              <a:rPr lang="en-US" sz="1400" b="0" i="1" dirty="0" smtClean="0">
                <a:solidFill>
                  <a:schemeClr val="tx1"/>
                </a:solidFill>
                <a:latin typeface="+mn-lt"/>
              </a:rPr>
              <a:t>Intel Labs Pittsburgh </a:t>
            </a:r>
          </a:p>
        </p:txBody>
      </p:sp>
      <p:sp>
        <p:nvSpPr>
          <p:cNvPr id="7" name="Line 89"/>
          <p:cNvSpPr>
            <a:spLocks noChangeShapeType="1"/>
          </p:cNvSpPr>
          <p:nvPr/>
        </p:nvSpPr>
        <p:spPr bwMode="auto">
          <a:xfrm>
            <a:off x="6770944" y="5062175"/>
            <a:ext cx="533400" cy="0"/>
          </a:xfrm>
          <a:prstGeom prst="line">
            <a:avLst/>
          </a:prstGeom>
          <a:noFill/>
          <a:ln w="12700">
            <a:solidFill>
              <a:schemeClr val="tx2"/>
            </a:solidFill>
            <a:round/>
            <a:headEnd/>
            <a:tailEnd/>
          </a:ln>
          <a:effectLst/>
        </p:spPr>
        <p:txBody>
          <a:bodyPr wrap="none" anchor="ctr"/>
          <a:lstStyle/>
          <a:p>
            <a:endParaRPr lang="en-US" b="0" dirty="0">
              <a:ln>
                <a:solidFill>
                  <a:srgbClr val="FFFF00"/>
                </a:solidFill>
              </a:ln>
              <a:solidFill>
                <a:schemeClr val="tx1"/>
              </a:solidFill>
              <a:latin typeface="+mn-lt"/>
            </a:endParaRPr>
          </a:p>
        </p:txBody>
      </p:sp>
      <p:sp>
        <p:nvSpPr>
          <p:cNvPr id="8" name="Text Box 2"/>
          <p:cNvSpPr txBox="1">
            <a:spLocks noChangeArrowheads="1"/>
          </p:cNvSpPr>
          <p:nvPr/>
        </p:nvSpPr>
        <p:spPr bwMode="auto">
          <a:xfrm>
            <a:off x="5805744" y="3041953"/>
            <a:ext cx="842963"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(x8 p2p)</a:t>
            </a:r>
          </a:p>
        </p:txBody>
      </p:sp>
      <p:sp>
        <p:nvSpPr>
          <p:cNvPr id="9" name="Line 3"/>
          <p:cNvSpPr>
            <a:spLocks noChangeShapeType="1"/>
          </p:cNvSpPr>
          <p:nvPr/>
        </p:nvSpPr>
        <p:spPr bwMode="auto">
          <a:xfrm flipH="1">
            <a:off x="903544" y="3661078"/>
            <a:ext cx="1752600" cy="8382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10" name="Line 4"/>
          <p:cNvSpPr>
            <a:spLocks noChangeShapeType="1"/>
          </p:cNvSpPr>
          <p:nvPr/>
        </p:nvSpPr>
        <p:spPr bwMode="auto">
          <a:xfrm flipH="1">
            <a:off x="2275144" y="3584878"/>
            <a:ext cx="381000" cy="9144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11" name="Line 5"/>
          <p:cNvSpPr>
            <a:spLocks noChangeShapeType="1"/>
          </p:cNvSpPr>
          <p:nvPr/>
        </p:nvSpPr>
        <p:spPr bwMode="auto">
          <a:xfrm>
            <a:off x="2656144" y="3584878"/>
            <a:ext cx="838200" cy="11430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12" name="Line 6"/>
          <p:cNvSpPr>
            <a:spLocks noChangeShapeType="1"/>
          </p:cNvSpPr>
          <p:nvPr/>
        </p:nvSpPr>
        <p:spPr bwMode="auto">
          <a:xfrm>
            <a:off x="3700821" y="3584878"/>
            <a:ext cx="1143000" cy="9144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13" name="Line 7"/>
          <p:cNvSpPr>
            <a:spLocks noChangeShapeType="1"/>
          </p:cNvSpPr>
          <p:nvPr/>
        </p:nvSpPr>
        <p:spPr bwMode="auto">
          <a:xfrm>
            <a:off x="3700821" y="3584878"/>
            <a:ext cx="2514600" cy="9144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14" name="Text Box 9"/>
          <p:cNvSpPr txBox="1">
            <a:spLocks noChangeArrowheads="1"/>
          </p:cNvSpPr>
          <p:nvPr/>
        </p:nvSpPr>
        <p:spPr bwMode="auto">
          <a:xfrm>
            <a:off x="594493" y="3315003"/>
            <a:ext cx="1010213" cy="461665"/>
          </a:xfrm>
          <a:prstGeom prst="rect">
            <a:avLst/>
          </a:prstGeom>
          <a:noFill/>
          <a:ln w="50800" algn="ctr">
            <a:noFill/>
            <a:miter lim="800000"/>
            <a:headEnd/>
            <a:tailEnd/>
          </a:ln>
          <a:effectLst/>
        </p:spPr>
        <p:txBody>
          <a:bodyPr wrap="none">
            <a:spAutoFit/>
          </a:bodyPr>
          <a:lstStyle/>
          <a:p>
            <a:pPr>
              <a:spcBef>
                <a:spcPct val="0"/>
              </a:spcBef>
            </a:pPr>
            <a:r>
              <a:rPr lang="en-US" sz="1200" b="0" dirty="0">
                <a:solidFill>
                  <a:schemeClr val="tx1"/>
                </a:solidFill>
                <a:latin typeface="+mn-lt"/>
              </a:rPr>
              <a:t>45 Mb/s T3 </a:t>
            </a:r>
          </a:p>
          <a:p>
            <a:pPr>
              <a:spcBef>
                <a:spcPct val="0"/>
              </a:spcBef>
            </a:pPr>
            <a:r>
              <a:rPr lang="en-US" sz="1200" b="0" dirty="0">
                <a:solidFill>
                  <a:schemeClr val="tx1"/>
                </a:solidFill>
                <a:latin typeface="+mn-lt"/>
              </a:rPr>
              <a:t>to Internet</a:t>
            </a:r>
          </a:p>
        </p:txBody>
      </p:sp>
      <p:sp>
        <p:nvSpPr>
          <p:cNvPr id="15" name="Line 10"/>
          <p:cNvSpPr>
            <a:spLocks noChangeShapeType="1"/>
          </p:cNvSpPr>
          <p:nvPr/>
        </p:nvSpPr>
        <p:spPr bwMode="auto">
          <a:xfrm>
            <a:off x="3722944" y="3419778"/>
            <a:ext cx="3220064" cy="0"/>
          </a:xfrm>
          <a:prstGeom prst="line">
            <a:avLst/>
          </a:prstGeom>
          <a:noFill/>
          <a:ln w="12700">
            <a:solidFill>
              <a:schemeClr val="tx2"/>
            </a:solidFill>
            <a:round/>
            <a:headEnd/>
            <a:tailEnd/>
          </a:ln>
          <a:effectLst/>
        </p:spPr>
        <p:txBody>
          <a:bodyPr wrap="none" anchor="ctr"/>
          <a:lstStyle/>
          <a:p>
            <a:endParaRPr lang="en-US" b="0" dirty="0">
              <a:ln>
                <a:solidFill>
                  <a:srgbClr val="FFFF00"/>
                </a:solidFill>
              </a:ln>
              <a:solidFill>
                <a:schemeClr val="tx1"/>
              </a:solidFill>
              <a:latin typeface="+mn-lt"/>
            </a:endParaRPr>
          </a:p>
        </p:txBody>
      </p:sp>
      <p:sp>
        <p:nvSpPr>
          <p:cNvPr id="16" name="Rectangle 11"/>
          <p:cNvSpPr>
            <a:spLocks noChangeArrowheads="1"/>
          </p:cNvSpPr>
          <p:nvPr/>
        </p:nvSpPr>
        <p:spPr bwMode="auto">
          <a:xfrm>
            <a:off x="7075744" y="4885296"/>
            <a:ext cx="1066800" cy="914400"/>
          </a:xfrm>
          <a:prstGeom prst="rect">
            <a:avLst/>
          </a:prstGeom>
          <a:solidFill>
            <a:schemeClr val="accent3">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spcBef>
                <a:spcPct val="0"/>
              </a:spcBef>
            </a:pPr>
            <a:r>
              <a:rPr lang="en-US" sz="1000" b="0" dirty="0">
                <a:solidFill>
                  <a:schemeClr val="bg1"/>
                </a:solidFill>
                <a:latin typeface="+mn-lt"/>
              </a:rPr>
              <a:t>3U Rack</a:t>
            </a:r>
          </a:p>
          <a:p>
            <a:pPr>
              <a:spcBef>
                <a:spcPct val="0"/>
              </a:spcBef>
            </a:pPr>
            <a:r>
              <a:rPr lang="en-US" sz="1000" b="0" dirty="0">
                <a:solidFill>
                  <a:schemeClr val="bg1"/>
                </a:solidFill>
                <a:latin typeface="+mn-lt"/>
              </a:rPr>
              <a:t>5 storage nodes</a:t>
            </a:r>
          </a:p>
          <a:p>
            <a:pPr>
              <a:spcBef>
                <a:spcPct val="0"/>
              </a:spcBef>
            </a:pPr>
            <a:r>
              <a:rPr lang="en-US" sz="1000" b="0" dirty="0" smtClean="0">
                <a:solidFill>
                  <a:schemeClr val="bg1"/>
                </a:solidFill>
                <a:latin typeface="+mn-lt"/>
              </a:rPr>
              <a:t>12 </a:t>
            </a:r>
            <a:r>
              <a:rPr lang="en-US" sz="1000" b="0" dirty="0">
                <a:solidFill>
                  <a:schemeClr val="bg1"/>
                </a:solidFill>
                <a:latin typeface="+mn-lt"/>
              </a:rPr>
              <a:t>1TB Disks</a:t>
            </a:r>
          </a:p>
        </p:txBody>
      </p:sp>
      <p:sp>
        <p:nvSpPr>
          <p:cNvPr id="17" name="Text Box 14"/>
          <p:cNvSpPr txBox="1">
            <a:spLocks noChangeArrowheads="1"/>
          </p:cNvSpPr>
          <p:nvPr/>
        </p:nvSpPr>
        <p:spPr bwMode="auto">
          <a:xfrm>
            <a:off x="4827844" y="3713466"/>
            <a:ext cx="1390650" cy="244475"/>
          </a:xfrm>
          <a:prstGeom prst="rect">
            <a:avLst/>
          </a:prstGeom>
          <a:noFill/>
          <a:ln w="28575" algn="ctr">
            <a:noFill/>
            <a:miter lim="800000"/>
            <a:headEnd/>
            <a:tailEnd/>
          </a:ln>
          <a:effectLst/>
        </p:spPr>
        <p:txBody>
          <a:bodyPr>
            <a:spAutoFit/>
          </a:bodyPr>
          <a:lstStyle/>
          <a:p>
            <a:pPr algn="l">
              <a:spcBef>
                <a:spcPct val="0"/>
              </a:spcBef>
            </a:pPr>
            <a:r>
              <a:rPr lang="en-US" sz="1000" b="0" dirty="0">
                <a:solidFill>
                  <a:schemeClr val="tx1"/>
                </a:solidFill>
                <a:latin typeface="+mn-lt"/>
              </a:rPr>
              <a:t>1 Gb/s (x2x5 p2p)</a:t>
            </a:r>
          </a:p>
        </p:txBody>
      </p:sp>
      <p:sp>
        <p:nvSpPr>
          <p:cNvPr id="18" name="Line 22"/>
          <p:cNvSpPr>
            <a:spLocks noChangeShapeType="1"/>
          </p:cNvSpPr>
          <p:nvPr/>
        </p:nvSpPr>
        <p:spPr bwMode="auto">
          <a:xfrm flipV="1">
            <a:off x="3646744" y="3737278"/>
            <a:ext cx="3124200" cy="0"/>
          </a:xfrm>
          <a:prstGeom prst="line">
            <a:avLst/>
          </a:prstGeom>
          <a:noFill/>
          <a:ln w="12700">
            <a:solidFill>
              <a:schemeClr val="tx2"/>
            </a:solidFill>
            <a:round/>
            <a:headEnd/>
            <a:tailEnd/>
          </a:ln>
          <a:effectLst/>
        </p:spPr>
        <p:txBody>
          <a:bodyPr anchor="ctr"/>
          <a:lstStyle/>
          <a:p>
            <a:endParaRPr lang="en-US" b="0" dirty="0">
              <a:ln>
                <a:solidFill>
                  <a:srgbClr val="FFFF00"/>
                </a:solidFill>
              </a:ln>
              <a:solidFill>
                <a:schemeClr val="tx1"/>
              </a:solidFill>
              <a:latin typeface="+mn-lt"/>
            </a:endParaRPr>
          </a:p>
        </p:txBody>
      </p:sp>
      <p:sp>
        <p:nvSpPr>
          <p:cNvPr id="19" name="Rectangle 23"/>
          <p:cNvSpPr>
            <a:spLocks noChangeArrowheads="1"/>
          </p:cNvSpPr>
          <p:nvPr/>
        </p:nvSpPr>
        <p:spPr bwMode="auto">
          <a:xfrm>
            <a:off x="2275144" y="3361041"/>
            <a:ext cx="762000" cy="544512"/>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48 Gb/s</a:t>
            </a:r>
          </a:p>
        </p:txBody>
      </p:sp>
      <p:sp>
        <p:nvSpPr>
          <p:cNvPr id="20" name="Text Box 29"/>
          <p:cNvSpPr txBox="1">
            <a:spLocks noChangeArrowheads="1"/>
          </p:cNvSpPr>
          <p:nvPr/>
        </p:nvSpPr>
        <p:spPr bwMode="auto">
          <a:xfrm>
            <a:off x="2056427" y="5093003"/>
            <a:ext cx="1039812"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(x4x4 p2p)</a:t>
            </a:r>
          </a:p>
        </p:txBody>
      </p:sp>
      <p:sp>
        <p:nvSpPr>
          <p:cNvPr id="21" name="Line 30"/>
          <p:cNvSpPr>
            <a:spLocks noChangeShapeType="1"/>
          </p:cNvSpPr>
          <p:nvPr/>
        </p:nvSpPr>
        <p:spPr bwMode="auto">
          <a:xfrm flipH="1">
            <a:off x="2198944" y="4589051"/>
            <a:ext cx="0" cy="15240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22" name="Rectangle 31"/>
          <p:cNvSpPr>
            <a:spLocks noChangeArrowheads="1"/>
          </p:cNvSpPr>
          <p:nvPr/>
        </p:nvSpPr>
        <p:spPr bwMode="auto">
          <a:xfrm>
            <a:off x="1727815" y="5552426"/>
            <a:ext cx="825909" cy="642916"/>
          </a:xfrm>
          <a:prstGeom prst="rect">
            <a:avLst/>
          </a:prstGeom>
          <a:solidFill>
            <a:schemeClr val="accent2">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lgn="ctr">
              <a:spcBef>
                <a:spcPct val="0"/>
              </a:spcBef>
            </a:pPr>
            <a:endParaRPr lang="en-US" sz="1000" b="0" dirty="0">
              <a:solidFill>
                <a:schemeClr val="bg1"/>
              </a:solidFill>
              <a:latin typeface="+mn-lt"/>
            </a:endParaRPr>
          </a:p>
          <a:p>
            <a:pPr algn="ctr">
              <a:spcBef>
                <a:spcPct val="0"/>
              </a:spcBef>
            </a:pPr>
            <a:r>
              <a:rPr lang="en-US" sz="1000" b="0" dirty="0">
                <a:solidFill>
                  <a:schemeClr val="bg1"/>
                </a:solidFill>
                <a:latin typeface="+mn-lt"/>
              </a:rPr>
              <a:t>Blade Rack </a:t>
            </a:r>
          </a:p>
          <a:p>
            <a:pPr algn="ctr">
              <a:spcBef>
                <a:spcPct val="0"/>
              </a:spcBef>
            </a:pPr>
            <a:r>
              <a:rPr lang="en-US" sz="1000" b="0" dirty="0">
                <a:solidFill>
                  <a:schemeClr val="bg1"/>
                </a:solidFill>
                <a:latin typeface="+mn-lt"/>
              </a:rPr>
              <a:t>40 </a:t>
            </a:r>
            <a:r>
              <a:rPr lang="en-US" sz="1000" b="0" dirty="0" smtClean="0">
                <a:solidFill>
                  <a:schemeClr val="bg1"/>
                </a:solidFill>
                <a:latin typeface="+mn-lt"/>
              </a:rPr>
              <a:t>nodes</a:t>
            </a:r>
          </a:p>
          <a:p>
            <a:pPr algn="ctr">
              <a:spcBef>
                <a:spcPct val="0"/>
              </a:spcBef>
            </a:pPr>
            <a:r>
              <a:rPr lang="en-US" sz="1000" b="0" dirty="0" smtClean="0">
                <a:solidFill>
                  <a:schemeClr val="bg1"/>
                </a:solidFill>
                <a:latin typeface="+mn-lt"/>
              </a:rPr>
              <a:t>320 cores</a:t>
            </a:r>
            <a:endParaRPr lang="en-US" sz="1000" b="0" dirty="0">
              <a:solidFill>
                <a:schemeClr val="bg1"/>
              </a:solidFill>
              <a:latin typeface="+mn-lt"/>
            </a:endParaRPr>
          </a:p>
          <a:p>
            <a:pPr algn="ctr">
              <a:spcBef>
                <a:spcPct val="0"/>
              </a:spcBef>
            </a:pPr>
            <a:endParaRPr lang="en-US" sz="1000" b="0" dirty="0">
              <a:solidFill>
                <a:schemeClr val="bg1"/>
              </a:solidFill>
              <a:latin typeface="+mn-lt"/>
            </a:endParaRPr>
          </a:p>
        </p:txBody>
      </p:sp>
      <p:sp>
        <p:nvSpPr>
          <p:cNvPr id="23" name="Rectangle 32"/>
          <p:cNvSpPr>
            <a:spLocks noChangeArrowheads="1"/>
          </p:cNvSpPr>
          <p:nvPr/>
        </p:nvSpPr>
        <p:spPr bwMode="auto">
          <a:xfrm>
            <a:off x="1817944" y="4499278"/>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smtClean="0">
                <a:solidFill>
                  <a:schemeClr val="bg1"/>
                </a:solidFill>
                <a:latin typeface="+mn-lt"/>
              </a:rPr>
              <a:t>Switch</a:t>
            </a:r>
          </a:p>
          <a:p>
            <a:pPr algn="ctr">
              <a:spcBef>
                <a:spcPct val="0"/>
              </a:spcBef>
            </a:pPr>
            <a:r>
              <a:rPr lang="en-US" sz="1000" b="0" dirty="0" smtClean="0">
                <a:solidFill>
                  <a:schemeClr val="bg1"/>
                </a:solidFill>
                <a:latin typeface="+mn-lt"/>
              </a:rPr>
              <a:t>48 </a:t>
            </a:r>
            <a:r>
              <a:rPr lang="en-US" sz="1000" b="0" dirty="0">
                <a:solidFill>
                  <a:schemeClr val="bg1"/>
                </a:solidFill>
                <a:latin typeface="+mn-lt"/>
              </a:rPr>
              <a:t>Gb/s</a:t>
            </a:r>
          </a:p>
        </p:txBody>
      </p:sp>
      <p:sp>
        <p:nvSpPr>
          <p:cNvPr id="24" name="Text Box 33"/>
          <p:cNvSpPr txBox="1">
            <a:spLocks noChangeArrowheads="1"/>
          </p:cNvSpPr>
          <p:nvPr/>
        </p:nvSpPr>
        <p:spPr bwMode="auto">
          <a:xfrm>
            <a:off x="723705" y="5093003"/>
            <a:ext cx="1039812"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(x4x4 p2p)</a:t>
            </a:r>
          </a:p>
        </p:txBody>
      </p:sp>
      <p:sp>
        <p:nvSpPr>
          <p:cNvPr id="25" name="Line 34"/>
          <p:cNvSpPr>
            <a:spLocks noChangeShapeType="1"/>
          </p:cNvSpPr>
          <p:nvPr/>
        </p:nvSpPr>
        <p:spPr bwMode="auto">
          <a:xfrm flipH="1">
            <a:off x="903544" y="4589051"/>
            <a:ext cx="0" cy="1524000"/>
          </a:xfrm>
          <a:prstGeom prst="line">
            <a:avLst/>
          </a:prstGeom>
          <a:solidFill>
            <a:srgbClr val="277B2F"/>
          </a:solid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26" name="Rectangle 35"/>
          <p:cNvSpPr>
            <a:spLocks noChangeArrowheads="1"/>
          </p:cNvSpPr>
          <p:nvPr/>
        </p:nvSpPr>
        <p:spPr bwMode="auto">
          <a:xfrm>
            <a:off x="432415" y="5554966"/>
            <a:ext cx="825909" cy="625628"/>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lgn="ctr">
              <a:spcBef>
                <a:spcPct val="0"/>
              </a:spcBef>
            </a:pPr>
            <a:r>
              <a:rPr lang="en-US" sz="1000" b="0" dirty="0">
                <a:solidFill>
                  <a:schemeClr val="bg1"/>
                </a:solidFill>
                <a:latin typeface="+mn-lt"/>
              </a:rPr>
              <a:t>Blade Rack </a:t>
            </a:r>
          </a:p>
          <a:p>
            <a:pPr algn="ctr">
              <a:spcBef>
                <a:spcPct val="0"/>
              </a:spcBef>
            </a:pPr>
            <a:r>
              <a:rPr lang="en-US" sz="1000" b="0" dirty="0">
                <a:solidFill>
                  <a:schemeClr val="bg1"/>
                </a:solidFill>
                <a:latin typeface="+mn-lt"/>
              </a:rPr>
              <a:t>40 </a:t>
            </a:r>
            <a:r>
              <a:rPr lang="en-US" sz="1000" b="0" dirty="0" smtClean="0">
                <a:solidFill>
                  <a:schemeClr val="bg1"/>
                </a:solidFill>
                <a:latin typeface="+mn-lt"/>
              </a:rPr>
              <a:t>nodes</a:t>
            </a:r>
          </a:p>
          <a:p>
            <a:pPr algn="ctr">
              <a:spcBef>
                <a:spcPct val="0"/>
              </a:spcBef>
            </a:pPr>
            <a:r>
              <a:rPr lang="en-US" sz="1000" b="0" dirty="0" smtClean="0">
                <a:solidFill>
                  <a:schemeClr val="bg1"/>
                </a:solidFill>
                <a:latin typeface="+mn-lt"/>
              </a:rPr>
              <a:t>140 cores</a:t>
            </a:r>
          </a:p>
        </p:txBody>
      </p:sp>
      <p:sp>
        <p:nvSpPr>
          <p:cNvPr id="27" name="Rectangle 36"/>
          <p:cNvSpPr>
            <a:spLocks noChangeArrowheads="1"/>
          </p:cNvSpPr>
          <p:nvPr/>
        </p:nvSpPr>
        <p:spPr bwMode="auto">
          <a:xfrm>
            <a:off x="522544" y="4499278"/>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200" b="0" dirty="0">
                <a:solidFill>
                  <a:schemeClr val="bg1"/>
                </a:solidFill>
                <a:latin typeface="+mn-lt"/>
              </a:rPr>
              <a:t>Switch</a:t>
            </a:r>
          </a:p>
          <a:p>
            <a:pPr algn="ctr">
              <a:spcBef>
                <a:spcPct val="0"/>
              </a:spcBef>
            </a:pPr>
            <a:r>
              <a:rPr lang="en-US" sz="1200" b="0" dirty="0">
                <a:solidFill>
                  <a:schemeClr val="bg1"/>
                </a:solidFill>
                <a:latin typeface="+mn-lt"/>
              </a:rPr>
              <a:t>48 Gb/s</a:t>
            </a:r>
          </a:p>
        </p:txBody>
      </p:sp>
      <p:sp>
        <p:nvSpPr>
          <p:cNvPr id="28" name="Text Box 37"/>
          <p:cNvSpPr txBox="1">
            <a:spLocks noChangeArrowheads="1"/>
          </p:cNvSpPr>
          <p:nvPr/>
        </p:nvSpPr>
        <p:spPr bwMode="auto">
          <a:xfrm>
            <a:off x="3289105" y="5093003"/>
            <a:ext cx="1039812"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(x15 p2p)</a:t>
            </a:r>
          </a:p>
        </p:txBody>
      </p:sp>
      <p:sp>
        <p:nvSpPr>
          <p:cNvPr id="29" name="Line 38"/>
          <p:cNvSpPr>
            <a:spLocks noChangeShapeType="1"/>
          </p:cNvSpPr>
          <p:nvPr/>
        </p:nvSpPr>
        <p:spPr bwMode="auto">
          <a:xfrm flipH="1">
            <a:off x="3468944" y="4589051"/>
            <a:ext cx="0" cy="15240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30" name="Rectangle 39"/>
          <p:cNvSpPr>
            <a:spLocks noChangeArrowheads="1"/>
          </p:cNvSpPr>
          <p:nvPr/>
        </p:nvSpPr>
        <p:spPr bwMode="auto">
          <a:xfrm>
            <a:off x="2997815" y="5554966"/>
            <a:ext cx="825909" cy="619125"/>
          </a:xfrm>
          <a:prstGeom prst="rect">
            <a:avLst/>
          </a:prstGeom>
          <a:solidFill>
            <a:schemeClr val="accent2">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lgn="ctr">
              <a:spcBef>
                <a:spcPct val="0"/>
              </a:spcBef>
            </a:pPr>
            <a:r>
              <a:rPr lang="en-US" sz="1000" b="0" dirty="0">
                <a:solidFill>
                  <a:schemeClr val="bg1"/>
                </a:solidFill>
                <a:latin typeface="+mn-lt"/>
              </a:rPr>
              <a:t>1U Rack </a:t>
            </a:r>
          </a:p>
          <a:p>
            <a:pPr algn="ctr">
              <a:spcBef>
                <a:spcPct val="0"/>
              </a:spcBef>
            </a:pPr>
            <a:r>
              <a:rPr lang="en-US" sz="1000" b="0" dirty="0">
                <a:solidFill>
                  <a:schemeClr val="bg1"/>
                </a:solidFill>
                <a:latin typeface="+mn-lt"/>
              </a:rPr>
              <a:t>15 </a:t>
            </a:r>
            <a:r>
              <a:rPr lang="en-US" sz="1000" b="0" dirty="0" smtClean="0">
                <a:solidFill>
                  <a:schemeClr val="bg1"/>
                </a:solidFill>
                <a:latin typeface="+mn-lt"/>
              </a:rPr>
              <a:t>nodes</a:t>
            </a:r>
          </a:p>
          <a:p>
            <a:pPr algn="ctr">
              <a:spcBef>
                <a:spcPct val="0"/>
              </a:spcBef>
            </a:pPr>
            <a:r>
              <a:rPr lang="en-US" sz="1000" b="0" dirty="0" smtClean="0">
                <a:solidFill>
                  <a:schemeClr val="bg1"/>
                </a:solidFill>
                <a:latin typeface="+mn-lt"/>
              </a:rPr>
              <a:t>240 cores</a:t>
            </a:r>
            <a:endParaRPr lang="en-US" sz="1000" b="0" dirty="0">
              <a:solidFill>
                <a:schemeClr val="bg1"/>
              </a:solidFill>
              <a:latin typeface="+mn-lt"/>
            </a:endParaRPr>
          </a:p>
        </p:txBody>
      </p:sp>
      <p:sp>
        <p:nvSpPr>
          <p:cNvPr id="31" name="Rectangle 40"/>
          <p:cNvSpPr>
            <a:spLocks noChangeArrowheads="1"/>
          </p:cNvSpPr>
          <p:nvPr/>
        </p:nvSpPr>
        <p:spPr bwMode="auto">
          <a:xfrm>
            <a:off x="3087944" y="4499278"/>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48 Gb/s</a:t>
            </a:r>
          </a:p>
        </p:txBody>
      </p:sp>
      <p:sp>
        <p:nvSpPr>
          <p:cNvPr id="32" name="Text Box 41"/>
          <p:cNvSpPr txBox="1">
            <a:spLocks noChangeArrowheads="1"/>
          </p:cNvSpPr>
          <p:nvPr/>
        </p:nvSpPr>
        <p:spPr bwMode="auto">
          <a:xfrm>
            <a:off x="4642044" y="5093003"/>
            <a:ext cx="1039812"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(x15 p2p)</a:t>
            </a:r>
          </a:p>
        </p:txBody>
      </p:sp>
      <p:sp>
        <p:nvSpPr>
          <p:cNvPr id="33" name="Line 42"/>
          <p:cNvSpPr>
            <a:spLocks noChangeShapeType="1"/>
          </p:cNvSpPr>
          <p:nvPr/>
        </p:nvSpPr>
        <p:spPr bwMode="auto">
          <a:xfrm flipH="1">
            <a:off x="4840544" y="4589051"/>
            <a:ext cx="0" cy="15240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34" name="Rectangle 43"/>
          <p:cNvSpPr>
            <a:spLocks noChangeArrowheads="1"/>
          </p:cNvSpPr>
          <p:nvPr/>
        </p:nvSpPr>
        <p:spPr bwMode="auto">
          <a:xfrm>
            <a:off x="4369415" y="5554966"/>
            <a:ext cx="825909" cy="619125"/>
          </a:xfrm>
          <a:prstGeom prst="rect">
            <a:avLst/>
          </a:prstGeom>
          <a:solidFill>
            <a:schemeClr val="accent2">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lgn="ctr">
              <a:spcBef>
                <a:spcPct val="0"/>
              </a:spcBef>
            </a:pPr>
            <a:r>
              <a:rPr lang="en-US" sz="1000" b="0" dirty="0">
                <a:solidFill>
                  <a:schemeClr val="bg1"/>
                </a:solidFill>
                <a:latin typeface="+mn-lt"/>
              </a:rPr>
              <a:t>2U Rack </a:t>
            </a:r>
          </a:p>
          <a:p>
            <a:pPr algn="ctr">
              <a:spcBef>
                <a:spcPct val="0"/>
              </a:spcBef>
            </a:pPr>
            <a:r>
              <a:rPr lang="en-US" sz="1000" b="0" dirty="0">
                <a:solidFill>
                  <a:schemeClr val="bg1"/>
                </a:solidFill>
                <a:latin typeface="+mn-lt"/>
              </a:rPr>
              <a:t>15 </a:t>
            </a:r>
            <a:r>
              <a:rPr lang="en-US" sz="1000" b="0" dirty="0" smtClean="0">
                <a:solidFill>
                  <a:schemeClr val="bg1"/>
                </a:solidFill>
                <a:latin typeface="+mn-lt"/>
              </a:rPr>
              <a:t>nodes</a:t>
            </a:r>
          </a:p>
          <a:p>
            <a:pPr algn="ctr">
              <a:spcBef>
                <a:spcPct val="0"/>
              </a:spcBef>
            </a:pPr>
            <a:r>
              <a:rPr lang="en-US" sz="1000" b="0" dirty="0" smtClean="0">
                <a:solidFill>
                  <a:schemeClr val="bg1"/>
                </a:solidFill>
                <a:latin typeface="+mn-lt"/>
              </a:rPr>
              <a:t>360 cores</a:t>
            </a:r>
            <a:endParaRPr lang="en-US" sz="1000" b="0" dirty="0">
              <a:solidFill>
                <a:schemeClr val="bg1"/>
              </a:solidFill>
              <a:latin typeface="+mn-lt"/>
            </a:endParaRPr>
          </a:p>
        </p:txBody>
      </p:sp>
      <p:sp>
        <p:nvSpPr>
          <p:cNvPr id="35" name="Rectangle 44"/>
          <p:cNvSpPr>
            <a:spLocks noChangeArrowheads="1"/>
          </p:cNvSpPr>
          <p:nvPr/>
        </p:nvSpPr>
        <p:spPr bwMode="auto">
          <a:xfrm>
            <a:off x="4459544" y="4499278"/>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48 Gb/s</a:t>
            </a:r>
          </a:p>
        </p:txBody>
      </p:sp>
      <p:sp>
        <p:nvSpPr>
          <p:cNvPr id="36" name="Text Box 45"/>
          <p:cNvSpPr txBox="1">
            <a:spLocks noChangeArrowheads="1"/>
          </p:cNvSpPr>
          <p:nvPr/>
        </p:nvSpPr>
        <p:spPr bwMode="auto">
          <a:xfrm>
            <a:off x="6013644" y="5093003"/>
            <a:ext cx="1039812"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(x15 p2p)</a:t>
            </a:r>
          </a:p>
        </p:txBody>
      </p:sp>
      <p:sp>
        <p:nvSpPr>
          <p:cNvPr id="37" name="Line 46"/>
          <p:cNvSpPr>
            <a:spLocks noChangeShapeType="1"/>
          </p:cNvSpPr>
          <p:nvPr/>
        </p:nvSpPr>
        <p:spPr bwMode="auto">
          <a:xfrm flipH="1">
            <a:off x="6212144" y="4538251"/>
            <a:ext cx="0" cy="152400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38" name="Rectangle 47"/>
          <p:cNvSpPr>
            <a:spLocks noChangeArrowheads="1"/>
          </p:cNvSpPr>
          <p:nvPr/>
        </p:nvSpPr>
        <p:spPr bwMode="auto">
          <a:xfrm>
            <a:off x="5741015" y="5554966"/>
            <a:ext cx="825909" cy="619125"/>
          </a:xfrm>
          <a:prstGeom prst="rect">
            <a:avLst/>
          </a:prstGeom>
          <a:solidFill>
            <a:schemeClr val="accent2">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lgn="ctr">
              <a:spcBef>
                <a:spcPct val="0"/>
              </a:spcBef>
            </a:pPr>
            <a:r>
              <a:rPr lang="en-US" sz="1000" b="0" dirty="0">
                <a:solidFill>
                  <a:schemeClr val="bg1"/>
                </a:solidFill>
                <a:latin typeface="+mn-lt"/>
              </a:rPr>
              <a:t>2U Rack </a:t>
            </a:r>
          </a:p>
          <a:p>
            <a:pPr algn="ctr">
              <a:spcBef>
                <a:spcPct val="0"/>
              </a:spcBef>
            </a:pPr>
            <a:r>
              <a:rPr lang="en-US" sz="1000" b="0" dirty="0">
                <a:solidFill>
                  <a:schemeClr val="bg1"/>
                </a:solidFill>
                <a:latin typeface="+mn-lt"/>
              </a:rPr>
              <a:t>15 </a:t>
            </a:r>
            <a:r>
              <a:rPr lang="en-US" sz="1000" b="0" dirty="0" smtClean="0">
                <a:solidFill>
                  <a:schemeClr val="bg1"/>
                </a:solidFill>
                <a:latin typeface="+mn-lt"/>
              </a:rPr>
              <a:t>nodes</a:t>
            </a:r>
          </a:p>
          <a:p>
            <a:pPr algn="ctr">
              <a:spcBef>
                <a:spcPct val="0"/>
              </a:spcBef>
            </a:pPr>
            <a:r>
              <a:rPr lang="en-US" sz="1000" b="0" dirty="0" smtClean="0">
                <a:solidFill>
                  <a:schemeClr val="bg1"/>
                </a:solidFill>
                <a:latin typeface="+mn-lt"/>
              </a:rPr>
              <a:t>240 cores</a:t>
            </a:r>
            <a:endParaRPr lang="en-US" sz="1000" b="0" dirty="0">
              <a:solidFill>
                <a:schemeClr val="bg1"/>
              </a:solidFill>
              <a:latin typeface="+mn-lt"/>
            </a:endParaRPr>
          </a:p>
        </p:txBody>
      </p:sp>
      <p:sp>
        <p:nvSpPr>
          <p:cNvPr id="39" name="Rectangle 48"/>
          <p:cNvSpPr>
            <a:spLocks noChangeArrowheads="1"/>
          </p:cNvSpPr>
          <p:nvPr/>
        </p:nvSpPr>
        <p:spPr bwMode="auto">
          <a:xfrm>
            <a:off x="5831144" y="4499278"/>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48 Gb/s</a:t>
            </a:r>
          </a:p>
        </p:txBody>
      </p:sp>
      <p:sp>
        <p:nvSpPr>
          <p:cNvPr id="40" name="Line 50"/>
          <p:cNvSpPr>
            <a:spLocks noChangeShapeType="1"/>
          </p:cNvSpPr>
          <p:nvPr/>
        </p:nvSpPr>
        <p:spPr bwMode="auto">
          <a:xfrm flipH="1">
            <a:off x="1545099" y="3584878"/>
            <a:ext cx="840658" cy="0"/>
          </a:xfrm>
          <a:prstGeom prst="line">
            <a:avLst/>
          </a:prstGeom>
          <a:noFill/>
          <a:ln w="12700">
            <a:solidFill>
              <a:schemeClr val="tx2"/>
            </a:solidFill>
            <a:round/>
            <a:headEnd/>
            <a:tailEnd/>
          </a:ln>
          <a:effectLst/>
        </p:spPr>
        <p:txBody>
          <a:bodyPr/>
          <a:lstStyle/>
          <a:p>
            <a:endParaRPr lang="en-US" b="0" dirty="0">
              <a:ln>
                <a:solidFill>
                  <a:srgbClr val="FFFF00"/>
                </a:solidFill>
              </a:ln>
              <a:solidFill>
                <a:schemeClr val="tx1"/>
              </a:solidFill>
              <a:latin typeface="+mn-lt"/>
            </a:endParaRPr>
          </a:p>
        </p:txBody>
      </p:sp>
      <p:sp>
        <p:nvSpPr>
          <p:cNvPr id="41" name="Rectangle 51"/>
          <p:cNvSpPr>
            <a:spLocks noChangeArrowheads="1"/>
          </p:cNvSpPr>
          <p:nvPr/>
        </p:nvSpPr>
        <p:spPr bwMode="auto">
          <a:xfrm>
            <a:off x="6829937" y="3922452"/>
            <a:ext cx="1143000" cy="657225"/>
          </a:xfrm>
          <a:prstGeom prst="rect">
            <a:avLst/>
          </a:prstGeom>
          <a:solidFill>
            <a:schemeClr val="accent2">
              <a:lumMod val="50000"/>
            </a:schemeClr>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anchor="ctr"/>
          <a:lstStyle/>
          <a:p>
            <a:pPr>
              <a:spcBef>
                <a:spcPct val="0"/>
              </a:spcBef>
            </a:pPr>
            <a:r>
              <a:rPr lang="en-US" sz="1000" b="0" dirty="0">
                <a:solidFill>
                  <a:schemeClr val="bg1"/>
                </a:solidFill>
                <a:latin typeface="+mn-lt"/>
              </a:rPr>
              <a:t>Mobile Rack </a:t>
            </a:r>
          </a:p>
          <a:p>
            <a:pPr>
              <a:spcBef>
                <a:spcPct val="0"/>
              </a:spcBef>
            </a:pPr>
            <a:r>
              <a:rPr lang="en-US" sz="1000" b="0" dirty="0">
                <a:solidFill>
                  <a:schemeClr val="bg1"/>
                </a:solidFill>
                <a:latin typeface="+mn-lt"/>
              </a:rPr>
              <a:t>8 (1u) </a:t>
            </a:r>
            <a:r>
              <a:rPr lang="en-US" sz="1000" b="0" dirty="0" smtClean="0">
                <a:solidFill>
                  <a:schemeClr val="bg1"/>
                </a:solidFill>
                <a:latin typeface="+mn-lt"/>
              </a:rPr>
              <a:t>nodes</a:t>
            </a:r>
          </a:p>
          <a:p>
            <a:pPr>
              <a:spcBef>
                <a:spcPct val="0"/>
              </a:spcBef>
            </a:pPr>
            <a:r>
              <a:rPr lang="en-US" sz="1000" b="0" dirty="0" smtClean="0">
                <a:solidFill>
                  <a:schemeClr val="bg1"/>
                </a:solidFill>
                <a:latin typeface="+mn-lt"/>
              </a:rPr>
              <a:t>64 cores</a:t>
            </a:r>
            <a:endParaRPr lang="en-US" sz="1000" b="0" dirty="0">
              <a:solidFill>
                <a:schemeClr val="bg1"/>
              </a:solidFill>
              <a:latin typeface="+mn-lt"/>
            </a:endParaRPr>
          </a:p>
        </p:txBody>
      </p:sp>
      <p:sp>
        <p:nvSpPr>
          <p:cNvPr id="42" name="Rectangle 52"/>
          <p:cNvSpPr>
            <a:spLocks noChangeArrowheads="1"/>
          </p:cNvSpPr>
          <p:nvPr/>
        </p:nvSpPr>
        <p:spPr bwMode="auto">
          <a:xfrm>
            <a:off x="4865944" y="3080053"/>
            <a:ext cx="762000" cy="544513"/>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24 Gb/s</a:t>
            </a:r>
          </a:p>
        </p:txBody>
      </p:sp>
      <p:sp>
        <p:nvSpPr>
          <p:cNvPr id="47" name="Line 70"/>
          <p:cNvSpPr>
            <a:spLocks noChangeShapeType="1"/>
          </p:cNvSpPr>
          <p:nvPr/>
        </p:nvSpPr>
        <p:spPr bwMode="auto">
          <a:xfrm>
            <a:off x="3037144" y="3584878"/>
            <a:ext cx="609600" cy="0"/>
          </a:xfrm>
          <a:prstGeom prst="line">
            <a:avLst/>
          </a:prstGeom>
          <a:noFill/>
          <a:ln w="12700">
            <a:solidFill>
              <a:schemeClr val="tx2"/>
            </a:solidFill>
            <a:round/>
            <a:headEnd/>
            <a:tailEnd/>
          </a:ln>
          <a:effectLst/>
        </p:spPr>
        <p:txBody>
          <a:bodyPr wrap="none" anchor="ctr"/>
          <a:lstStyle/>
          <a:p>
            <a:endParaRPr lang="en-US" b="0" dirty="0">
              <a:ln>
                <a:solidFill>
                  <a:srgbClr val="FFFF00"/>
                </a:solidFill>
              </a:ln>
              <a:solidFill>
                <a:schemeClr val="tx1"/>
              </a:solidFill>
              <a:latin typeface="+mn-lt"/>
            </a:endParaRPr>
          </a:p>
        </p:txBody>
      </p:sp>
      <p:sp>
        <p:nvSpPr>
          <p:cNvPr id="48" name="Text Box 71"/>
          <p:cNvSpPr txBox="1">
            <a:spLocks noChangeArrowheads="1"/>
          </p:cNvSpPr>
          <p:nvPr/>
        </p:nvSpPr>
        <p:spPr bwMode="auto">
          <a:xfrm>
            <a:off x="2981939" y="3200703"/>
            <a:ext cx="658813" cy="396875"/>
          </a:xfrm>
          <a:prstGeom prst="rect">
            <a:avLst/>
          </a:prstGeom>
          <a:noFill/>
          <a:ln w="19050"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(x8)</a:t>
            </a:r>
          </a:p>
        </p:txBody>
      </p:sp>
      <p:sp>
        <p:nvSpPr>
          <p:cNvPr id="49" name="Text Box 73"/>
          <p:cNvSpPr txBox="1">
            <a:spLocks noChangeArrowheads="1"/>
          </p:cNvSpPr>
          <p:nvPr/>
        </p:nvSpPr>
        <p:spPr bwMode="auto">
          <a:xfrm>
            <a:off x="5587179" y="3989148"/>
            <a:ext cx="685800" cy="396875"/>
          </a:xfrm>
          <a:prstGeom prst="rect">
            <a:avLst/>
          </a:prstGeom>
          <a:noFill/>
          <a:ln w="28575"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0" name="Text Box 75"/>
          <p:cNvSpPr txBox="1">
            <a:spLocks noChangeArrowheads="1"/>
          </p:cNvSpPr>
          <p:nvPr/>
        </p:nvSpPr>
        <p:spPr bwMode="auto">
          <a:xfrm>
            <a:off x="1655266" y="3184050"/>
            <a:ext cx="567784" cy="400110"/>
          </a:xfrm>
          <a:prstGeom prst="rect">
            <a:avLst/>
          </a:prstGeom>
          <a:noFill/>
          <a:ln w="50800" algn="ctr">
            <a:noFill/>
            <a:miter lim="800000"/>
            <a:headEnd/>
            <a:tailEnd/>
          </a:ln>
          <a:effectLst/>
        </p:spPr>
        <p:txBody>
          <a:bodyPr wrap="none">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1" name="Text Box 76"/>
          <p:cNvSpPr txBox="1">
            <a:spLocks noChangeArrowheads="1"/>
          </p:cNvSpPr>
          <p:nvPr/>
        </p:nvSpPr>
        <p:spPr bwMode="auto">
          <a:xfrm>
            <a:off x="4299391" y="3037918"/>
            <a:ext cx="567784" cy="400110"/>
          </a:xfrm>
          <a:prstGeom prst="rect">
            <a:avLst/>
          </a:prstGeom>
          <a:noFill/>
          <a:ln w="50800" algn="ctr">
            <a:noFill/>
            <a:miter lim="800000"/>
            <a:headEnd/>
            <a:tailEnd/>
          </a:ln>
          <a:effectLst/>
        </p:spPr>
        <p:txBody>
          <a:bodyPr wrap="none">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2" name="Text Box 77"/>
          <p:cNvSpPr txBox="1">
            <a:spLocks noChangeArrowheads="1"/>
          </p:cNvSpPr>
          <p:nvPr/>
        </p:nvSpPr>
        <p:spPr bwMode="auto">
          <a:xfrm>
            <a:off x="4523044" y="4051603"/>
            <a:ext cx="685800" cy="396875"/>
          </a:xfrm>
          <a:prstGeom prst="rect">
            <a:avLst/>
          </a:prstGeom>
          <a:noFill/>
          <a:ln w="28575"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3" name="Text Box 78"/>
          <p:cNvSpPr txBox="1">
            <a:spLocks noChangeArrowheads="1"/>
          </p:cNvSpPr>
          <p:nvPr/>
        </p:nvSpPr>
        <p:spPr bwMode="auto">
          <a:xfrm>
            <a:off x="3042857" y="4029481"/>
            <a:ext cx="685800" cy="396875"/>
          </a:xfrm>
          <a:prstGeom prst="rect">
            <a:avLst/>
          </a:prstGeom>
          <a:noFill/>
          <a:ln w="28575"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4" name="Text Box 79"/>
          <p:cNvSpPr txBox="1">
            <a:spLocks noChangeArrowheads="1"/>
          </p:cNvSpPr>
          <p:nvPr/>
        </p:nvSpPr>
        <p:spPr bwMode="auto">
          <a:xfrm>
            <a:off x="2269961" y="4051603"/>
            <a:ext cx="685800" cy="396875"/>
          </a:xfrm>
          <a:prstGeom prst="rect">
            <a:avLst/>
          </a:prstGeom>
          <a:noFill/>
          <a:ln w="28575"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5" name="Text Box 80"/>
          <p:cNvSpPr txBox="1">
            <a:spLocks noChangeArrowheads="1"/>
          </p:cNvSpPr>
          <p:nvPr/>
        </p:nvSpPr>
        <p:spPr bwMode="auto">
          <a:xfrm>
            <a:off x="880217" y="3920975"/>
            <a:ext cx="685800" cy="396875"/>
          </a:xfrm>
          <a:prstGeom prst="rect">
            <a:avLst/>
          </a:prstGeom>
          <a:noFill/>
          <a:ln w="28575" algn="ctr">
            <a:noFill/>
            <a:miter lim="800000"/>
            <a:headEnd/>
            <a:tailEnd/>
          </a:ln>
          <a:effectLst/>
        </p:spPr>
        <p:txBody>
          <a:bodyPr>
            <a:spAutoFit/>
          </a:bodyPr>
          <a:lstStyle/>
          <a:p>
            <a:pPr algn="ctr">
              <a:spcBef>
                <a:spcPct val="0"/>
              </a:spcBef>
            </a:pPr>
            <a:r>
              <a:rPr lang="en-US" sz="1000" b="0" dirty="0">
                <a:solidFill>
                  <a:schemeClr val="tx1"/>
                </a:solidFill>
                <a:latin typeface="+mn-lt"/>
              </a:rPr>
              <a:t>1 Gb/s </a:t>
            </a:r>
          </a:p>
          <a:p>
            <a:pPr algn="ctr">
              <a:spcBef>
                <a:spcPct val="0"/>
              </a:spcBef>
            </a:pPr>
            <a:r>
              <a:rPr lang="en-US" sz="1000" b="0" dirty="0">
                <a:solidFill>
                  <a:schemeClr val="tx1"/>
                </a:solidFill>
                <a:latin typeface="+mn-lt"/>
              </a:rPr>
              <a:t>(x4)</a:t>
            </a:r>
          </a:p>
        </p:txBody>
      </p:sp>
      <p:sp>
        <p:nvSpPr>
          <p:cNvPr id="56" name="Line 88"/>
          <p:cNvSpPr>
            <a:spLocks noChangeShapeType="1"/>
          </p:cNvSpPr>
          <p:nvPr/>
        </p:nvSpPr>
        <p:spPr bwMode="auto">
          <a:xfrm>
            <a:off x="6770944" y="3737277"/>
            <a:ext cx="0" cy="1329813"/>
          </a:xfrm>
          <a:prstGeom prst="line">
            <a:avLst/>
          </a:prstGeom>
          <a:noFill/>
          <a:ln w="12700">
            <a:solidFill>
              <a:schemeClr val="tx2"/>
            </a:solidFill>
            <a:round/>
            <a:headEnd/>
            <a:tailEnd/>
          </a:ln>
          <a:effectLst/>
        </p:spPr>
        <p:txBody>
          <a:bodyPr wrap="none" anchor="ctr"/>
          <a:lstStyle/>
          <a:p>
            <a:endParaRPr lang="en-US" b="0" dirty="0">
              <a:ln>
                <a:solidFill>
                  <a:srgbClr val="FFFF00"/>
                </a:solidFill>
              </a:ln>
              <a:solidFill>
                <a:schemeClr val="tx1"/>
              </a:solidFill>
              <a:latin typeface="+mn-lt"/>
            </a:endParaRPr>
          </a:p>
        </p:txBody>
      </p:sp>
      <p:sp>
        <p:nvSpPr>
          <p:cNvPr id="46" name="Rectangle 69"/>
          <p:cNvSpPr>
            <a:spLocks noChangeArrowheads="1"/>
          </p:cNvSpPr>
          <p:nvPr/>
        </p:nvSpPr>
        <p:spPr bwMode="auto">
          <a:xfrm>
            <a:off x="3536132" y="3345166"/>
            <a:ext cx="762000" cy="544512"/>
          </a:xfrm>
          <a:prstGeom prst="rect">
            <a:avLst/>
          </a:prstGeom>
          <a:solidFill>
            <a:srgbClr val="277B2F"/>
          </a:solid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ctr"/>
          <a:lstStyle/>
          <a:p>
            <a:pPr algn="ctr">
              <a:spcBef>
                <a:spcPct val="0"/>
              </a:spcBef>
            </a:pPr>
            <a:r>
              <a:rPr lang="en-US" sz="1000" b="0" dirty="0">
                <a:solidFill>
                  <a:schemeClr val="bg1"/>
                </a:solidFill>
                <a:latin typeface="+mn-lt"/>
              </a:rPr>
              <a:t>Switch</a:t>
            </a:r>
          </a:p>
          <a:p>
            <a:pPr algn="ctr">
              <a:spcBef>
                <a:spcPct val="0"/>
              </a:spcBef>
            </a:pPr>
            <a:r>
              <a:rPr lang="en-US" sz="1000" b="0" dirty="0">
                <a:solidFill>
                  <a:schemeClr val="bg1"/>
                </a:solidFill>
                <a:latin typeface="+mn-lt"/>
              </a:rPr>
              <a:t>48 Gb/s</a:t>
            </a:r>
          </a:p>
        </p:txBody>
      </p:sp>
      <p:grpSp>
        <p:nvGrpSpPr>
          <p:cNvPr id="3" name="Group 67"/>
          <p:cNvGrpSpPr/>
          <p:nvPr/>
        </p:nvGrpSpPr>
        <p:grpSpPr>
          <a:xfrm>
            <a:off x="9797" y="4341211"/>
            <a:ext cx="1684802" cy="1977039"/>
            <a:chOff x="530678" y="4880961"/>
            <a:chExt cx="1238154" cy="1977039"/>
          </a:xfrm>
          <a:solidFill>
            <a:schemeClr val="bg2">
              <a:lumMod val="75000"/>
            </a:schemeClr>
          </a:solidFill>
        </p:grpSpPr>
        <p:sp>
          <p:nvSpPr>
            <p:cNvPr id="65" name="Rectangle 32"/>
            <p:cNvSpPr>
              <a:spLocks noChangeArrowheads="1"/>
            </p:cNvSpPr>
            <p:nvPr/>
          </p:nvSpPr>
          <p:spPr bwMode="auto">
            <a:xfrm>
              <a:off x="530678" y="4880961"/>
              <a:ext cx="1238154" cy="1977039"/>
            </a:xfrm>
            <a:prstGeom prst="ellipse">
              <a:avLst/>
            </a:prstGeom>
            <a:grpFill/>
            <a:ln w="12700" algn="ctr">
              <a:noFill/>
              <a:miter lim="800000"/>
              <a:headEnd/>
              <a:tailEnd/>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coolSlant"/>
            </a:sp3d>
          </p:spPr>
          <p:txBody>
            <a:bodyPr wrap="none" anchor="t" anchorCtr="0"/>
            <a:lstStyle/>
            <a:p>
              <a:pPr algn="ctr">
                <a:spcBef>
                  <a:spcPct val="0"/>
                </a:spcBef>
              </a:pPr>
              <a:r>
                <a:rPr lang="en-US" sz="1400" b="0" dirty="0" smtClean="0">
                  <a:solidFill>
                    <a:schemeClr val="bg1"/>
                  </a:solidFill>
                  <a:latin typeface="+mn-lt"/>
                </a:rPr>
                <a:t>Future:</a:t>
              </a:r>
            </a:p>
            <a:p>
              <a:pPr algn="ctr">
                <a:spcBef>
                  <a:spcPct val="0"/>
                </a:spcBef>
              </a:pPr>
              <a:r>
                <a:rPr lang="en-US" sz="1400" b="0" dirty="0" smtClean="0">
                  <a:solidFill>
                    <a:schemeClr val="bg1"/>
                  </a:solidFill>
                  <a:latin typeface="+mn-lt"/>
                </a:rPr>
                <a:t>Many-core </a:t>
              </a:r>
            </a:p>
            <a:p>
              <a:pPr algn="ctr">
                <a:spcBef>
                  <a:spcPct val="0"/>
                </a:spcBef>
              </a:pPr>
              <a:r>
                <a:rPr lang="en-US" sz="1400" b="0" dirty="0" smtClean="0">
                  <a:solidFill>
                    <a:schemeClr val="bg1"/>
                  </a:solidFill>
                  <a:latin typeface="+mn-lt"/>
                </a:rPr>
                <a:t>Processor? </a:t>
              </a:r>
              <a:endParaRPr lang="en-US" sz="1400" b="0" dirty="0">
                <a:solidFill>
                  <a:schemeClr val="bg1"/>
                </a:solidFill>
                <a:latin typeface="+mn-lt"/>
              </a:endParaRPr>
            </a:p>
          </p:txBody>
        </p:sp>
        <p:pic>
          <p:nvPicPr>
            <p:cNvPr id="1027" name="Picture 3"/>
            <p:cNvPicPr>
              <a:picLocks noChangeAspect="1" noChangeArrowheads="1"/>
            </p:cNvPicPr>
            <p:nvPr/>
          </p:nvPicPr>
          <p:blipFill>
            <a:blip r:embed="rId4" cstate="screen"/>
            <a:srcRect/>
            <a:stretch>
              <a:fillRect/>
            </a:stretch>
          </p:blipFill>
          <p:spPr bwMode="auto">
            <a:xfrm>
              <a:off x="879684" y="5902038"/>
              <a:ext cx="521816" cy="627234"/>
            </a:xfrm>
            <a:prstGeom prst="rect">
              <a:avLst/>
            </a:prstGeom>
            <a:grpFill/>
            <a:ln w="9525">
              <a:noFill/>
              <a:miter lim="800000"/>
              <a:headEnd/>
              <a:tailEnd/>
            </a:ln>
            <a:effectLst/>
            <a:scene3d>
              <a:camera prst="isometricOffAxis2Left"/>
              <a:lightRig rig="threePt" dir="t"/>
            </a:scene3d>
            <a:sp3d extrusionH="38100"/>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061" name="Picture 109"/>
          <p:cNvPicPr>
            <a:picLocks noChangeAspect="1" noChangeArrowheads="1"/>
          </p:cNvPicPr>
          <p:nvPr/>
        </p:nvPicPr>
        <p:blipFill>
          <a:blip r:embed="rId3" cstate="screen"/>
          <a:srcRect/>
          <a:stretch>
            <a:fillRect/>
          </a:stretch>
        </p:blipFill>
        <p:spPr bwMode="auto">
          <a:xfrm>
            <a:off x="693738" y="1217613"/>
            <a:ext cx="2524125" cy="3609975"/>
          </a:xfrm>
          <a:prstGeom prst="rect">
            <a:avLst/>
          </a:prstGeom>
          <a:noFill/>
        </p:spPr>
      </p:pic>
      <p:pic>
        <p:nvPicPr>
          <p:cNvPr id="126060" name="Picture 108"/>
          <p:cNvPicPr>
            <a:picLocks noChangeAspect="1" noChangeArrowheads="1"/>
          </p:cNvPicPr>
          <p:nvPr/>
        </p:nvPicPr>
        <p:blipFill>
          <a:blip r:embed="rId4" cstate="screen"/>
          <a:srcRect/>
          <a:stretch>
            <a:fillRect/>
          </a:stretch>
        </p:blipFill>
        <p:spPr bwMode="auto">
          <a:xfrm>
            <a:off x="3876675" y="1433513"/>
            <a:ext cx="4895850" cy="4029075"/>
          </a:xfrm>
          <a:prstGeom prst="rect">
            <a:avLst/>
          </a:prstGeom>
          <a:noFill/>
        </p:spPr>
      </p:pic>
      <p:grpSp>
        <p:nvGrpSpPr>
          <p:cNvPr id="2" name="Group 2"/>
          <p:cNvGrpSpPr>
            <a:grpSpLocks/>
          </p:cNvGrpSpPr>
          <p:nvPr/>
        </p:nvGrpSpPr>
        <p:grpSpPr bwMode="auto">
          <a:xfrm>
            <a:off x="333368" y="1235075"/>
            <a:ext cx="323850" cy="3578225"/>
            <a:chOff x="2683" y="334"/>
            <a:chExt cx="204" cy="2014"/>
          </a:xfrm>
        </p:grpSpPr>
        <p:sp>
          <p:nvSpPr>
            <p:cNvPr id="125955" name="Line 3"/>
            <p:cNvSpPr>
              <a:spLocks noChangeShapeType="1"/>
            </p:cNvSpPr>
            <p:nvPr/>
          </p:nvSpPr>
          <p:spPr bwMode="auto">
            <a:xfrm rot="-5400000">
              <a:off x="1845" y="1339"/>
              <a:ext cx="2009"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25956" name="Text Box 4"/>
            <p:cNvSpPr txBox="1">
              <a:spLocks noChangeArrowheads="1"/>
            </p:cNvSpPr>
            <p:nvPr/>
          </p:nvSpPr>
          <p:spPr bwMode="auto">
            <a:xfrm rot="16200000">
              <a:off x="2505" y="1183"/>
              <a:ext cx="553" cy="198"/>
            </a:xfrm>
            <a:prstGeom prst="rect">
              <a:avLst/>
            </a:prstGeom>
            <a:noFill/>
            <a:ln w="12700">
              <a:noFill/>
              <a:miter lim="800000"/>
              <a:headEnd/>
              <a:tailEnd/>
            </a:ln>
            <a:effectLst/>
          </p:spPr>
          <p:txBody>
            <a:bodyPr wrap="none" lIns="91414" tIns="45707" rIns="91414" bIns="45707">
              <a:spAutoFit/>
            </a:bodyPr>
            <a:lstStyle/>
            <a:p>
              <a:pPr eaLnBrk="0" hangingPunct="0">
                <a:lnSpc>
                  <a:spcPct val="90000"/>
                </a:lnSpc>
              </a:pPr>
              <a:r>
                <a:rPr lang="en-US" sz="1600" b="1"/>
                <a:t>5.2mm</a:t>
              </a:r>
            </a:p>
          </p:txBody>
        </p:sp>
        <p:sp>
          <p:nvSpPr>
            <p:cNvPr id="125957" name="Line 5"/>
            <p:cNvSpPr>
              <a:spLocks noChangeShapeType="1"/>
            </p:cNvSpPr>
            <p:nvPr/>
          </p:nvSpPr>
          <p:spPr bwMode="auto">
            <a:xfrm rot="16200000" flipV="1">
              <a:off x="2837" y="2300"/>
              <a:ext cx="0" cy="96"/>
            </a:xfrm>
            <a:prstGeom prst="line">
              <a:avLst/>
            </a:prstGeom>
            <a:noFill/>
            <a:ln w="12700">
              <a:solidFill>
                <a:schemeClr val="tx1"/>
              </a:solidFill>
              <a:round/>
              <a:headEnd/>
              <a:tailEnd/>
            </a:ln>
            <a:effectLst/>
          </p:spPr>
          <p:txBody>
            <a:bodyPr/>
            <a:lstStyle/>
            <a:p>
              <a:endParaRPr lang="en-US"/>
            </a:p>
          </p:txBody>
        </p:sp>
        <p:sp>
          <p:nvSpPr>
            <p:cNvPr id="125958" name="Line 6"/>
            <p:cNvSpPr>
              <a:spLocks noChangeShapeType="1"/>
            </p:cNvSpPr>
            <p:nvPr/>
          </p:nvSpPr>
          <p:spPr bwMode="auto">
            <a:xfrm rot="16200000" flipV="1">
              <a:off x="2839" y="289"/>
              <a:ext cx="0" cy="96"/>
            </a:xfrm>
            <a:prstGeom prst="line">
              <a:avLst/>
            </a:prstGeom>
            <a:noFill/>
            <a:ln w="12700">
              <a:solidFill>
                <a:schemeClr val="tx1"/>
              </a:solidFill>
              <a:round/>
              <a:headEnd/>
              <a:tailEnd/>
            </a:ln>
            <a:effectLst/>
          </p:spPr>
          <p:txBody>
            <a:bodyPr/>
            <a:lstStyle/>
            <a:p>
              <a:endParaRPr lang="en-US"/>
            </a:p>
          </p:txBody>
        </p:sp>
      </p:grpSp>
      <p:grpSp>
        <p:nvGrpSpPr>
          <p:cNvPr id="3" name="Group 7"/>
          <p:cNvGrpSpPr>
            <a:grpSpLocks/>
          </p:cNvGrpSpPr>
          <p:nvPr/>
        </p:nvGrpSpPr>
        <p:grpSpPr bwMode="auto">
          <a:xfrm>
            <a:off x="677863" y="865188"/>
            <a:ext cx="2541587" cy="325437"/>
            <a:chOff x="384" y="-20"/>
            <a:chExt cx="4770" cy="205"/>
          </a:xfrm>
        </p:grpSpPr>
        <p:sp>
          <p:nvSpPr>
            <p:cNvPr id="125960" name="Line 8"/>
            <p:cNvSpPr>
              <a:spLocks noChangeShapeType="1"/>
            </p:cNvSpPr>
            <p:nvPr/>
          </p:nvSpPr>
          <p:spPr bwMode="auto">
            <a:xfrm>
              <a:off x="384" y="127"/>
              <a:ext cx="477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25961" name="Line 9"/>
            <p:cNvSpPr>
              <a:spLocks noChangeShapeType="1"/>
            </p:cNvSpPr>
            <p:nvPr/>
          </p:nvSpPr>
          <p:spPr bwMode="auto">
            <a:xfrm flipV="1">
              <a:off x="384" y="79"/>
              <a:ext cx="0" cy="96"/>
            </a:xfrm>
            <a:prstGeom prst="line">
              <a:avLst/>
            </a:prstGeom>
            <a:noFill/>
            <a:ln w="12700">
              <a:solidFill>
                <a:schemeClr val="tx1"/>
              </a:solidFill>
              <a:round/>
              <a:headEnd/>
              <a:tailEnd/>
            </a:ln>
            <a:effectLst/>
          </p:spPr>
          <p:txBody>
            <a:bodyPr/>
            <a:lstStyle/>
            <a:p>
              <a:endParaRPr lang="en-US"/>
            </a:p>
          </p:txBody>
        </p:sp>
        <p:sp>
          <p:nvSpPr>
            <p:cNvPr id="125962" name="Text Box 10"/>
            <p:cNvSpPr txBox="1">
              <a:spLocks noChangeArrowheads="1"/>
            </p:cNvSpPr>
            <p:nvPr/>
          </p:nvSpPr>
          <p:spPr bwMode="auto">
            <a:xfrm>
              <a:off x="2446" y="-20"/>
              <a:ext cx="1579" cy="205"/>
            </a:xfrm>
            <a:prstGeom prst="rect">
              <a:avLst/>
            </a:prstGeom>
            <a:noFill/>
            <a:ln w="12700">
              <a:noFill/>
              <a:miter lim="800000"/>
              <a:headEnd/>
              <a:tailEnd/>
            </a:ln>
            <a:effectLst/>
          </p:spPr>
          <p:txBody>
            <a:bodyPr wrap="none" lIns="91414" tIns="45707" rIns="91414" bIns="45707">
              <a:spAutoFit/>
            </a:bodyPr>
            <a:lstStyle/>
            <a:p>
              <a:pPr eaLnBrk="0" hangingPunct="0">
                <a:lnSpc>
                  <a:spcPct val="90000"/>
                </a:lnSpc>
              </a:pPr>
              <a:r>
                <a:rPr lang="en-US" sz="1600" b="1"/>
                <a:t>3.6mm</a:t>
              </a:r>
            </a:p>
          </p:txBody>
        </p:sp>
        <p:sp>
          <p:nvSpPr>
            <p:cNvPr id="125963" name="Line 11"/>
            <p:cNvSpPr>
              <a:spLocks noChangeShapeType="1"/>
            </p:cNvSpPr>
            <p:nvPr/>
          </p:nvSpPr>
          <p:spPr bwMode="auto">
            <a:xfrm flipV="1">
              <a:off x="5154" y="80"/>
              <a:ext cx="0" cy="96"/>
            </a:xfrm>
            <a:prstGeom prst="line">
              <a:avLst/>
            </a:prstGeom>
            <a:noFill/>
            <a:ln w="12700">
              <a:solidFill>
                <a:schemeClr val="tx1"/>
              </a:solidFill>
              <a:round/>
              <a:headEnd/>
              <a:tailEnd/>
            </a:ln>
            <a:effectLst/>
          </p:spPr>
          <p:txBody>
            <a:bodyPr/>
            <a:lstStyle/>
            <a:p>
              <a:endParaRPr lang="en-US"/>
            </a:p>
          </p:txBody>
        </p:sp>
      </p:grpSp>
      <p:sp>
        <p:nvSpPr>
          <p:cNvPr id="125964" name="Text Box 12"/>
          <p:cNvSpPr txBox="1">
            <a:spLocks noChangeArrowheads="1"/>
          </p:cNvSpPr>
          <p:nvPr/>
        </p:nvSpPr>
        <p:spPr bwMode="auto">
          <a:xfrm>
            <a:off x="3675063" y="5216525"/>
            <a:ext cx="904875" cy="257175"/>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200" b="1">
                <a:solidFill>
                  <a:schemeClr val="bg1"/>
                </a:solidFill>
                <a:latin typeface="Arial" pitchFamily="34" charset="0"/>
                <a:cs typeface="Arial" pitchFamily="34" charset="0"/>
              </a:rPr>
              <a:t>VRC</a:t>
            </a:r>
          </a:p>
        </p:txBody>
      </p:sp>
      <p:sp>
        <p:nvSpPr>
          <p:cNvPr id="125966" name="Rectangle 14"/>
          <p:cNvSpPr>
            <a:spLocks noChangeArrowheads="1"/>
          </p:cNvSpPr>
          <p:nvPr/>
        </p:nvSpPr>
        <p:spPr bwMode="auto">
          <a:xfrm>
            <a:off x="8343900" y="1684338"/>
            <a:ext cx="428625" cy="1625600"/>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67" name="Rectangle 15"/>
          <p:cNvSpPr>
            <a:spLocks noChangeArrowheads="1"/>
          </p:cNvSpPr>
          <p:nvPr/>
        </p:nvSpPr>
        <p:spPr bwMode="auto">
          <a:xfrm>
            <a:off x="8343900" y="3636963"/>
            <a:ext cx="428625" cy="1635125"/>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grpSp>
        <p:nvGrpSpPr>
          <p:cNvPr id="4" name="Group 16"/>
          <p:cNvGrpSpPr>
            <a:grpSpLocks/>
          </p:cNvGrpSpPr>
          <p:nvPr/>
        </p:nvGrpSpPr>
        <p:grpSpPr bwMode="auto">
          <a:xfrm>
            <a:off x="8755070" y="1449388"/>
            <a:ext cx="314325" cy="3997325"/>
            <a:chOff x="2697" y="334"/>
            <a:chExt cx="198" cy="2014"/>
          </a:xfrm>
        </p:grpSpPr>
        <p:sp>
          <p:nvSpPr>
            <p:cNvPr id="125969" name="Line 17"/>
            <p:cNvSpPr>
              <a:spLocks noChangeShapeType="1"/>
            </p:cNvSpPr>
            <p:nvPr/>
          </p:nvSpPr>
          <p:spPr bwMode="auto">
            <a:xfrm rot="-5400000">
              <a:off x="1845" y="1339"/>
              <a:ext cx="2009"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25970" name="Text Box 18"/>
            <p:cNvSpPr txBox="1">
              <a:spLocks noChangeArrowheads="1"/>
            </p:cNvSpPr>
            <p:nvPr/>
          </p:nvSpPr>
          <p:spPr bwMode="auto">
            <a:xfrm rot="16200000">
              <a:off x="2511" y="1182"/>
              <a:ext cx="569" cy="198"/>
            </a:xfrm>
            <a:prstGeom prst="rect">
              <a:avLst/>
            </a:prstGeom>
            <a:noFill/>
            <a:ln w="12700">
              <a:noFill/>
              <a:miter lim="800000"/>
              <a:headEnd/>
              <a:tailEnd/>
            </a:ln>
            <a:effectLst/>
          </p:spPr>
          <p:txBody>
            <a:bodyPr wrap="none" lIns="91414" tIns="45707" rIns="91414" bIns="45707">
              <a:spAutoFit/>
            </a:bodyPr>
            <a:lstStyle/>
            <a:p>
              <a:pPr eaLnBrk="0" hangingPunct="0">
                <a:lnSpc>
                  <a:spcPct val="90000"/>
                </a:lnSpc>
              </a:pPr>
              <a:r>
                <a:rPr lang="en-US" sz="1600" b="1"/>
                <a:t>21.4mm</a:t>
              </a:r>
            </a:p>
          </p:txBody>
        </p:sp>
        <p:sp>
          <p:nvSpPr>
            <p:cNvPr id="125971" name="Line 19"/>
            <p:cNvSpPr>
              <a:spLocks noChangeShapeType="1"/>
            </p:cNvSpPr>
            <p:nvPr/>
          </p:nvSpPr>
          <p:spPr bwMode="auto">
            <a:xfrm rot="16200000" flipV="1">
              <a:off x="2837" y="2300"/>
              <a:ext cx="0" cy="96"/>
            </a:xfrm>
            <a:prstGeom prst="line">
              <a:avLst/>
            </a:prstGeom>
            <a:noFill/>
            <a:ln w="12700">
              <a:solidFill>
                <a:schemeClr val="tx1"/>
              </a:solidFill>
              <a:round/>
              <a:headEnd/>
              <a:tailEnd/>
            </a:ln>
            <a:effectLst/>
          </p:spPr>
          <p:txBody>
            <a:bodyPr/>
            <a:lstStyle/>
            <a:p>
              <a:endParaRPr lang="en-US"/>
            </a:p>
          </p:txBody>
        </p:sp>
        <p:sp>
          <p:nvSpPr>
            <p:cNvPr id="125972" name="Line 20"/>
            <p:cNvSpPr>
              <a:spLocks noChangeShapeType="1"/>
            </p:cNvSpPr>
            <p:nvPr/>
          </p:nvSpPr>
          <p:spPr bwMode="auto">
            <a:xfrm rot="16200000" flipV="1">
              <a:off x="2839" y="289"/>
              <a:ext cx="0" cy="96"/>
            </a:xfrm>
            <a:prstGeom prst="line">
              <a:avLst/>
            </a:prstGeom>
            <a:noFill/>
            <a:ln w="12700">
              <a:solidFill>
                <a:schemeClr val="tx1"/>
              </a:solidFill>
              <a:round/>
              <a:headEnd/>
              <a:tailEnd/>
            </a:ln>
            <a:effectLst/>
          </p:spPr>
          <p:txBody>
            <a:bodyPr/>
            <a:lstStyle/>
            <a:p>
              <a:endParaRPr lang="en-US"/>
            </a:p>
          </p:txBody>
        </p:sp>
      </p:grpSp>
      <p:grpSp>
        <p:nvGrpSpPr>
          <p:cNvPr id="5" name="Group 21"/>
          <p:cNvGrpSpPr>
            <a:grpSpLocks/>
          </p:cNvGrpSpPr>
          <p:nvPr/>
        </p:nvGrpSpPr>
        <p:grpSpPr bwMode="auto">
          <a:xfrm>
            <a:off x="3881438" y="1017588"/>
            <a:ext cx="4891087" cy="336549"/>
            <a:chOff x="384" y="-36"/>
            <a:chExt cx="4770" cy="212"/>
          </a:xfrm>
        </p:grpSpPr>
        <p:sp>
          <p:nvSpPr>
            <p:cNvPr id="125974" name="Line 22"/>
            <p:cNvSpPr>
              <a:spLocks noChangeShapeType="1"/>
            </p:cNvSpPr>
            <p:nvPr/>
          </p:nvSpPr>
          <p:spPr bwMode="auto">
            <a:xfrm>
              <a:off x="384" y="127"/>
              <a:ext cx="477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25975" name="Line 23"/>
            <p:cNvSpPr>
              <a:spLocks noChangeShapeType="1"/>
            </p:cNvSpPr>
            <p:nvPr/>
          </p:nvSpPr>
          <p:spPr bwMode="auto">
            <a:xfrm flipV="1">
              <a:off x="384" y="79"/>
              <a:ext cx="0" cy="96"/>
            </a:xfrm>
            <a:prstGeom prst="line">
              <a:avLst/>
            </a:prstGeom>
            <a:noFill/>
            <a:ln w="12700">
              <a:solidFill>
                <a:schemeClr val="tx1"/>
              </a:solidFill>
              <a:round/>
              <a:headEnd/>
              <a:tailEnd/>
            </a:ln>
            <a:effectLst/>
          </p:spPr>
          <p:txBody>
            <a:bodyPr/>
            <a:lstStyle/>
            <a:p>
              <a:endParaRPr lang="en-US"/>
            </a:p>
          </p:txBody>
        </p:sp>
        <p:sp>
          <p:nvSpPr>
            <p:cNvPr id="125976" name="Text Box 24"/>
            <p:cNvSpPr txBox="1">
              <a:spLocks noChangeArrowheads="1"/>
            </p:cNvSpPr>
            <p:nvPr/>
          </p:nvSpPr>
          <p:spPr bwMode="auto">
            <a:xfrm>
              <a:off x="2445" y="-36"/>
              <a:ext cx="930" cy="205"/>
            </a:xfrm>
            <a:prstGeom prst="rect">
              <a:avLst/>
            </a:prstGeom>
            <a:noFill/>
            <a:ln w="12700">
              <a:noFill/>
              <a:miter lim="800000"/>
              <a:headEnd/>
              <a:tailEnd/>
            </a:ln>
            <a:effectLst/>
          </p:spPr>
          <p:txBody>
            <a:bodyPr wrap="none" lIns="91414" tIns="45707" rIns="91414" bIns="45707">
              <a:spAutoFit/>
            </a:bodyPr>
            <a:lstStyle/>
            <a:p>
              <a:pPr eaLnBrk="0" hangingPunct="0">
                <a:lnSpc>
                  <a:spcPct val="90000"/>
                </a:lnSpc>
              </a:pPr>
              <a:r>
                <a:rPr lang="en-US" sz="1600" b="1" dirty="0"/>
                <a:t>26.5mm</a:t>
              </a:r>
            </a:p>
          </p:txBody>
        </p:sp>
        <p:sp>
          <p:nvSpPr>
            <p:cNvPr id="125977" name="Line 25"/>
            <p:cNvSpPr>
              <a:spLocks noChangeShapeType="1"/>
            </p:cNvSpPr>
            <p:nvPr/>
          </p:nvSpPr>
          <p:spPr bwMode="auto">
            <a:xfrm flipV="1">
              <a:off x="5154" y="80"/>
              <a:ext cx="0" cy="96"/>
            </a:xfrm>
            <a:prstGeom prst="line">
              <a:avLst/>
            </a:prstGeom>
            <a:noFill/>
            <a:ln w="12700">
              <a:solidFill>
                <a:schemeClr val="tx1"/>
              </a:solidFill>
              <a:round/>
              <a:headEnd/>
              <a:tailEnd/>
            </a:ln>
            <a:effectLst/>
          </p:spPr>
          <p:txBody>
            <a:bodyPr/>
            <a:lstStyle/>
            <a:p>
              <a:endParaRPr lang="en-US"/>
            </a:p>
          </p:txBody>
        </p:sp>
      </p:grpSp>
      <p:sp>
        <p:nvSpPr>
          <p:cNvPr id="125978" name="Rectangle 26"/>
          <p:cNvSpPr>
            <a:spLocks noChangeArrowheads="1"/>
          </p:cNvSpPr>
          <p:nvPr/>
        </p:nvSpPr>
        <p:spPr bwMode="auto">
          <a:xfrm>
            <a:off x="434340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79" name="Rectangle 27"/>
          <p:cNvSpPr>
            <a:spLocks noChangeArrowheads="1"/>
          </p:cNvSpPr>
          <p:nvPr/>
        </p:nvSpPr>
        <p:spPr bwMode="auto">
          <a:xfrm>
            <a:off x="567690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0" name="Rectangle 28"/>
          <p:cNvSpPr>
            <a:spLocks noChangeArrowheads="1"/>
          </p:cNvSpPr>
          <p:nvPr/>
        </p:nvSpPr>
        <p:spPr bwMode="auto">
          <a:xfrm>
            <a:off x="501015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1" name="Rectangle 29"/>
          <p:cNvSpPr>
            <a:spLocks noChangeArrowheads="1"/>
          </p:cNvSpPr>
          <p:nvPr/>
        </p:nvSpPr>
        <p:spPr bwMode="auto">
          <a:xfrm>
            <a:off x="634365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2" name="Rectangle 30"/>
          <p:cNvSpPr>
            <a:spLocks noChangeArrowheads="1"/>
          </p:cNvSpPr>
          <p:nvPr/>
        </p:nvSpPr>
        <p:spPr bwMode="auto">
          <a:xfrm>
            <a:off x="767715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3" name="Rectangle 31"/>
          <p:cNvSpPr>
            <a:spLocks noChangeArrowheads="1"/>
          </p:cNvSpPr>
          <p:nvPr/>
        </p:nvSpPr>
        <p:spPr bwMode="auto">
          <a:xfrm>
            <a:off x="7010400" y="3405188"/>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4" name="Rectangle 32"/>
          <p:cNvSpPr>
            <a:spLocks noChangeArrowheads="1"/>
          </p:cNvSpPr>
          <p:nvPr/>
        </p:nvSpPr>
        <p:spPr bwMode="auto">
          <a:xfrm>
            <a:off x="434340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5" name="Rectangle 33"/>
          <p:cNvSpPr>
            <a:spLocks noChangeArrowheads="1"/>
          </p:cNvSpPr>
          <p:nvPr/>
        </p:nvSpPr>
        <p:spPr bwMode="auto">
          <a:xfrm>
            <a:off x="567690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6" name="Rectangle 34"/>
          <p:cNvSpPr>
            <a:spLocks noChangeArrowheads="1"/>
          </p:cNvSpPr>
          <p:nvPr/>
        </p:nvSpPr>
        <p:spPr bwMode="auto">
          <a:xfrm>
            <a:off x="501015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7" name="Rectangle 35"/>
          <p:cNvSpPr>
            <a:spLocks noChangeArrowheads="1"/>
          </p:cNvSpPr>
          <p:nvPr/>
        </p:nvSpPr>
        <p:spPr bwMode="auto">
          <a:xfrm>
            <a:off x="634365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8" name="Rectangle 36"/>
          <p:cNvSpPr>
            <a:spLocks noChangeArrowheads="1"/>
          </p:cNvSpPr>
          <p:nvPr/>
        </p:nvSpPr>
        <p:spPr bwMode="auto">
          <a:xfrm>
            <a:off x="767715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89" name="Rectangle 37"/>
          <p:cNvSpPr>
            <a:spLocks noChangeArrowheads="1"/>
          </p:cNvSpPr>
          <p:nvPr/>
        </p:nvSpPr>
        <p:spPr bwMode="auto">
          <a:xfrm>
            <a:off x="7010400" y="4368800"/>
            <a:ext cx="666750" cy="900113"/>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90" name="Rectangle 38"/>
          <p:cNvSpPr>
            <a:spLocks noChangeArrowheads="1"/>
          </p:cNvSpPr>
          <p:nvPr/>
        </p:nvSpPr>
        <p:spPr bwMode="auto">
          <a:xfrm>
            <a:off x="4343400" y="1428750"/>
            <a:ext cx="666750" cy="963613"/>
          </a:xfrm>
          <a:prstGeom prst="rect">
            <a:avLst/>
          </a:prstGeom>
          <a:noFill/>
          <a:ln w="25400">
            <a:solidFill>
              <a:schemeClr val="tx1"/>
            </a:solidFill>
            <a:miter lim="800000"/>
            <a:headEnd/>
            <a:tailEnd/>
          </a:ln>
          <a:effectLst/>
        </p:spPr>
        <p:txBody>
          <a:bodyPr wrap="none" anchor="ctr"/>
          <a:lstStyle/>
          <a:p>
            <a:endParaRPr lang="en-US"/>
          </a:p>
        </p:txBody>
      </p:sp>
      <p:sp>
        <p:nvSpPr>
          <p:cNvPr id="125991" name="Rectangle 39"/>
          <p:cNvSpPr>
            <a:spLocks noChangeArrowheads="1"/>
          </p:cNvSpPr>
          <p:nvPr/>
        </p:nvSpPr>
        <p:spPr bwMode="auto">
          <a:xfrm>
            <a:off x="5676900" y="1428750"/>
            <a:ext cx="666750" cy="963613"/>
          </a:xfrm>
          <a:prstGeom prst="rect">
            <a:avLst/>
          </a:prstGeom>
          <a:noFill/>
          <a:ln w="25400">
            <a:solidFill>
              <a:schemeClr val="bg1"/>
            </a:solidFill>
            <a:miter lim="800000"/>
            <a:headEnd/>
            <a:tailEnd/>
          </a:ln>
          <a:effectLst/>
        </p:spPr>
        <p:txBody>
          <a:bodyPr wrap="none" anchor="ctr"/>
          <a:lstStyle/>
          <a:p>
            <a:endParaRPr lang="en-US"/>
          </a:p>
        </p:txBody>
      </p:sp>
      <p:sp>
        <p:nvSpPr>
          <p:cNvPr id="125992" name="Rectangle 40"/>
          <p:cNvSpPr>
            <a:spLocks noChangeArrowheads="1"/>
          </p:cNvSpPr>
          <p:nvPr/>
        </p:nvSpPr>
        <p:spPr bwMode="auto">
          <a:xfrm>
            <a:off x="5010150" y="1428750"/>
            <a:ext cx="666750" cy="963613"/>
          </a:xfrm>
          <a:prstGeom prst="rect">
            <a:avLst/>
          </a:prstGeom>
          <a:noFill/>
          <a:ln w="25400">
            <a:solidFill>
              <a:schemeClr val="tx1"/>
            </a:solidFill>
            <a:miter lim="800000"/>
            <a:headEnd/>
            <a:tailEnd/>
          </a:ln>
          <a:effectLst/>
        </p:spPr>
        <p:txBody>
          <a:bodyPr wrap="none" anchor="ctr"/>
          <a:lstStyle/>
          <a:p>
            <a:endParaRPr lang="en-US"/>
          </a:p>
        </p:txBody>
      </p:sp>
      <p:sp>
        <p:nvSpPr>
          <p:cNvPr id="125993" name="Rectangle 41"/>
          <p:cNvSpPr>
            <a:spLocks noChangeArrowheads="1"/>
          </p:cNvSpPr>
          <p:nvPr/>
        </p:nvSpPr>
        <p:spPr bwMode="auto">
          <a:xfrm>
            <a:off x="6343650" y="1428750"/>
            <a:ext cx="666750" cy="963613"/>
          </a:xfrm>
          <a:prstGeom prst="rect">
            <a:avLst/>
          </a:prstGeom>
          <a:noFill/>
          <a:ln w="25400">
            <a:solidFill>
              <a:schemeClr val="tx1"/>
            </a:solidFill>
            <a:miter lim="800000"/>
            <a:headEnd/>
            <a:tailEnd/>
          </a:ln>
          <a:effectLst/>
        </p:spPr>
        <p:txBody>
          <a:bodyPr wrap="none" anchor="ctr"/>
          <a:lstStyle/>
          <a:p>
            <a:endParaRPr lang="en-US"/>
          </a:p>
        </p:txBody>
      </p:sp>
      <p:sp>
        <p:nvSpPr>
          <p:cNvPr id="125994" name="Rectangle 42"/>
          <p:cNvSpPr>
            <a:spLocks noChangeArrowheads="1"/>
          </p:cNvSpPr>
          <p:nvPr/>
        </p:nvSpPr>
        <p:spPr bwMode="auto">
          <a:xfrm>
            <a:off x="7677150" y="1428750"/>
            <a:ext cx="666750" cy="963613"/>
          </a:xfrm>
          <a:prstGeom prst="rect">
            <a:avLst/>
          </a:prstGeom>
          <a:noFill/>
          <a:ln w="25400">
            <a:solidFill>
              <a:schemeClr val="tx1"/>
            </a:solidFill>
            <a:miter lim="800000"/>
            <a:headEnd/>
            <a:tailEnd/>
          </a:ln>
          <a:effectLst/>
        </p:spPr>
        <p:txBody>
          <a:bodyPr wrap="none" anchor="ctr"/>
          <a:lstStyle/>
          <a:p>
            <a:endParaRPr lang="en-US"/>
          </a:p>
        </p:txBody>
      </p:sp>
      <p:sp>
        <p:nvSpPr>
          <p:cNvPr id="125995" name="Rectangle 43"/>
          <p:cNvSpPr>
            <a:spLocks noChangeArrowheads="1"/>
          </p:cNvSpPr>
          <p:nvPr/>
        </p:nvSpPr>
        <p:spPr bwMode="auto">
          <a:xfrm>
            <a:off x="7010400" y="1428750"/>
            <a:ext cx="666750" cy="963613"/>
          </a:xfrm>
          <a:prstGeom prst="rect">
            <a:avLst/>
          </a:prstGeom>
          <a:noFill/>
          <a:ln w="25400">
            <a:solidFill>
              <a:schemeClr val="tx1"/>
            </a:solidFill>
            <a:miter lim="800000"/>
            <a:headEnd/>
            <a:tailEnd/>
          </a:ln>
          <a:effectLst/>
        </p:spPr>
        <p:txBody>
          <a:bodyPr wrap="none" anchor="ctr"/>
          <a:lstStyle/>
          <a:p>
            <a:endParaRPr lang="en-US"/>
          </a:p>
        </p:txBody>
      </p:sp>
      <p:sp>
        <p:nvSpPr>
          <p:cNvPr id="125996" name="Rectangle 44"/>
          <p:cNvSpPr>
            <a:spLocks noChangeArrowheads="1"/>
          </p:cNvSpPr>
          <p:nvPr/>
        </p:nvSpPr>
        <p:spPr bwMode="auto">
          <a:xfrm>
            <a:off x="434340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97" name="Rectangle 45"/>
          <p:cNvSpPr>
            <a:spLocks noChangeArrowheads="1"/>
          </p:cNvSpPr>
          <p:nvPr/>
        </p:nvSpPr>
        <p:spPr bwMode="auto">
          <a:xfrm>
            <a:off x="567690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98" name="Rectangle 46"/>
          <p:cNvSpPr>
            <a:spLocks noChangeArrowheads="1"/>
          </p:cNvSpPr>
          <p:nvPr/>
        </p:nvSpPr>
        <p:spPr bwMode="auto">
          <a:xfrm>
            <a:off x="501015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5999" name="Rectangle 47"/>
          <p:cNvSpPr>
            <a:spLocks noChangeArrowheads="1"/>
          </p:cNvSpPr>
          <p:nvPr/>
        </p:nvSpPr>
        <p:spPr bwMode="auto">
          <a:xfrm>
            <a:off x="634365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6000" name="Rectangle 48"/>
          <p:cNvSpPr>
            <a:spLocks noChangeArrowheads="1"/>
          </p:cNvSpPr>
          <p:nvPr/>
        </p:nvSpPr>
        <p:spPr bwMode="auto">
          <a:xfrm>
            <a:off x="767715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6001" name="Rectangle 49"/>
          <p:cNvSpPr>
            <a:spLocks noChangeArrowheads="1"/>
          </p:cNvSpPr>
          <p:nvPr/>
        </p:nvSpPr>
        <p:spPr bwMode="auto">
          <a:xfrm>
            <a:off x="7010400" y="2392363"/>
            <a:ext cx="666750" cy="963612"/>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6002" name="Rectangle 50"/>
          <p:cNvSpPr>
            <a:spLocks noChangeArrowheads="1"/>
          </p:cNvSpPr>
          <p:nvPr/>
        </p:nvSpPr>
        <p:spPr bwMode="auto">
          <a:xfrm>
            <a:off x="3881438" y="1676400"/>
            <a:ext cx="461962" cy="1625600"/>
          </a:xfrm>
          <a:prstGeom prst="rect">
            <a:avLst/>
          </a:prstGeom>
          <a:noFill/>
          <a:ln w="25400">
            <a:solidFill>
              <a:schemeClr val="tx1"/>
            </a:solidFill>
            <a:miter lim="800000"/>
            <a:headEnd/>
            <a:tailEnd/>
          </a:ln>
          <a:effectLst/>
        </p:spPr>
        <p:txBody>
          <a:bodyPr wrap="none" anchor="ctr"/>
          <a:lstStyle/>
          <a:p>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6003" name="Rectangle 51"/>
          <p:cNvSpPr>
            <a:spLocks noChangeArrowheads="1"/>
          </p:cNvSpPr>
          <p:nvPr/>
        </p:nvSpPr>
        <p:spPr bwMode="auto">
          <a:xfrm>
            <a:off x="3881438" y="3629025"/>
            <a:ext cx="461962" cy="1625600"/>
          </a:xfrm>
          <a:prstGeom prst="rect">
            <a:avLst/>
          </a:prstGeom>
          <a:noFill/>
          <a:ln w="25400">
            <a:solidFill>
              <a:schemeClr val="tx1"/>
            </a:solidFill>
            <a:miter lim="800000"/>
            <a:headEnd/>
            <a:tailEnd/>
          </a:ln>
          <a:effectLst/>
        </p:spPr>
        <p:txBody>
          <a:bodyPr wrap="none" anchor="ctr"/>
          <a:lstStyle/>
          <a:p>
            <a:endParaRPr lang="en-US">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6004" name="Rectangle 52"/>
          <p:cNvSpPr>
            <a:spLocks noChangeArrowheads="1"/>
          </p:cNvSpPr>
          <p:nvPr/>
        </p:nvSpPr>
        <p:spPr bwMode="auto">
          <a:xfrm>
            <a:off x="3881438" y="5254625"/>
            <a:ext cx="461962" cy="200025"/>
          </a:xfrm>
          <a:prstGeom prst="rect">
            <a:avLst/>
          </a:prstGeom>
          <a:noFill/>
          <a:ln w="254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26005" name="Text Box 53"/>
          <p:cNvSpPr txBox="1">
            <a:spLocks noChangeArrowheads="1"/>
          </p:cNvSpPr>
          <p:nvPr/>
        </p:nvSpPr>
        <p:spPr bwMode="auto">
          <a:xfrm>
            <a:off x="4700588" y="5238750"/>
            <a:ext cx="3643312" cy="257175"/>
          </a:xfrm>
          <a:prstGeom prst="rect">
            <a:avLst/>
          </a:prstGeom>
          <a:noFill/>
          <a:ln w="12700">
            <a:noFill/>
            <a:miter lim="800000"/>
            <a:headEnd/>
            <a:tailEnd/>
          </a:ln>
          <a:effectLst/>
        </p:spPr>
        <p:txBody>
          <a:bodyPr lIns="91414" tIns="45707" rIns="91414" bIns="45707">
            <a:spAutoFit/>
          </a:bodyPr>
          <a:lstStyle/>
          <a:p>
            <a:pPr eaLnBrk="0" hangingPunct="0">
              <a:lnSpc>
                <a:spcPct val="90000"/>
              </a:lnSpc>
            </a:pPr>
            <a:r>
              <a:rPr lang="en-US" sz="1200" b="1">
                <a:solidFill>
                  <a:schemeClr val="bg1"/>
                </a:solidFill>
                <a:latin typeface="Arial" pitchFamily="34" charset="0"/>
                <a:cs typeface="Arial" pitchFamily="34" charset="0"/>
              </a:rPr>
              <a:t>System Interface + I/O</a:t>
            </a:r>
          </a:p>
        </p:txBody>
      </p:sp>
      <p:sp>
        <p:nvSpPr>
          <p:cNvPr id="126006" name="Text Box 54"/>
          <p:cNvSpPr txBox="1">
            <a:spLocks noChangeArrowheads="1"/>
          </p:cNvSpPr>
          <p:nvPr/>
        </p:nvSpPr>
        <p:spPr bwMode="auto">
          <a:xfrm rot="16200000">
            <a:off x="3539331" y="4234657"/>
            <a:ext cx="1120775" cy="284162"/>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a:solidFill>
                  <a:schemeClr val="bg1"/>
                </a:solidFill>
                <a:effectLst>
                  <a:outerShdw blurRad="38100" dist="38100" dir="2700000" algn="tl">
                    <a:srgbClr val="000000">
                      <a:alpha val="43137"/>
                    </a:srgbClr>
                  </a:outerShdw>
                </a:effectLst>
                <a:latin typeface="Arial" pitchFamily="34" charset="0"/>
                <a:cs typeface="Arial" pitchFamily="34" charset="0"/>
              </a:rPr>
              <a:t>DDR3 MC</a:t>
            </a:r>
          </a:p>
        </p:txBody>
      </p:sp>
      <p:sp>
        <p:nvSpPr>
          <p:cNvPr id="126007" name="Text Box 55"/>
          <p:cNvSpPr txBox="1">
            <a:spLocks noChangeArrowheads="1"/>
          </p:cNvSpPr>
          <p:nvPr/>
        </p:nvSpPr>
        <p:spPr bwMode="auto">
          <a:xfrm rot="16200000">
            <a:off x="3548856" y="2250282"/>
            <a:ext cx="1120775" cy="284162"/>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a:solidFill>
                  <a:schemeClr val="bg1"/>
                </a:solidFill>
                <a:effectLst>
                  <a:outerShdw blurRad="38100" dist="38100" dir="2700000" algn="tl">
                    <a:srgbClr val="000000">
                      <a:alpha val="43137"/>
                    </a:srgbClr>
                  </a:outerShdw>
                </a:effectLst>
                <a:latin typeface="Arial" pitchFamily="34" charset="0"/>
                <a:cs typeface="Arial" pitchFamily="34" charset="0"/>
              </a:rPr>
              <a:t>DDR3 MC</a:t>
            </a:r>
          </a:p>
        </p:txBody>
      </p:sp>
      <p:sp>
        <p:nvSpPr>
          <p:cNvPr id="126008" name="Text Box 56"/>
          <p:cNvSpPr txBox="1">
            <a:spLocks noChangeArrowheads="1"/>
          </p:cNvSpPr>
          <p:nvPr/>
        </p:nvSpPr>
        <p:spPr bwMode="auto">
          <a:xfrm rot="16200000">
            <a:off x="8001794" y="4234656"/>
            <a:ext cx="1120775" cy="284163"/>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DDR3 MC</a:t>
            </a:r>
          </a:p>
        </p:txBody>
      </p:sp>
      <p:sp>
        <p:nvSpPr>
          <p:cNvPr id="126009" name="Text Box 57"/>
          <p:cNvSpPr txBox="1">
            <a:spLocks noChangeArrowheads="1"/>
          </p:cNvSpPr>
          <p:nvPr/>
        </p:nvSpPr>
        <p:spPr bwMode="auto">
          <a:xfrm rot="16200000">
            <a:off x="8011319" y="2250281"/>
            <a:ext cx="1120775" cy="284163"/>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a:solidFill>
                  <a:schemeClr val="bg1"/>
                </a:solidFill>
                <a:effectLst>
                  <a:outerShdw blurRad="38100" dist="38100" dir="2700000" algn="tl">
                    <a:srgbClr val="000000">
                      <a:alpha val="43137"/>
                    </a:srgbClr>
                  </a:outerShdw>
                </a:effectLst>
                <a:latin typeface="Arial" pitchFamily="34" charset="0"/>
                <a:cs typeface="Arial" pitchFamily="34" charset="0"/>
              </a:rPr>
              <a:t>DDR3 MC</a:t>
            </a:r>
          </a:p>
        </p:txBody>
      </p:sp>
      <p:sp>
        <p:nvSpPr>
          <p:cNvPr id="126010" name="Text Box 58"/>
          <p:cNvSpPr txBox="1">
            <a:spLocks noChangeArrowheads="1"/>
          </p:cNvSpPr>
          <p:nvPr/>
        </p:nvSpPr>
        <p:spPr bwMode="auto">
          <a:xfrm>
            <a:off x="3717925" y="3281363"/>
            <a:ext cx="806450" cy="339725"/>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PLL</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126011" name="Text Box 59"/>
          <p:cNvSpPr txBox="1">
            <a:spLocks noChangeAspect="1" noChangeArrowheads="1"/>
          </p:cNvSpPr>
          <p:nvPr/>
        </p:nvSpPr>
        <p:spPr bwMode="auto">
          <a:xfrm>
            <a:off x="4333875" y="1830388"/>
            <a:ext cx="666750" cy="284162"/>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TILE</a:t>
            </a:r>
          </a:p>
        </p:txBody>
      </p:sp>
      <p:sp>
        <p:nvSpPr>
          <p:cNvPr id="126012" name="Text Box 60"/>
          <p:cNvSpPr txBox="1">
            <a:spLocks noChangeAspect="1" noChangeArrowheads="1"/>
          </p:cNvSpPr>
          <p:nvPr/>
        </p:nvSpPr>
        <p:spPr bwMode="auto">
          <a:xfrm>
            <a:off x="4333875" y="3797300"/>
            <a:ext cx="666750" cy="284163"/>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400" b="1">
                <a:latin typeface="Arial" pitchFamily="34" charset="0"/>
                <a:cs typeface="Arial" pitchFamily="34" charset="0"/>
              </a:rPr>
              <a:t>TILE</a:t>
            </a:r>
          </a:p>
        </p:txBody>
      </p:sp>
      <p:sp>
        <p:nvSpPr>
          <p:cNvPr id="126013" name="Text Box 61"/>
          <p:cNvSpPr txBox="1">
            <a:spLocks noChangeArrowheads="1"/>
          </p:cNvSpPr>
          <p:nvPr/>
        </p:nvSpPr>
        <p:spPr bwMode="auto">
          <a:xfrm>
            <a:off x="8158163" y="3355975"/>
            <a:ext cx="806450" cy="257175"/>
          </a:xfrm>
          <a:prstGeom prst="rect">
            <a:avLst/>
          </a:prstGeom>
          <a:noFill/>
          <a:ln w="12700">
            <a:noFill/>
            <a:miter lim="800000"/>
            <a:headEnd/>
            <a:tailEnd/>
          </a:ln>
          <a:effectLst/>
        </p:spPr>
        <p:txBody>
          <a:bodyPr lIns="91414" tIns="45707" rIns="91414" bIns="45707">
            <a:spAutoFit/>
          </a:bodyPr>
          <a:lstStyle/>
          <a:p>
            <a:pPr algn="ctr" eaLnBrk="0" hangingPunct="0">
              <a:lnSpc>
                <a:spcPct val="90000"/>
              </a:lnSpc>
            </a:pPr>
            <a:r>
              <a:rPr lang="en-US" sz="1200" b="1" dirty="0">
                <a:solidFill>
                  <a:schemeClr val="tx1"/>
                </a:solidFill>
                <a:latin typeface="Arial" pitchFamily="34" charset="0"/>
                <a:cs typeface="Arial" pitchFamily="34" charset="0"/>
              </a:rPr>
              <a:t>JTAG</a:t>
            </a:r>
          </a:p>
        </p:txBody>
      </p:sp>
      <p:sp>
        <p:nvSpPr>
          <p:cNvPr id="126015" name="Rectangle 63"/>
          <p:cNvSpPr>
            <a:spLocks noChangeArrowheads="1"/>
          </p:cNvSpPr>
          <p:nvPr/>
        </p:nvSpPr>
        <p:spPr bwMode="auto">
          <a:xfrm>
            <a:off x="674688" y="2592388"/>
            <a:ext cx="838200" cy="882650"/>
          </a:xfrm>
          <a:prstGeom prst="rect">
            <a:avLst/>
          </a:prstGeom>
          <a:solidFill>
            <a:schemeClr val="bg2">
              <a:alpha val="24000"/>
            </a:schemeClr>
          </a:solidFill>
          <a:ln w="25400">
            <a:solidFill>
              <a:schemeClr val="tx1"/>
            </a:solidFill>
            <a:miter lim="800000"/>
            <a:headEnd/>
            <a:tailEnd/>
          </a:ln>
          <a:effectLst/>
        </p:spPr>
        <p:txBody>
          <a:bodyPr wrap="none" anchor="ctr"/>
          <a:lstStyle/>
          <a:p>
            <a:endParaRPr lang="en-US" sz="1600">
              <a:latin typeface="Arial" pitchFamily="34" charset="0"/>
              <a:cs typeface="Arial" pitchFamily="34" charset="0"/>
            </a:endParaRPr>
          </a:p>
        </p:txBody>
      </p:sp>
      <p:sp>
        <p:nvSpPr>
          <p:cNvPr id="126016" name="Rectangle 64"/>
          <p:cNvSpPr>
            <a:spLocks noChangeArrowheads="1"/>
          </p:cNvSpPr>
          <p:nvPr/>
        </p:nvSpPr>
        <p:spPr bwMode="auto">
          <a:xfrm>
            <a:off x="858838" y="1223963"/>
            <a:ext cx="733425" cy="1239837"/>
          </a:xfrm>
          <a:prstGeom prst="rect">
            <a:avLst/>
          </a:prstGeom>
          <a:noFill/>
          <a:ln w="25400">
            <a:solidFill>
              <a:schemeClr val="tx1"/>
            </a:solidFill>
            <a:miter lim="800000"/>
            <a:headEnd/>
            <a:tailEnd/>
          </a:ln>
          <a:effectLst/>
        </p:spPr>
        <p:txBody>
          <a:bodyPr wrap="none" anchor="ctr"/>
          <a:lstStyle/>
          <a:p>
            <a:endParaRPr lang="en-US"/>
          </a:p>
        </p:txBody>
      </p:sp>
      <p:sp>
        <p:nvSpPr>
          <p:cNvPr id="126017" name="Rectangle 65"/>
          <p:cNvSpPr>
            <a:spLocks noChangeArrowheads="1"/>
          </p:cNvSpPr>
          <p:nvPr/>
        </p:nvSpPr>
        <p:spPr bwMode="auto">
          <a:xfrm>
            <a:off x="858838" y="3584575"/>
            <a:ext cx="741362" cy="1239838"/>
          </a:xfrm>
          <a:prstGeom prst="rect">
            <a:avLst/>
          </a:prstGeom>
          <a:noFill/>
          <a:ln w="25400">
            <a:solidFill>
              <a:schemeClr val="tx1"/>
            </a:solidFill>
            <a:miter lim="800000"/>
            <a:headEnd/>
            <a:tailEnd/>
          </a:ln>
          <a:effectLst/>
        </p:spPr>
        <p:txBody>
          <a:bodyPr wrap="none" anchor="ctr"/>
          <a:lstStyle/>
          <a:p>
            <a:endParaRPr lang="en-US"/>
          </a:p>
        </p:txBody>
      </p:sp>
      <p:sp>
        <p:nvSpPr>
          <p:cNvPr id="126018" name="Rectangle 66"/>
          <p:cNvSpPr>
            <a:spLocks noChangeArrowheads="1"/>
          </p:cNvSpPr>
          <p:nvPr/>
        </p:nvSpPr>
        <p:spPr bwMode="auto">
          <a:xfrm>
            <a:off x="1838325" y="3313113"/>
            <a:ext cx="1381125" cy="1511300"/>
          </a:xfrm>
          <a:prstGeom prst="rect">
            <a:avLst/>
          </a:prstGeom>
          <a:noFill/>
          <a:ln w="25400">
            <a:solidFill>
              <a:schemeClr val="tx1"/>
            </a:solidFill>
            <a:miter lim="800000"/>
            <a:headEnd/>
            <a:tailEnd/>
          </a:ln>
          <a:effectLst/>
        </p:spPr>
        <p:txBody>
          <a:bodyPr wrap="none" anchor="ctr"/>
          <a:lstStyle/>
          <a:p>
            <a:endParaRPr lang="en-US"/>
          </a:p>
        </p:txBody>
      </p:sp>
      <p:sp>
        <p:nvSpPr>
          <p:cNvPr id="126019" name="Rectangle 67"/>
          <p:cNvSpPr>
            <a:spLocks noChangeArrowheads="1"/>
          </p:cNvSpPr>
          <p:nvPr/>
        </p:nvSpPr>
        <p:spPr bwMode="auto">
          <a:xfrm>
            <a:off x="1846263" y="1235075"/>
            <a:ext cx="1373187" cy="1511300"/>
          </a:xfrm>
          <a:prstGeom prst="rect">
            <a:avLst/>
          </a:prstGeom>
          <a:noFill/>
          <a:ln w="25400">
            <a:solidFill>
              <a:schemeClr val="tx1"/>
            </a:solidFill>
            <a:miter lim="800000"/>
            <a:headEnd/>
            <a:tailEnd/>
          </a:ln>
          <a:effectLst/>
        </p:spPr>
        <p:txBody>
          <a:bodyPr wrap="none" anchor="ctr"/>
          <a:lstStyle/>
          <a:p>
            <a:endParaRPr lang="en-US"/>
          </a:p>
        </p:txBody>
      </p:sp>
      <p:sp>
        <p:nvSpPr>
          <p:cNvPr id="126020" name="Rectangle 68"/>
          <p:cNvSpPr>
            <a:spLocks noChangeArrowheads="1"/>
          </p:cNvSpPr>
          <p:nvPr/>
        </p:nvSpPr>
        <p:spPr bwMode="auto">
          <a:xfrm>
            <a:off x="2041525" y="2744788"/>
            <a:ext cx="649288" cy="568325"/>
          </a:xfrm>
          <a:prstGeom prst="rect">
            <a:avLst/>
          </a:prstGeom>
          <a:solidFill>
            <a:schemeClr val="bg2">
              <a:alpha val="24000"/>
            </a:schemeClr>
          </a:solidFill>
          <a:ln w="25400">
            <a:solidFill>
              <a:schemeClr val="tx1"/>
            </a:solidFill>
            <a:miter lim="800000"/>
            <a:headEnd/>
            <a:tailEnd/>
          </a:ln>
          <a:effectLst/>
        </p:spPr>
        <p:txBody>
          <a:bodyPr wrap="none" anchor="ctr"/>
          <a:lstStyle/>
          <a:p>
            <a:endParaRPr lang="en-US" sz="1600">
              <a:latin typeface="Arial" pitchFamily="34" charset="0"/>
              <a:cs typeface="Arial" pitchFamily="34" charset="0"/>
            </a:endParaRPr>
          </a:p>
        </p:txBody>
      </p:sp>
      <p:sp>
        <p:nvSpPr>
          <p:cNvPr id="126021" name="Text Box 69"/>
          <p:cNvSpPr txBox="1">
            <a:spLocks noChangeAspect="1" noChangeArrowheads="1"/>
          </p:cNvSpPr>
          <p:nvPr/>
        </p:nvSpPr>
        <p:spPr bwMode="auto">
          <a:xfrm>
            <a:off x="604838" y="2976563"/>
            <a:ext cx="1117600" cy="341606"/>
          </a:xfrm>
          <a:prstGeom prst="rect">
            <a:avLst/>
          </a:prstGeom>
          <a:solidFill>
            <a:schemeClr val="bg2">
              <a:alpha val="24000"/>
            </a:schemeClr>
          </a:solidFill>
          <a:ln w="12700">
            <a:noFill/>
            <a:miter lim="800000"/>
            <a:headEnd/>
            <a:tailEnd/>
          </a:ln>
          <a:effectLst/>
        </p:spPr>
        <p:txBody>
          <a:bodyPr lIns="91414" tIns="45707" rIns="91414" bIns="45707">
            <a:spAutoFit/>
          </a:bodyPr>
          <a:lstStyle/>
          <a:p>
            <a:pPr eaLnBrk="0" hangingPunct="0">
              <a:lnSpc>
                <a:spcPct val="9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Router</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6022" name="Text Box 70"/>
          <p:cNvSpPr txBox="1">
            <a:spLocks noChangeAspect="1" noChangeArrowheads="1"/>
          </p:cNvSpPr>
          <p:nvPr/>
        </p:nvSpPr>
        <p:spPr bwMode="auto">
          <a:xfrm>
            <a:off x="839788" y="1676400"/>
            <a:ext cx="981075" cy="341606"/>
          </a:xfrm>
          <a:prstGeom prst="rect">
            <a:avLst/>
          </a:prstGeom>
          <a:solidFill>
            <a:schemeClr val="bg2">
              <a:alpha val="24000"/>
            </a:schemeClr>
          </a:solidFill>
          <a:ln w="12700">
            <a:noFill/>
            <a:miter lim="800000"/>
            <a:headEnd/>
            <a:tailEnd/>
          </a:ln>
          <a:effectLst/>
        </p:spPr>
        <p:txBody>
          <a:bodyPr lIns="91414" tIns="45707" rIns="91414" bIns="45707">
            <a:spAutoFit/>
          </a:bodyPr>
          <a:lstStyle/>
          <a:p>
            <a:pPr eaLnBrk="0" hangingPunct="0">
              <a:lnSpc>
                <a:spcPct val="90000"/>
              </a:lnSpc>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L2$1</a:t>
            </a:r>
          </a:p>
        </p:txBody>
      </p:sp>
      <p:sp>
        <p:nvSpPr>
          <p:cNvPr id="126023" name="Text Box 71"/>
          <p:cNvSpPr txBox="1">
            <a:spLocks noChangeAspect="1" noChangeArrowheads="1"/>
          </p:cNvSpPr>
          <p:nvPr/>
        </p:nvSpPr>
        <p:spPr bwMode="auto">
          <a:xfrm>
            <a:off x="858838" y="3933825"/>
            <a:ext cx="981075" cy="341606"/>
          </a:xfrm>
          <a:prstGeom prst="rect">
            <a:avLst/>
          </a:prstGeom>
          <a:solidFill>
            <a:schemeClr val="bg2">
              <a:alpha val="24000"/>
            </a:schemeClr>
          </a:solidFill>
          <a:ln w="12700">
            <a:noFill/>
            <a:miter lim="800000"/>
            <a:headEnd/>
            <a:tailEnd/>
          </a:ln>
          <a:effectLst/>
        </p:spPr>
        <p:txBody>
          <a:bodyPr lIns="91414" tIns="45707" rIns="91414" bIns="45707">
            <a:spAutoFit/>
          </a:bodyPr>
          <a:lstStyle/>
          <a:p>
            <a:pPr eaLnBrk="0" hangingPunct="0">
              <a:lnSpc>
                <a:spcPct val="90000"/>
              </a:lnSpc>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L2$0</a:t>
            </a:r>
          </a:p>
        </p:txBody>
      </p:sp>
      <p:sp>
        <p:nvSpPr>
          <p:cNvPr id="126024" name="Text Box 72"/>
          <p:cNvSpPr txBox="1">
            <a:spLocks noChangeAspect="1" noChangeArrowheads="1"/>
          </p:cNvSpPr>
          <p:nvPr/>
        </p:nvSpPr>
        <p:spPr bwMode="auto">
          <a:xfrm>
            <a:off x="2108200" y="3933825"/>
            <a:ext cx="981075" cy="341606"/>
          </a:xfrm>
          <a:prstGeom prst="rect">
            <a:avLst/>
          </a:prstGeom>
          <a:solidFill>
            <a:schemeClr val="bg2">
              <a:alpha val="24000"/>
            </a:schemeClr>
          </a:solidFill>
          <a:ln w="12700">
            <a:noFill/>
            <a:miter lim="800000"/>
            <a:headEnd/>
            <a:tailEnd/>
          </a:ln>
          <a:effectLst/>
        </p:spPr>
        <p:txBody>
          <a:bodyPr lIns="91414" tIns="45707" rIns="91414" bIns="45707">
            <a:spAutoFit/>
          </a:bodyPr>
          <a:lstStyle/>
          <a:p>
            <a:pPr eaLnBrk="0" hangingPunct="0">
              <a:lnSpc>
                <a:spcPct val="90000"/>
              </a:lnSpc>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Core0</a:t>
            </a:r>
          </a:p>
        </p:txBody>
      </p:sp>
      <p:sp>
        <p:nvSpPr>
          <p:cNvPr id="126025" name="Text Box 73"/>
          <p:cNvSpPr txBox="1">
            <a:spLocks noChangeAspect="1" noChangeArrowheads="1"/>
          </p:cNvSpPr>
          <p:nvPr/>
        </p:nvSpPr>
        <p:spPr bwMode="auto">
          <a:xfrm>
            <a:off x="2108201" y="1703388"/>
            <a:ext cx="927100" cy="341606"/>
          </a:xfrm>
          <a:prstGeom prst="rect">
            <a:avLst/>
          </a:prstGeom>
          <a:solidFill>
            <a:schemeClr val="bg2">
              <a:alpha val="24000"/>
            </a:schemeClr>
          </a:solidFill>
          <a:ln w="12700">
            <a:noFill/>
            <a:miter lim="800000"/>
            <a:headEnd/>
            <a:tailEnd/>
          </a:ln>
          <a:effectLst/>
        </p:spPr>
        <p:txBody>
          <a:bodyPr wrap="square" lIns="91414" tIns="45707" rIns="91414" bIns="45707">
            <a:spAutoFit/>
          </a:bodyPr>
          <a:lstStyle/>
          <a:p>
            <a:pPr eaLnBrk="0" hangingPunct="0">
              <a:lnSpc>
                <a:spcPct val="90000"/>
              </a:lnSpc>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Core1</a:t>
            </a:r>
          </a:p>
        </p:txBody>
      </p:sp>
      <p:sp>
        <p:nvSpPr>
          <p:cNvPr id="126026" name="Text Box 74"/>
          <p:cNvSpPr txBox="1">
            <a:spLocks noChangeAspect="1" noChangeArrowheads="1"/>
          </p:cNvSpPr>
          <p:nvPr/>
        </p:nvSpPr>
        <p:spPr bwMode="auto">
          <a:xfrm>
            <a:off x="1958975" y="2960688"/>
            <a:ext cx="788988" cy="341606"/>
          </a:xfrm>
          <a:prstGeom prst="rect">
            <a:avLst/>
          </a:prstGeom>
          <a:solidFill>
            <a:schemeClr val="bg2">
              <a:alpha val="24000"/>
            </a:schemeClr>
          </a:solidFill>
          <a:ln w="12700">
            <a:noFill/>
            <a:miter lim="800000"/>
            <a:headEnd/>
            <a:tailEnd/>
          </a:ln>
          <a:effectLst/>
        </p:spPr>
        <p:txBody>
          <a:bodyPr lIns="91414" tIns="45707" rIns="91414" bIns="45707">
            <a:spAutoFit/>
          </a:bodyPr>
          <a:lstStyle/>
          <a:p>
            <a:pPr algn="ctr" eaLnBrk="0" hangingPunct="0">
              <a:lnSpc>
                <a:spcPct val="90000"/>
              </a:lnSpc>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MPB</a:t>
            </a:r>
          </a:p>
        </p:txBody>
      </p:sp>
      <p:sp>
        <p:nvSpPr>
          <p:cNvPr id="126027" name="Rectangle 75"/>
          <p:cNvSpPr>
            <a:spLocks noGrp="1" noChangeArrowheads="1"/>
          </p:cNvSpPr>
          <p:nvPr>
            <p:ph type="title"/>
          </p:nvPr>
        </p:nvSpPr>
        <p:spPr>
          <a:xfrm>
            <a:off x="329499" y="0"/>
            <a:ext cx="8410575" cy="1143000"/>
          </a:xfrm>
        </p:spPr>
        <p:txBody>
          <a:bodyPr/>
          <a:lstStyle/>
          <a:p>
            <a:r>
              <a:rPr lang="en-US" dirty="0" smtClean="0"/>
              <a:t>Single-chip Cloud Computer</a:t>
            </a:r>
            <a:br>
              <a:rPr lang="en-US" dirty="0" smtClean="0"/>
            </a:br>
            <a:r>
              <a:rPr lang="en-US" dirty="0" smtClean="0"/>
              <a:t>Experimental Processor</a:t>
            </a:r>
            <a:endParaRPr lang="en-US" dirty="0"/>
          </a:p>
        </p:txBody>
      </p:sp>
      <p:graphicFrame>
        <p:nvGraphicFramePr>
          <p:cNvPr id="126028" name="Group 76"/>
          <p:cNvGraphicFramePr>
            <a:graphicFrameLocks noGrp="1"/>
          </p:cNvGraphicFramePr>
          <p:nvPr>
            <p:ph idx="4294967295"/>
          </p:nvPr>
        </p:nvGraphicFramePr>
        <p:xfrm>
          <a:off x="117475" y="4927600"/>
          <a:ext cx="3590925" cy="1725614"/>
        </p:xfrm>
        <a:graphic>
          <a:graphicData uri="http://schemas.openxmlformats.org/drawingml/2006/table">
            <a:tbl>
              <a:tblPr/>
              <a:tblGrid>
                <a:gridCol w="1443038"/>
                <a:gridCol w="2147887"/>
              </a:tblGrid>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Technology</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45nm Hi-K CMOS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346075">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Interconnect</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9 Metal (Cu)</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Transistors</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Die: 1.3B, Tile: 48M</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Tile Area</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18.7mm</a:t>
                      </a:r>
                      <a:r>
                        <a:rPr kumimoji="0" lang="en-US" sz="1600" b="1" i="0" u="none" strike="noStrike" cap="none" normalizeH="0" baseline="30000" smtClean="0">
                          <a:ln>
                            <a:noFill/>
                          </a:ln>
                          <a:solidFill>
                            <a:schemeClr val="tx1"/>
                          </a:solidFill>
                          <a:effectLst/>
                          <a:latin typeface="Arial" charset="0"/>
                          <a:cs typeface="Arial" charset="0"/>
                        </a:rPr>
                        <a:t>2</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346075">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Die Area</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567.1mm</a:t>
                      </a:r>
                      <a:r>
                        <a:rPr kumimoji="0" lang="en-US" sz="1600" b="1" i="0" u="none" strike="noStrike" cap="none" normalizeH="0" baseline="30000" dirty="0" smtClean="0">
                          <a:ln>
                            <a:noFill/>
                          </a:ln>
                          <a:solidFill>
                            <a:schemeClr val="tx1"/>
                          </a:solidFill>
                          <a:effectLst/>
                          <a:latin typeface="Arial" charset="0"/>
                          <a:cs typeface="Arial" charset="0"/>
                        </a:rPr>
                        <a:t>2</a:t>
                      </a:r>
                      <a:endParaRPr kumimoji="0" lang="en-US" sz="1600" b="1" i="0" u="none" strike="noStrike" cap="none" normalizeH="0" baseline="0" dirty="0" smtClean="0">
                        <a:ln>
                          <a:noFill/>
                        </a:ln>
                        <a:solidFill>
                          <a:schemeClr val="tx1"/>
                        </a:solidFill>
                        <a:effectLst/>
                        <a:latin typeface="Arial" charset="0"/>
                        <a:cs typeface="Arial" charset="0"/>
                      </a:endParaRP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sp>
        <p:nvSpPr>
          <p:cNvPr id="126048" name="Rectangle 96"/>
          <p:cNvSpPr>
            <a:spLocks noChangeArrowheads="1"/>
          </p:cNvSpPr>
          <p:nvPr/>
        </p:nvSpPr>
        <p:spPr bwMode="auto">
          <a:xfrm>
            <a:off x="3879850" y="1443038"/>
            <a:ext cx="4892675" cy="3987800"/>
          </a:xfrm>
          <a:prstGeom prst="rect">
            <a:avLst/>
          </a:prstGeom>
          <a:noFill/>
          <a:ln w="19050" algn="ctr">
            <a:noFill/>
            <a:miter lim="800000"/>
            <a:headEnd/>
            <a:tailEnd/>
          </a:ln>
          <a:effectLst/>
        </p:spPr>
        <p:txBody>
          <a:bodyPr wrap="none" anchor="ctr"/>
          <a:lstStyle/>
          <a:p>
            <a:endParaRPr lang="en-US"/>
          </a:p>
        </p:txBody>
      </p:sp>
      <p:sp>
        <p:nvSpPr>
          <p:cNvPr id="126049" name="Rectangle 97"/>
          <p:cNvSpPr>
            <a:spLocks noChangeArrowheads="1"/>
          </p:cNvSpPr>
          <p:nvPr/>
        </p:nvSpPr>
        <p:spPr bwMode="auto">
          <a:xfrm>
            <a:off x="684213" y="1236663"/>
            <a:ext cx="2535237" cy="3579812"/>
          </a:xfrm>
          <a:prstGeom prst="rect">
            <a:avLst/>
          </a:prstGeom>
          <a:noFill/>
          <a:ln w="19050" algn="ctr">
            <a:noFill/>
            <a:miter lim="800000"/>
            <a:headEnd/>
            <a:tailEnd/>
          </a:ln>
          <a:effectLst/>
        </p:spPr>
        <p:txBody>
          <a:bodyPr wrap="none" anchor="ctr"/>
          <a:lstStyle/>
          <a:p>
            <a:endParaRPr lang="en-US"/>
          </a:p>
        </p:txBody>
      </p:sp>
      <p:sp>
        <p:nvSpPr>
          <p:cNvPr id="126052" name="Rectangle 100"/>
          <p:cNvSpPr>
            <a:spLocks noChangeArrowheads="1"/>
          </p:cNvSpPr>
          <p:nvPr/>
        </p:nvSpPr>
        <p:spPr bwMode="auto">
          <a:xfrm>
            <a:off x="3878263" y="1428750"/>
            <a:ext cx="4894262" cy="4025900"/>
          </a:xfrm>
          <a:prstGeom prst="rect">
            <a:avLst/>
          </a:prstGeom>
          <a:noFill/>
          <a:ln w="25400" algn="ctr">
            <a:solidFill>
              <a:schemeClr val="tx1"/>
            </a:solidFill>
            <a:miter lim="800000"/>
            <a:headEnd/>
            <a:tailEnd/>
          </a:ln>
          <a:effectLst/>
        </p:spPr>
        <p:txBody>
          <a:bodyPr wrap="none" anchor="ctr"/>
          <a:lstStyle/>
          <a:p>
            <a:endParaRPr lang="en-US"/>
          </a:p>
        </p:txBody>
      </p:sp>
      <p:sp>
        <p:nvSpPr>
          <p:cNvPr id="126053" name="Rectangle 101"/>
          <p:cNvSpPr>
            <a:spLocks noChangeArrowheads="1"/>
          </p:cNvSpPr>
          <p:nvPr/>
        </p:nvSpPr>
        <p:spPr bwMode="auto">
          <a:xfrm>
            <a:off x="677863" y="1223963"/>
            <a:ext cx="2541587" cy="3603625"/>
          </a:xfrm>
          <a:prstGeom prst="rect">
            <a:avLst/>
          </a:prstGeom>
          <a:noFill/>
          <a:ln w="25400" algn="ctr">
            <a:solidFill>
              <a:schemeClr val="tx1"/>
            </a:solidFill>
            <a:miter lim="800000"/>
            <a:headEnd/>
            <a:tailEnd/>
          </a:ln>
          <a:effectLst/>
        </p:spPr>
        <p:txBody>
          <a:bodyPr wrap="none" anchor="ctr"/>
          <a:lstStyle/>
          <a:p>
            <a:endParaRPr lang="en-US"/>
          </a:p>
        </p:txBody>
      </p:sp>
      <p:sp>
        <p:nvSpPr>
          <p:cNvPr id="81" name="Rectangle 80"/>
          <p:cNvSpPr/>
          <p:nvPr/>
        </p:nvSpPr>
        <p:spPr>
          <a:xfrm>
            <a:off x="3899153" y="5576380"/>
            <a:ext cx="5244847" cy="369332"/>
          </a:xfrm>
          <a:prstGeom prst="rect">
            <a:avLst/>
          </a:prstGeom>
        </p:spPr>
        <p:txBody>
          <a:bodyPr wrap="square">
            <a:spAutoFit/>
          </a:bodyPr>
          <a:lstStyle/>
          <a:p>
            <a:r>
              <a:rPr lang="en-US" sz="900" dirty="0" smtClean="0">
                <a:solidFill>
                  <a:schemeClr val="tx1"/>
                </a:solidFill>
              </a:rPr>
              <a:t>Howard, J, et al., “A 48-Core IA-32 Message-Passing Processor with DVFS in 45nm CMOS”, </a:t>
            </a:r>
            <a:r>
              <a:rPr lang="en-US" sz="900" dirty="0" smtClean="0">
                <a:solidFill>
                  <a:schemeClr val="tx1"/>
                </a:solidFill>
                <a:cs typeface="Times New Roman" pitchFamily="18" charset="0"/>
              </a:rPr>
              <a:t>in </a:t>
            </a:r>
            <a:r>
              <a:rPr lang="en-US" sz="900" i="1" dirty="0" smtClean="0">
                <a:solidFill>
                  <a:schemeClr val="tx1"/>
                </a:solidFill>
                <a:cs typeface="Times New Roman" pitchFamily="18" charset="0"/>
              </a:rPr>
              <a:t>Proceedings of ISSCC 2010 (IEEE International Solid-State Circuits Conference)</a:t>
            </a:r>
            <a:r>
              <a:rPr lang="en-US" sz="900" dirty="0" smtClean="0">
                <a:solidFill>
                  <a:schemeClr val="tx1"/>
                </a:solidFill>
                <a:cs typeface="Times New Roman" pitchFamily="18" charset="0"/>
              </a:rPr>
              <a:t>, Feb. 2010</a:t>
            </a:r>
            <a:endParaRPr lang="en-US" sz="90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276225" y="76200"/>
            <a:ext cx="8410575" cy="1143000"/>
          </a:xfrm>
        </p:spPr>
        <p:txBody>
          <a:bodyPr/>
          <a:lstStyle/>
          <a:p>
            <a:pPr eaLnBrk="1" hangingPunct="1"/>
            <a:r>
              <a:rPr lang="de-DE" dirty="0" smtClean="0"/>
              <a:t>MARC - Many-core Application Research Community</a:t>
            </a:r>
            <a:endParaRPr lang="en-US" dirty="0" smtClean="0"/>
          </a:p>
        </p:txBody>
      </p:sp>
      <p:sp>
        <p:nvSpPr>
          <p:cNvPr id="191491" name="Content Placeholder 73"/>
          <p:cNvSpPr>
            <a:spLocks noGrp="1"/>
          </p:cNvSpPr>
          <p:nvPr>
            <p:ph idx="1"/>
          </p:nvPr>
        </p:nvSpPr>
        <p:spPr>
          <a:xfrm>
            <a:off x="396765" y="1295399"/>
            <a:ext cx="8747235" cy="4559901"/>
          </a:xfrm>
        </p:spPr>
        <p:txBody>
          <a:bodyPr/>
          <a:lstStyle/>
          <a:p>
            <a:r>
              <a:rPr lang="de-DE" sz="1800" dirty="0" smtClean="0"/>
              <a:t>Worldwide research partnership program with academia &amp; industry</a:t>
            </a:r>
          </a:p>
          <a:p>
            <a:r>
              <a:rPr lang="de-DE" sz="1800" dirty="0" smtClean="0"/>
              <a:t>Providing access to SCC for many-core programming research </a:t>
            </a:r>
          </a:p>
          <a:p>
            <a:r>
              <a:rPr lang="de-DE" sz="1800" dirty="0" smtClean="0"/>
              <a:t>Overwhelming interest - ~200 research proposals received</a:t>
            </a:r>
          </a:p>
          <a:p>
            <a:r>
              <a:rPr lang="de-DE" sz="1800" dirty="0" smtClean="0"/>
              <a:t>SCC datacenter is online - Community website up and running</a:t>
            </a:r>
            <a:endParaRPr lang="de-DE" sz="2000" dirty="0" smtClean="0"/>
          </a:p>
          <a:p>
            <a:pPr>
              <a:buFontTx/>
              <a:buNone/>
            </a:pPr>
            <a:endParaRPr lang="en-US" sz="2000" dirty="0" smtClean="0"/>
          </a:p>
          <a:p>
            <a:pPr>
              <a:buFontTx/>
              <a:buNone/>
            </a:pPr>
            <a:endParaRPr lang="en-US" sz="2000" dirty="0" smtClean="0"/>
          </a:p>
          <a:p>
            <a:pPr lvl="1">
              <a:buFont typeface="Verdana" pitchFamily="34" charset="0"/>
              <a:buNone/>
            </a:pPr>
            <a:endParaRPr lang="en-US" sz="1800" dirty="0" smtClean="0"/>
          </a:p>
          <a:p>
            <a:endParaRPr lang="en-US" sz="2000" dirty="0" smtClean="0"/>
          </a:p>
        </p:txBody>
      </p:sp>
      <p:pic>
        <p:nvPicPr>
          <p:cNvPr id="4" name="Picture 2" descr="\\jfsctg015.amr.corp.intel.com\temp\JasonPics\IMG_0766.JPG"/>
          <p:cNvPicPr preferRelativeResize="0">
            <a:picLocks noChangeAspect="1" noChangeArrowheads="1"/>
          </p:cNvPicPr>
          <p:nvPr/>
        </p:nvPicPr>
        <p:blipFill>
          <a:blip r:embed="rId3" cstate="screen"/>
          <a:stretch>
            <a:fillRect/>
          </a:stretch>
        </p:blipFill>
        <p:spPr bwMode="auto">
          <a:xfrm>
            <a:off x="6083159" y="3347493"/>
            <a:ext cx="2448839" cy="1632559"/>
          </a:xfrm>
          <a:prstGeom prst="rect">
            <a:avLst/>
          </a:prstGeom>
          <a:noFill/>
        </p:spPr>
      </p:pic>
      <p:pic>
        <p:nvPicPr>
          <p:cNvPr id="5" name="Picture 2">
            <a:hlinkClick r:id="rId4"/>
          </p:cNvPr>
          <p:cNvPicPr>
            <a:picLocks noChangeAspect="1" noChangeArrowheads="1"/>
          </p:cNvPicPr>
          <p:nvPr/>
        </p:nvPicPr>
        <p:blipFill>
          <a:blip r:embed="rId5" cstate="screen"/>
          <a:srcRect/>
          <a:stretch>
            <a:fillRect/>
          </a:stretch>
        </p:blipFill>
        <p:spPr bwMode="auto">
          <a:xfrm>
            <a:off x="433763" y="3134882"/>
            <a:ext cx="4899961" cy="2460376"/>
          </a:xfrm>
          <a:prstGeom prst="rect">
            <a:avLst/>
          </a:prstGeom>
          <a:noFill/>
          <a:ln w="9525">
            <a:noFill/>
            <a:miter lim="800000"/>
            <a:headEnd/>
            <a:tailEnd/>
          </a:ln>
        </p:spPr>
      </p:pic>
      <p:sp>
        <p:nvSpPr>
          <p:cNvPr id="6" name="TextBox 5"/>
          <p:cNvSpPr txBox="1"/>
          <p:nvPr/>
        </p:nvSpPr>
        <p:spPr>
          <a:xfrm>
            <a:off x="561837" y="5699901"/>
            <a:ext cx="4465390" cy="523220"/>
          </a:xfrm>
          <a:prstGeom prst="rect">
            <a:avLst/>
          </a:prstGeom>
          <a:noFill/>
        </p:spPr>
        <p:txBody>
          <a:bodyPr wrap="none" rtlCol="0">
            <a:spAutoFit/>
          </a:bodyPr>
          <a:lstStyle/>
          <a:p>
            <a:pPr marL="0" lvl="2"/>
            <a:r>
              <a:rPr lang="en-US" sz="1400" dirty="0" smtClean="0"/>
              <a:t>http://communities.intel.com/community/marc</a:t>
            </a:r>
          </a:p>
          <a:p>
            <a:endParaRPr lang="en-US" sz="1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 Academic Research Examples</a:t>
            </a:r>
            <a:endParaRPr lang="de-DE" dirty="0"/>
          </a:p>
        </p:txBody>
      </p:sp>
      <p:sp>
        <p:nvSpPr>
          <p:cNvPr id="4" name="Slide Number Placeholder 3"/>
          <p:cNvSpPr>
            <a:spLocks noGrp="1"/>
          </p:cNvSpPr>
          <p:nvPr>
            <p:ph type="sldNum" sz="quarter" idx="4294967295"/>
          </p:nvPr>
        </p:nvSpPr>
        <p:spPr>
          <a:xfrm>
            <a:off x="543854" y="3286125"/>
            <a:ext cx="2133600" cy="476250"/>
          </a:xfrm>
          <a:prstGeom prst="rect">
            <a:avLst/>
          </a:prstGeom>
        </p:spPr>
        <p:txBody>
          <a:bodyPr/>
          <a:lstStyle/>
          <a:p>
            <a:fld id="{216D2871-1DC3-40A3-AFAF-1A6C44FBBE87}" type="slidenum">
              <a:rPr lang="en-US" smtClean="0">
                <a:solidFill>
                  <a:srgbClr val="FFFFFF"/>
                </a:solidFill>
              </a:rPr>
              <a:pPr/>
              <a:t>19</a:t>
            </a:fld>
            <a:endParaRPr lang="en-US" dirty="0">
              <a:solidFill>
                <a:srgbClr val="FFFFFF"/>
              </a:solidFill>
            </a:endParaRPr>
          </a:p>
        </p:txBody>
      </p:sp>
      <p:sp>
        <p:nvSpPr>
          <p:cNvPr id="5" name="Rounded Rectangle 4"/>
          <p:cNvSpPr/>
          <p:nvPr/>
        </p:nvSpPr>
        <p:spPr bwMode="auto">
          <a:xfrm>
            <a:off x="136767" y="3424918"/>
            <a:ext cx="4343399" cy="2318657"/>
          </a:xfrm>
          <a:prstGeom prst="roundRect">
            <a:avLst/>
          </a:prstGeom>
          <a:solidFill>
            <a:schemeClr val="bg2"/>
          </a:solid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MPI</a:t>
            </a:r>
          </a:p>
          <a:p>
            <a:pPr eaLnBrk="0" hangingPunct="0"/>
            <a:endParaRPr lang="de-DE" sz="1600" b="0" dirty="0" smtClean="0">
              <a:solidFill>
                <a:schemeClr val="bg1"/>
              </a:solidFill>
              <a:latin typeface="Arial" pitchFamily="34" charset="0"/>
            </a:endParaRP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Lightweight MPI for on-die clusters</a:t>
            </a:r>
          </a:p>
          <a:p>
            <a:pPr eaLnBrk="0" hangingPunct="0">
              <a:buFont typeface="Arial" pitchFamily="34" charset="0"/>
              <a:buChar char="•"/>
            </a:pPr>
            <a:r>
              <a:rPr kumimoji="0" lang="de-DE"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 </a:t>
            </a:r>
            <a:r>
              <a:rPr lang="de-DE" b="0" dirty="0" smtClean="0">
                <a:solidFill>
                  <a:schemeClr val="bg1"/>
                </a:solidFill>
                <a:effectLst>
                  <a:outerShdw blurRad="38100" dist="38100" dir="2700000" algn="tl">
                    <a:srgbClr val="000000">
                      <a:alpha val="43137"/>
                    </a:srgbClr>
                  </a:outerShdw>
                </a:effectLst>
                <a:latin typeface="Arial" pitchFamily="34" charset="0"/>
              </a:rPr>
              <a:t>P</a:t>
            </a:r>
            <a:r>
              <a:rPr kumimoji="0" lang="de-DE"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ower/Resource aware programming</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Efficient collective algorithms</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Collective I/O</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Virtual Topology Mechanisms</a:t>
            </a:r>
          </a:p>
        </p:txBody>
      </p:sp>
      <p:sp>
        <p:nvSpPr>
          <p:cNvPr id="10" name="Rounded Rectangle 9"/>
          <p:cNvSpPr/>
          <p:nvPr/>
        </p:nvSpPr>
        <p:spPr bwMode="auto">
          <a:xfrm>
            <a:off x="4644116" y="3424918"/>
            <a:ext cx="4370615" cy="2351314"/>
          </a:xfrm>
          <a:prstGeom prst="round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400" dirty="0" smtClean="0">
                <a:solidFill>
                  <a:schemeClr val="bg1"/>
                </a:solidFill>
                <a:effectLst>
                  <a:outerShdw blurRad="38100" dist="38100" dir="2700000" algn="tl">
                    <a:srgbClr val="000000">
                      <a:alpha val="43137"/>
                    </a:srgbClr>
                  </a:outerShdw>
                </a:effectLst>
                <a:latin typeface="Arial" pitchFamily="34" charset="0"/>
              </a:rPr>
              <a:t>Middleware</a:t>
            </a:r>
            <a:endParaRPr kumimoji="0" lang="de-DE" sz="24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p>
            <a:pPr eaLnBrk="0" hangingPunct="0"/>
            <a:endParaRPr lang="de-DE" sz="1600" b="0" dirty="0" smtClean="0">
              <a:solidFill>
                <a:schemeClr val="bg1"/>
              </a:solidFill>
              <a:latin typeface="Arial" pitchFamily="34" charset="0"/>
            </a:endParaRP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Compilers/Runtimes for multi-</a:t>
            </a:r>
          </a:p>
          <a:p>
            <a:pPr eaLnBrk="0" hangingPunct="0"/>
            <a:r>
              <a:rPr lang="de-DE" b="0" dirty="0" smtClean="0">
                <a:solidFill>
                  <a:schemeClr val="bg1"/>
                </a:solidFill>
                <a:effectLst>
                  <a:outerShdw blurRad="38100" dist="38100" dir="2700000" algn="tl">
                    <a:srgbClr val="000000">
                      <a:alpha val="43137"/>
                    </a:srgbClr>
                  </a:outerShdw>
                </a:effectLst>
                <a:latin typeface="Arial" pitchFamily="34" charset="0"/>
              </a:rPr>
              <a:t>  dimensional optimizations</a:t>
            </a:r>
          </a:p>
          <a:p>
            <a:pPr eaLnBrk="0" hangingPunct="0">
              <a:buFont typeface="Arial" pitchFamily="34" charset="0"/>
              <a:buChar char="•"/>
            </a:pPr>
            <a:r>
              <a:rPr kumimoji="0" lang="de-DE"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 High productivity parallel</a:t>
            </a:r>
            <a:r>
              <a:rPr kumimoji="0" lang="de-DE" b="0" i="0" u="none" strike="noStrike" cap="none" normalizeH="0" dirty="0" smtClean="0">
                <a:ln>
                  <a:noFill/>
                </a:ln>
                <a:solidFill>
                  <a:schemeClr val="bg1"/>
                </a:solidFill>
                <a:effectLst>
                  <a:outerShdw blurRad="38100" dist="38100" dir="2700000" algn="tl">
                    <a:srgbClr val="000000">
                      <a:alpha val="43137"/>
                    </a:srgbClr>
                  </a:outerShdw>
                </a:effectLst>
                <a:latin typeface="Arial" pitchFamily="34" charset="0"/>
              </a:rPr>
              <a:t> </a:t>
            </a:r>
          </a:p>
          <a:p>
            <a:pPr eaLnBrk="0" hangingPunct="0"/>
            <a:r>
              <a:rPr lang="de-DE" b="0" dirty="0" smtClean="0">
                <a:solidFill>
                  <a:schemeClr val="bg1"/>
                </a:solidFill>
                <a:effectLst>
                  <a:outerShdw blurRad="38100" dist="38100" dir="2700000" algn="tl">
                    <a:srgbClr val="000000">
                      <a:alpha val="43137"/>
                    </a:srgbClr>
                  </a:outerShdw>
                </a:effectLst>
                <a:latin typeface="Arial" pitchFamily="34" charset="0"/>
              </a:rPr>
              <a:t>  </a:t>
            </a:r>
            <a:r>
              <a:rPr kumimoji="0" lang="de-DE"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rPr>
              <a:t>programming languages</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Resource Management</a:t>
            </a:r>
            <a:endParaRPr kumimoji="0" lang="de-DE"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11" name="Rounded Rectangle 10"/>
          <p:cNvSpPr/>
          <p:nvPr/>
        </p:nvSpPr>
        <p:spPr bwMode="auto">
          <a:xfrm>
            <a:off x="136767" y="1343021"/>
            <a:ext cx="4343400" cy="1741714"/>
          </a:xfrm>
          <a:prstGeom prst="roundRect">
            <a:avLst/>
          </a:prstGeom>
          <a:solidFill>
            <a:schemeClr val="bg2"/>
          </a:solid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400" dirty="0" smtClean="0">
                <a:solidFill>
                  <a:schemeClr val="bg1"/>
                </a:solidFill>
                <a:effectLst>
                  <a:outerShdw blurRad="38100" dist="38100" dir="2700000" algn="tl">
                    <a:srgbClr val="000000">
                      <a:alpha val="43137"/>
                    </a:srgbClr>
                  </a:outerShdw>
                </a:effectLst>
                <a:latin typeface="Arial" pitchFamily="34" charset="0"/>
              </a:rPr>
              <a:t>Programming Models</a:t>
            </a:r>
            <a:endParaRPr kumimoji="0" lang="de-DE" sz="24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p>
            <a:pPr eaLnBrk="0" hangingPunct="0"/>
            <a:endParaRPr lang="de-DE" sz="1600" b="0" dirty="0" smtClean="0">
              <a:solidFill>
                <a:schemeClr val="bg1"/>
              </a:solidFill>
              <a:effectLst>
                <a:outerShdw blurRad="38100" dist="38100" dir="2700000" algn="tl">
                  <a:srgbClr val="000000">
                    <a:alpha val="43137"/>
                  </a:srgbClr>
                </a:outerShdw>
              </a:effectLst>
              <a:latin typeface="Arial" pitchFamily="34" charset="0"/>
            </a:endParaRP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SW managed coherence / SVM</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SW transactional memory</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On-chip pipelining with on-die memory</a:t>
            </a:r>
          </a:p>
        </p:txBody>
      </p:sp>
      <p:sp>
        <p:nvSpPr>
          <p:cNvPr id="12" name="Rounded Rectangle 11"/>
          <p:cNvSpPr/>
          <p:nvPr/>
        </p:nvSpPr>
        <p:spPr bwMode="auto">
          <a:xfrm>
            <a:off x="4644116" y="1333496"/>
            <a:ext cx="4357009" cy="1760765"/>
          </a:xfrm>
          <a:prstGeom prst="roundRect">
            <a:avLst/>
          </a:prstGeom>
          <a:solidFill>
            <a:schemeClr val="bg2"/>
          </a:solidFill>
          <a:ln w="9525"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400" dirty="0" smtClean="0">
                <a:solidFill>
                  <a:schemeClr val="bg1"/>
                </a:solidFill>
                <a:effectLst>
                  <a:outerShdw blurRad="38100" dist="38100" dir="2700000" algn="tl">
                    <a:srgbClr val="000000">
                      <a:alpha val="43137"/>
                    </a:srgbClr>
                  </a:outerShdw>
                </a:effectLst>
                <a:latin typeface="Arial" pitchFamily="34" charset="0"/>
              </a:rPr>
              <a:t>Operating Systems</a:t>
            </a:r>
            <a:endParaRPr kumimoji="0" lang="de-DE" sz="24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p>
            <a:pPr eaLnBrk="0" hangingPunct="0"/>
            <a:endParaRPr lang="de-DE" sz="1600" b="0" dirty="0" smtClean="0">
              <a:solidFill>
                <a:schemeClr val="bg1"/>
              </a:solidFill>
              <a:latin typeface="Arial" pitchFamily="34" charset="0"/>
            </a:endParaRP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Scalable OS for MC architectures</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RTOS for MC architectures</a:t>
            </a:r>
          </a:p>
          <a:p>
            <a:pPr eaLnBrk="0" hangingPunct="0">
              <a:buFont typeface="Arial" pitchFamily="34" charset="0"/>
              <a:buChar char="•"/>
            </a:pPr>
            <a:r>
              <a:rPr lang="de-DE" b="0" dirty="0" smtClean="0">
                <a:solidFill>
                  <a:schemeClr val="bg1"/>
                </a:solidFill>
                <a:effectLst>
                  <a:outerShdw blurRad="38100" dist="38100" dir="2700000" algn="tl">
                    <a:srgbClr val="000000">
                      <a:alpha val="43137"/>
                    </a:srgbClr>
                  </a:outerShdw>
                </a:effectLst>
                <a:latin typeface="Arial" pitchFamily="34" charset="0"/>
              </a:rPr>
              <a:t> Fault tolerant operating systems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tx1"/>
                </a:solidFill>
              </a:rPr>
              <a:t>09:00   Welcome and Opening Remarks</a:t>
            </a:r>
          </a:p>
          <a:p>
            <a:pPr eaLnBrk="1" hangingPunct="1">
              <a:buFontTx/>
              <a:buNone/>
            </a:pPr>
            <a:r>
              <a:rPr lang="en-US" altLang="zh-CN" sz="2000" b="1" dirty="0" smtClean="0">
                <a:solidFill>
                  <a:schemeClr val="tx1"/>
                </a:solidFill>
              </a:rPr>
              <a:t>09:15   Jesse: Keynote Speech</a:t>
            </a:r>
            <a:endParaRPr lang="en-US" sz="2000" b="1" dirty="0" smtClean="0">
              <a:solidFill>
                <a:schemeClr val="tx1"/>
              </a:solidFill>
            </a:endParaRPr>
          </a:p>
          <a:p>
            <a:pPr eaLnBrk="1" hangingPunct="1">
              <a:buNone/>
            </a:pPr>
            <a:r>
              <a:rPr lang="en-US" altLang="zh-CN" sz="2000" b="1" dirty="0" smtClean="0">
                <a:solidFill>
                  <a:schemeClr val="tx1"/>
                </a:solidFill>
              </a:rPr>
              <a:t>09:45   Jim Held: Keynote Speech</a:t>
            </a:r>
            <a:endParaRPr lang="en-US" sz="2000" b="1" dirty="0" smtClean="0">
              <a:solidFill>
                <a:schemeClr val="tx1"/>
              </a:solidFill>
            </a:endParaRPr>
          </a:p>
          <a:p>
            <a:pPr eaLnBrk="1" hangingPunct="1">
              <a:buNone/>
            </a:pPr>
            <a:r>
              <a:rPr lang="en-US" altLang="zh-CN" sz="2000" b="1" dirty="0" smtClean="0">
                <a:solidFill>
                  <a:schemeClr val="tx1"/>
                </a:solidFill>
              </a:rPr>
              <a:t>10:45   </a:t>
            </a:r>
            <a:r>
              <a:rPr lang="en-US" altLang="zh-CN" sz="2000" i="1" dirty="0" smtClean="0">
                <a:solidFill>
                  <a:schemeClr val="tx1"/>
                </a:solidFill>
              </a:rPr>
              <a:t>Break</a:t>
            </a:r>
            <a:endParaRPr lang="en-US" sz="2000" i="1" dirty="0" smtClean="0">
              <a:solidFill>
                <a:schemeClr val="tx1"/>
              </a:solidFill>
            </a:endParaRPr>
          </a:p>
          <a:p>
            <a:pPr eaLnBrk="1" hangingPunct="1">
              <a:buFontTx/>
              <a:buNone/>
            </a:pPr>
            <a:r>
              <a:rPr lang="en-US" sz="2000" b="1" dirty="0" smtClean="0">
                <a:solidFill>
                  <a:schemeClr val="tx1"/>
                </a:solidFill>
              </a:rPr>
              <a:t>11:00   SCC Hardware Architecture Overview </a:t>
            </a:r>
          </a:p>
          <a:p>
            <a:pPr eaLnBrk="1" hangingPunct="1">
              <a:buFontTx/>
              <a:buNone/>
            </a:pPr>
            <a:r>
              <a:rPr lang="en-US" sz="2000" b="1" dirty="0" smtClean="0">
                <a:solidFill>
                  <a:schemeClr val="tx1"/>
                </a:solidFill>
              </a:rPr>
              <a:t>11:50   </a:t>
            </a:r>
            <a:r>
              <a:rPr lang="en-US" sz="2000" dirty="0" smtClean="0">
                <a:solidFill>
                  <a:schemeClr val="tx1"/>
                </a:solidFill>
              </a:rPr>
              <a:t>Lunch – Informal discussions &amp; SCC Demo</a:t>
            </a:r>
          </a:p>
          <a:p>
            <a:pPr eaLnBrk="1" hangingPunct="1">
              <a:buNone/>
            </a:pPr>
            <a:r>
              <a:rPr lang="en-US" altLang="zh-CN" sz="2000" b="1" dirty="0" smtClean="0">
                <a:solidFill>
                  <a:schemeClr val="tx1"/>
                </a:solidFill>
              </a:rPr>
              <a:t>13:30   Today’s SCC Software Environment</a:t>
            </a:r>
            <a:endParaRPr lang="en-US" sz="2000" dirty="0" smtClean="0">
              <a:solidFill>
                <a:schemeClr val="tx1"/>
              </a:solidFill>
            </a:endParaRPr>
          </a:p>
          <a:p>
            <a:pPr eaLnBrk="1" hangingPunct="1">
              <a:buFontTx/>
              <a:buNone/>
            </a:pPr>
            <a:r>
              <a:rPr lang="en-US" sz="2000" b="1" dirty="0" smtClean="0">
                <a:solidFill>
                  <a:schemeClr val="tx1"/>
                </a:solidFill>
              </a:rPr>
              <a:t>14:10   Message Passing on the SCC </a:t>
            </a:r>
          </a:p>
          <a:p>
            <a:pPr eaLnBrk="1" hangingPunct="1">
              <a:buFontTx/>
              <a:buNone/>
            </a:pPr>
            <a:r>
              <a:rPr lang="en-US" sz="2000" b="1" dirty="0" smtClean="0">
                <a:solidFill>
                  <a:schemeClr val="tx1"/>
                </a:solidFill>
              </a:rPr>
              <a:t>14:50   Software-Managed Coherency </a:t>
            </a:r>
          </a:p>
          <a:p>
            <a:pPr eaLnBrk="1" hangingPunct="1">
              <a:buNone/>
            </a:pPr>
            <a:r>
              <a:rPr lang="en-US" altLang="zh-CN" sz="2000" b="1" dirty="0" smtClean="0">
                <a:solidFill>
                  <a:schemeClr val="tx1"/>
                </a:solidFill>
              </a:rPr>
              <a:t>15:30   </a:t>
            </a:r>
            <a:r>
              <a:rPr lang="en-US" altLang="zh-CN" sz="2000" i="1" dirty="0" smtClean="0">
                <a:solidFill>
                  <a:schemeClr val="tx1"/>
                </a:solidFill>
              </a:rPr>
              <a:t>Break</a:t>
            </a:r>
            <a:endParaRPr lang="en-US" sz="2000" i="1" dirty="0" smtClean="0">
              <a:solidFill>
                <a:schemeClr val="tx1"/>
              </a:solidFill>
            </a:endParaRPr>
          </a:p>
          <a:p>
            <a:pPr eaLnBrk="1" hangingPunct="1">
              <a:buFontTx/>
              <a:buNone/>
            </a:pPr>
            <a:r>
              <a:rPr lang="en-US" sz="2000" b="1" dirty="0" smtClean="0">
                <a:solidFill>
                  <a:schemeClr val="tx1"/>
                </a:solidFill>
              </a:rPr>
              <a:t>15:50   Application ”Deep Dive”</a:t>
            </a:r>
          </a:p>
          <a:p>
            <a:pPr eaLnBrk="1" hangingPunct="1">
              <a:buFontTx/>
              <a:buNone/>
            </a:pPr>
            <a:r>
              <a:rPr lang="en-US" sz="2000" b="1" dirty="0" smtClean="0">
                <a:solidFill>
                  <a:schemeClr val="tx1"/>
                </a:solidFill>
              </a:rPr>
              <a:t>16:20   Many-core Applications Research Community </a:t>
            </a:r>
          </a:p>
          <a:p>
            <a:pPr eaLnBrk="1" hangingPunct="1">
              <a:buFontTx/>
              <a:buNone/>
            </a:pPr>
            <a:r>
              <a:rPr lang="en-US" sz="2000" b="1" dirty="0" smtClean="0">
                <a:solidFill>
                  <a:schemeClr val="tx1"/>
                </a:solidFill>
              </a:rPr>
              <a:t>16:40   Experience Sharing</a:t>
            </a:r>
          </a:p>
          <a:p>
            <a:pPr eaLnBrk="1" hangingPunct="1">
              <a:buFontTx/>
              <a:buNone/>
            </a:pPr>
            <a:r>
              <a:rPr lang="en-US" sz="2000" b="1" dirty="0" smtClean="0">
                <a:solidFill>
                  <a:schemeClr val="tx1"/>
                </a:solidFill>
              </a:rPr>
              <a:t>17:10   </a:t>
            </a:r>
            <a:r>
              <a:rPr lang="en-US" altLang="zh-CN" sz="2000" b="1" dirty="0" smtClean="0">
                <a:solidFill>
                  <a:schemeClr val="tx1"/>
                </a:solidFill>
              </a:rPr>
              <a:t>Q&amp;A </a:t>
            </a:r>
            <a:endParaRPr lang="en-US" sz="2000" i="1" dirty="0" smtClean="0">
              <a:solidFill>
                <a:schemeClr val="tx1"/>
              </a:solidFill>
            </a:endParaRPr>
          </a:p>
          <a:p>
            <a:pPr eaLnBrk="1" hangingPunct="1">
              <a:buFontTx/>
              <a:buNone/>
            </a:pPr>
            <a:r>
              <a:rPr lang="en-US" sz="2000" b="1" dirty="0" smtClean="0">
                <a:solidFill>
                  <a:schemeClr val="tx1"/>
                </a:solidFill>
              </a:rPr>
              <a:t>17:30   </a:t>
            </a:r>
            <a:r>
              <a:rPr lang="en-US" altLang="zh-CN" sz="2000" i="1" dirty="0" smtClean="0">
                <a:solidFill>
                  <a:schemeClr val="tx1"/>
                </a:solidFill>
              </a:rPr>
              <a:t>Adjourn</a:t>
            </a:r>
            <a:endParaRPr lang="en-US" sz="2000" b="1" dirty="0" smtClean="0">
              <a:solidFill>
                <a:schemeClr val="tx1"/>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66713" y="1110343"/>
            <a:ext cx="8407400" cy="4618038"/>
          </a:xfrm>
        </p:spPr>
        <p:txBody>
          <a:bodyPr/>
          <a:lstStyle/>
          <a:p>
            <a:r>
              <a:rPr lang="en-US" sz="2800" dirty="0" smtClean="0"/>
              <a:t>Intel research is addressing the challenges of scaling to </a:t>
            </a:r>
            <a:r>
              <a:rPr lang="en-US" sz="2800" dirty="0" err="1" smtClean="0"/>
              <a:t>tera</a:t>
            </a:r>
            <a:r>
              <a:rPr lang="en-US" sz="2800" dirty="0" smtClean="0"/>
              <a:t>-scale performance</a:t>
            </a:r>
          </a:p>
          <a:p>
            <a:pPr lvl="1"/>
            <a:r>
              <a:rPr lang="en-US" sz="2400" dirty="0" smtClean="0"/>
              <a:t>Workload, programming, silicon prototypes</a:t>
            </a:r>
          </a:p>
          <a:p>
            <a:pPr lvl="1">
              <a:buNone/>
            </a:pPr>
            <a:endParaRPr lang="en-US" sz="2400" dirty="0" smtClean="0"/>
          </a:p>
          <a:p>
            <a:r>
              <a:rPr lang="en-US" sz="2800" dirty="0" smtClean="0"/>
              <a:t>SCC provides a unique experimental platform for many-core research</a:t>
            </a:r>
          </a:p>
          <a:p>
            <a:pPr lvl="1"/>
            <a:r>
              <a:rPr lang="en-US" sz="2400" dirty="0" smtClean="0"/>
              <a:t>Datacenter and future clients</a:t>
            </a:r>
          </a:p>
          <a:p>
            <a:pPr lvl="1">
              <a:buNone/>
            </a:pPr>
            <a:endParaRPr lang="en-US" sz="2400" dirty="0" smtClean="0"/>
          </a:p>
          <a:p>
            <a:r>
              <a:rPr lang="en-US" sz="2800" dirty="0" smtClean="0"/>
              <a:t>We are sharing SCC with selected researchers in academia and industry</a:t>
            </a:r>
          </a:p>
          <a:p>
            <a:pPr lvl="2">
              <a:buNone/>
            </a:pPr>
            <a:r>
              <a:rPr lang="en-US" sz="1800" dirty="0" smtClean="0"/>
              <a:t>http://communities.intel.com/community/marc</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tx1"/>
                </a:solidFill>
              </a:rPr>
              <a:t>10:45   </a:t>
            </a:r>
            <a:r>
              <a:rPr lang="en-US" altLang="zh-CN" sz="2000" i="1" dirty="0" smtClean="0">
                <a:solidFill>
                  <a:schemeClr val="tx1"/>
                </a:solidFill>
              </a:rPr>
              <a:t>Break</a:t>
            </a:r>
            <a:endParaRPr lang="en-US" sz="2000" i="1" dirty="0" smtClean="0">
              <a:solidFill>
                <a:schemeClr val="tx1"/>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tx1"/>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ubtitle 1"/>
          <p:cNvSpPr>
            <a:spLocks noGrp="1"/>
          </p:cNvSpPr>
          <p:nvPr>
            <p:ph type="subTitle" sz="quarter" idx="1"/>
          </p:nvPr>
        </p:nvSpPr>
        <p:spPr>
          <a:xfrm>
            <a:off x="1160463" y="3729038"/>
            <a:ext cx="7754937" cy="1514475"/>
          </a:xfrm>
        </p:spPr>
        <p:txBody>
          <a:bodyPr/>
          <a:lstStyle/>
          <a:p>
            <a:pPr eaLnBrk="1" hangingPunct="1">
              <a:buFont typeface="Wingdings" pitchFamily="2" charset="2"/>
              <a:buNone/>
            </a:pPr>
            <a:r>
              <a:rPr lang="en-US" sz="2400" b="1" dirty="0" smtClean="0"/>
              <a:t>Gansha Wu</a:t>
            </a:r>
          </a:p>
          <a:p>
            <a:pPr eaLnBrk="1" hangingPunct="1"/>
            <a:r>
              <a:rPr lang="en-US" altLang="zh-CN" sz="2400" i="1" dirty="0" smtClean="0">
                <a:solidFill>
                  <a:schemeClr val="tx1"/>
                </a:solidFill>
                <a:ea typeface="宋体" pitchFamily="2" charset="-122"/>
              </a:rPr>
              <a:t>Intel Labs China</a:t>
            </a:r>
            <a:endParaRPr lang="en-US" sz="2400" i="1" dirty="0" smtClean="0"/>
          </a:p>
        </p:txBody>
      </p:sp>
      <p:sp>
        <p:nvSpPr>
          <p:cNvPr id="97283" name="Title 2"/>
          <p:cNvSpPr>
            <a:spLocks noGrp="1"/>
          </p:cNvSpPr>
          <p:nvPr>
            <p:ph type="ctrTitle" sz="quarter"/>
          </p:nvPr>
        </p:nvSpPr>
        <p:spPr>
          <a:xfrm>
            <a:off x="955675" y="1719263"/>
            <a:ext cx="7754938" cy="1454150"/>
          </a:xfrm>
        </p:spPr>
        <p:txBody>
          <a:bodyPr/>
          <a:lstStyle/>
          <a:p>
            <a:pPr eaLnBrk="1" hangingPunct="1"/>
            <a:r>
              <a:rPr lang="en-US" smtClean="0"/>
              <a:t>SCC Architecture and Design Overview</a:t>
            </a:r>
          </a:p>
        </p:txBody>
      </p:sp>
      <p:pic>
        <p:nvPicPr>
          <p:cNvPr id="3074"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21277" y="4848985"/>
            <a:ext cx="1678992" cy="1119328"/>
          </a:xfrm>
          <a:prstGeom prst="roundRect">
            <a:avLst/>
          </a:prstGeom>
          <a:ln>
            <a:noFill/>
          </a:ln>
          <a:effectLst>
            <a:softEdge rad="112500"/>
          </a:effectLst>
        </p:spPr>
      </p:pic>
      <p:sp>
        <p:nvSpPr>
          <p:cNvPr id="7" name="TextBox 6"/>
          <p:cNvSpPr txBox="1"/>
          <p:nvPr/>
        </p:nvSpPr>
        <p:spPr>
          <a:xfrm>
            <a:off x="401638" y="6075363"/>
            <a:ext cx="5426075" cy="584200"/>
          </a:xfrm>
          <a:prstGeom prst="rect">
            <a:avLst/>
          </a:prstGeom>
          <a:noFill/>
        </p:spPr>
        <p:txBody>
          <a:bodyPr>
            <a:spAutoFit/>
          </a:bodyPr>
          <a:lstStyle/>
          <a:p>
            <a:pPr>
              <a:defRPr/>
            </a:pPr>
            <a:r>
              <a:rPr lang="en-US" sz="1600" b="0" dirty="0">
                <a:solidFill>
                  <a:schemeClr val="bg1"/>
                </a:solidFill>
                <a:latin typeface="+mj-lt"/>
              </a:rPr>
              <a:t>Intel Labs Single-chip Cloud Computer Symposium </a:t>
            </a:r>
          </a:p>
          <a:p>
            <a:pPr>
              <a:defRPr/>
            </a:pPr>
            <a:r>
              <a:rPr lang="en-US" sz="1600" b="0" dirty="0" smtClean="0">
                <a:solidFill>
                  <a:schemeClr val="bg1"/>
                </a:solidFill>
                <a:latin typeface="+mj-lt"/>
              </a:rPr>
              <a:t>December, </a:t>
            </a:r>
            <a:r>
              <a:rPr lang="en-US" sz="1600" b="0" dirty="0">
                <a:solidFill>
                  <a:schemeClr val="bg1"/>
                </a:solidFill>
                <a:latin typeface="+mj-lt"/>
              </a:rPr>
              <a:t>2010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Agenda</a:t>
            </a:r>
          </a:p>
        </p:txBody>
      </p:sp>
      <p:sp>
        <p:nvSpPr>
          <p:cNvPr id="98307" name="Rectangle 3"/>
          <p:cNvSpPr>
            <a:spLocks noGrp="1" noChangeArrowheads="1"/>
          </p:cNvSpPr>
          <p:nvPr>
            <p:ph idx="1"/>
          </p:nvPr>
        </p:nvSpPr>
        <p:spPr>
          <a:xfrm>
            <a:off x="463550" y="804863"/>
            <a:ext cx="8237538" cy="3303587"/>
          </a:xfrm>
        </p:spPr>
        <p:txBody>
          <a:bodyPr/>
          <a:lstStyle/>
          <a:p>
            <a:pPr eaLnBrk="1" hangingPunct="1"/>
            <a:r>
              <a:rPr lang="en-US" sz="2400" smtClean="0"/>
              <a:t>Feature set</a:t>
            </a:r>
          </a:p>
          <a:p>
            <a:pPr eaLnBrk="1" hangingPunct="1"/>
            <a:r>
              <a:rPr lang="en-US" sz="2400" smtClean="0"/>
              <a:t>Architecture overview </a:t>
            </a:r>
          </a:p>
          <a:p>
            <a:pPr lvl="1" eaLnBrk="1" hangingPunct="1"/>
            <a:r>
              <a:rPr lang="en-US" sz="2000" smtClean="0"/>
              <a:t>Core</a:t>
            </a:r>
          </a:p>
          <a:p>
            <a:pPr lvl="1" eaLnBrk="1" hangingPunct="1"/>
            <a:r>
              <a:rPr lang="en-US" sz="2000" smtClean="0"/>
              <a:t>Interconnect Fabric </a:t>
            </a:r>
          </a:p>
          <a:p>
            <a:pPr lvl="1" eaLnBrk="1" hangingPunct="1"/>
            <a:r>
              <a:rPr lang="en-US" sz="2000" smtClean="0"/>
              <a:t>Memory model &amp; Message passing</a:t>
            </a:r>
          </a:p>
          <a:p>
            <a:pPr lvl="1" eaLnBrk="1" hangingPunct="1"/>
            <a:r>
              <a:rPr lang="en-US" sz="2000" smtClean="0"/>
              <a:t>I/O and System Overview </a:t>
            </a:r>
          </a:p>
          <a:p>
            <a:pPr eaLnBrk="1" hangingPunct="1"/>
            <a:r>
              <a:rPr lang="en-US" sz="2400" smtClean="0"/>
              <a:t>Design Overview</a:t>
            </a:r>
          </a:p>
          <a:p>
            <a:pPr lvl="1" eaLnBrk="1" hangingPunct="1"/>
            <a:r>
              <a:rPr lang="en-US" sz="2000" smtClean="0"/>
              <a:t>Tiled design methodology</a:t>
            </a:r>
          </a:p>
          <a:p>
            <a:pPr lvl="1" eaLnBrk="1" hangingPunct="1"/>
            <a:r>
              <a:rPr lang="en-US" sz="2000" smtClean="0"/>
              <a:t>Clocking</a:t>
            </a:r>
          </a:p>
          <a:p>
            <a:pPr lvl="1" eaLnBrk="1" hangingPunct="1"/>
            <a:r>
              <a:rPr lang="en-US" sz="2000" smtClean="0"/>
              <a:t>Power management</a:t>
            </a:r>
          </a:p>
          <a:p>
            <a:pPr eaLnBrk="1" hangingPunct="1"/>
            <a:r>
              <a:rPr lang="en-US" sz="2400" smtClean="0"/>
              <a:t>Results</a:t>
            </a:r>
          </a:p>
          <a:p>
            <a:pPr eaLnBrk="1" hangingPunct="1"/>
            <a:r>
              <a:rPr lang="en-US" sz="2400" smtClean="0"/>
              <a:t>Summary</a:t>
            </a:r>
          </a:p>
          <a:p>
            <a:pPr lvl="1" eaLnBrk="1" hangingPunct="1"/>
            <a:endParaRPr lang="en-US" sz="2000" smtClean="0"/>
          </a:p>
        </p:txBody>
      </p:sp>
      <p:sp>
        <p:nvSpPr>
          <p:cNvPr id="11" name="Slide Number Placeholder 10"/>
          <p:cNvSpPr>
            <a:spLocks noGrp="1"/>
          </p:cNvSpPr>
          <p:nvPr>
            <p:ph type="sldNum" sz="quarter" idx="10"/>
          </p:nvPr>
        </p:nvSpPr>
        <p:spPr/>
        <p:txBody>
          <a:bodyPr/>
          <a:lstStyle/>
          <a:p>
            <a:pPr>
              <a:defRPr/>
            </a:pPr>
            <a:fld id="{27F61A0B-D401-4825-8E3F-8FA759C7825D}" type="slidenum">
              <a:rPr lang="en-US" smtClean="0"/>
              <a:pPr>
                <a:defRPr/>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SCC Feature set</a:t>
            </a:r>
          </a:p>
        </p:txBody>
      </p:sp>
      <p:sp>
        <p:nvSpPr>
          <p:cNvPr id="99331" name="Rectangle 3"/>
          <p:cNvSpPr>
            <a:spLocks noGrp="1" noChangeArrowheads="1"/>
          </p:cNvSpPr>
          <p:nvPr>
            <p:ph idx="1"/>
          </p:nvPr>
        </p:nvSpPr>
        <p:spPr>
          <a:xfrm>
            <a:off x="438150" y="1089025"/>
            <a:ext cx="8237538" cy="3303588"/>
          </a:xfrm>
        </p:spPr>
        <p:txBody>
          <a:bodyPr/>
          <a:lstStyle/>
          <a:p>
            <a:pPr eaLnBrk="1" hangingPunct="1">
              <a:spcBef>
                <a:spcPts val="1200"/>
              </a:spcBef>
            </a:pPr>
            <a:r>
              <a:rPr lang="en-US" sz="2400" smtClean="0"/>
              <a:t> First Si with 48 iA cores on a single die</a:t>
            </a:r>
          </a:p>
          <a:p>
            <a:pPr eaLnBrk="1" hangingPunct="1">
              <a:spcBef>
                <a:spcPts val="1200"/>
              </a:spcBef>
            </a:pPr>
            <a:r>
              <a:rPr lang="en-US" sz="2400" smtClean="0"/>
              <a:t> Power envelope 125W Core @1GHz, Mesh @2GHz</a:t>
            </a:r>
          </a:p>
          <a:p>
            <a:pPr eaLnBrk="1" hangingPunct="1">
              <a:spcBef>
                <a:spcPts val="1200"/>
              </a:spcBef>
            </a:pPr>
            <a:r>
              <a:rPr lang="en-US" sz="2400" smtClean="0"/>
              <a:t> Message passing architecture</a:t>
            </a:r>
          </a:p>
          <a:p>
            <a:pPr lvl="2" eaLnBrk="1" hangingPunct="1">
              <a:spcBef>
                <a:spcPts val="1200"/>
              </a:spcBef>
            </a:pPr>
            <a:r>
              <a:rPr lang="en-US" sz="1600" smtClean="0"/>
              <a:t>No coherent shared memory</a:t>
            </a:r>
          </a:p>
          <a:p>
            <a:pPr lvl="2" eaLnBrk="1" hangingPunct="1">
              <a:spcBef>
                <a:spcPts val="1200"/>
              </a:spcBef>
            </a:pPr>
            <a:r>
              <a:rPr lang="en-US" sz="1600" smtClean="0"/>
              <a:t>Proof of Concept for scalable solution for many core</a:t>
            </a:r>
          </a:p>
          <a:p>
            <a:pPr eaLnBrk="1" hangingPunct="1">
              <a:spcBef>
                <a:spcPts val="1200"/>
              </a:spcBef>
            </a:pPr>
            <a:r>
              <a:rPr lang="en-US" sz="2400" smtClean="0"/>
              <a:t> Next generation 2D mesh interconnect</a:t>
            </a:r>
          </a:p>
          <a:p>
            <a:pPr lvl="2" eaLnBrk="1" hangingPunct="1">
              <a:spcBef>
                <a:spcPts val="1200"/>
              </a:spcBef>
            </a:pPr>
            <a:r>
              <a:rPr lang="en-US" sz="1600" smtClean="0"/>
              <a:t>Bisection B/W 1.5Tb/s to 2Tb/s, avg. power 6W to 12W</a:t>
            </a:r>
          </a:p>
          <a:p>
            <a:pPr eaLnBrk="1" hangingPunct="1">
              <a:spcBef>
                <a:spcPts val="1200"/>
              </a:spcBef>
            </a:pPr>
            <a:r>
              <a:rPr lang="en-US" sz="2400" smtClean="0"/>
              <a:t> Fine grain dynamic power management </a:t>
            </a:r>
          </a:p>
          <a:p>
            <a:pPr lvl="2" eaLnBrk="1" hangingPunct="1">
              <a:spcBef>
                <a:spcPts val="1200"/>
              </a:spcBef>
            </a:pPr>
            <a:r>
              <a:rPr lang="en-US" sz="1600" smtClean="0"/>
              <a:t>Off-die VRs</a:t>
            </a:r>
          </a:p>
        </p:txBody>
      </p:sp>
      <p:sp>
        <p:nvSpPr>
          <p:cNvPr id="8" name="Slide Number Placeholder 7"/>
          <p:cNvSpPr>
            <a:spLocks noGrp="1"/>
          </p:cNvSpPr>
          <p:nvPr>
            <p:ph type="sldNum" sz="quarter" idx="10"/>
          </p:nvPr>
        </p:nvSpPr>
        <p:spPr/>
        <p:txBody>
          <a:bodyPr/>
          <a:lstStyle/>
          <a:p>
            <a:pPr>
              <a:defRPr/>
            </a:pPr>
            <a:fld id="{30FD5CA4-61EA-4CD8-B845-6877648F759A}" type="slidenum">
              <a:rPr lang="en-US" smtClean="0"/>
              <a:pPr>
                <a:defRPr/>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57225" y="1147763"/>
          <a:ext cx="3870325" cy="4070350"/>
        </p:xfrm>
        <a:graphic>
          <a:graphicData uri="http://schemas.openxmlformats.org/presentationml/2006/ole">
            <p:oleObj spid="_x0000_s1026" name="Visio" r:id="rId4" imgW="4210812" imgH="4426839" progId="">
              <p:embed/>
            </p:oleObj>
          </a:graphicData>
        </a:graphic>
      </p:graphicFrame>
      <p:sp>
        <p:nvSpPr>
          <p:cNvPr id="1028" name="Text Box 3"/>
          <p:cNvSpPr txBox="1">
            <a:spLocks noChangeArrowheads="1"/>
          </p:cNvSpPr>
          <p:nvPr/>
        </p:nvSpPr>
        <p:spPr bwMode="auto">
          <a:xfrm rot="-5400000">
            <a:off x="-18257" y="3529807"/>
            <a:ext cx="1789113" cy="4572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MC0</a:t>
            </a:r>
          </a:p>
        </p:txBody>
      </p:sp>
      <p:sp>
        <p:nvSpPr>
          <p:cNvPr id="1029" name="Text Box 4"/>
          <p:cNvSpPr txBox="1">
            <a:spLocks noChangeArrowheads="1"/>
          </p:cNvSpPr>
          <p:nvPr/>
        </p:nvSpPr>
        <p:spPr bwMode="auto">
          <a:xfrm rot="-5400000">
            <a:off x="-23019" y="1735932"/>
            <a:ext cx="1798637" cy="4572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MC1</a:t>
            </a:r>
          </a:p>
        </p:txBody>
      </p:sp>
      <p:sp>
        <p:nvSpPr>
          <p:cNvPr id="1030" name="Text Box 5"/>
          <p:cNvSpPr txBox="1">
            <a:spLocks noChangeArrowheads="1"/>
          </p:cNvSpPr>
          <p:nvPr/>
        </p:nvSpPr>
        <p:spPr bwMode="auto">
          <a:xfrm rot="-5400000">
            <a:off x="3394869" y="3528219"/>
            <a:ext cx="1789112" cy="4572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MC2</a:t>
            </a:r>
          </a:p>
        </p:txBody>
      </p:sp>
      <p:sp>
        <p:nvSpPr>
          <p:cNvPr id="1031" name="Text Box 6"/>
          <p:cNvSpPr txBox="1">
            <a:spLocks noChangeArrowheads="1"/>
          </p:cNvSpPr>
          <p:nvPr/>
        </p:nvSpPr>
        <p:spPr bwMode="auto">
          <a:xfrm rot="-5400000">
            <a:off x="3390106" y="1734344"/>
            <a:ext cx="1798638" cy="4572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MC3</a:t>
            </a:r>
          </a:p>
        </p:txBody>
      </p:sp>
      <p:sp>
        <p:nvSpPr>
          <p:cNvPr id="1032" name="Text Box 7"/>
          <p:cNvSpPr txBox="1">
            <a:spLocks noChangeArrowheads="1"/>
          </p:cNvSpPr>
          <p:nvPr/>
        </p:nvSpPr>
        <p:spPr bwMode="auto">
          <a:xfrm>
            <a:off x="1501775" y="4797425"/>
            <a:ext cx="2501900" cy="396875"/>
          </a:xfrm>
          <a:prstGeom prst="rect">
            <a:avLst/>
          </a:prstGeom>
          <a:noFill/>
          <a:ln w="19050">
            <a:noFill/>
            <a:miter lim="800000"/>
            <a:headEnd/>
            <a:tailEnd/>
          </a:ln>
        </p:spPr>
        <p:txBody>
          <a:bodyPr lIns="91414" tIns="45707" rIns="91414" bIns="45707">
            <a:spAutoFit/>
          </a:bodyPr>
          <a:lstStyle/>
          <a:p>
            <a:pPr algn="ctr">
              <a:spcBef>
                <a:spcPct val="50000"/>
              </a:spcBef>
            </a:pPr>
            <a:r>
              <a:rPr lang="en-US" sz="2000">
                <a:solidFill>
                  <a:schemeClr val="tx1"/>
                </a:solidFill>
                <a:latin typeface="Arial" charset="0"/>
              </a:rPr>
              <a:t>System Interface</a:t>
            </a:r>
          </a:p>
        </p:txBody>
      </p:sp>
      <p:sp>
        <p:nvSpPr>
          <p:cNvPr id="1033" name="Text Box 8"/>
          <p:cNvSpPr txBox="1">
            <a:spLocks noChangeArrowheads="1"/>
          </p:cNvSpPr>
          <p:nvPr/>
        </p:nvSpPr>
        <p:spPr bwMode="auto">
          <a:xfrm>
            <a:off x="493713" y="4833938"/>
            <a:ext cx="981075" cy="396875"/>
          </a:xfrm>
          <a:prstGeom prst="rect">
            <a:avLst/>
          </a:prstGeom>
          <a:noFill/>
          <a:ln w="9525">
            <a:noFill/>
            <a:miter lim="800000"/>
            <a:headEnd/>
            <a:tailEnd/>
          </a:ln>
        </p:spPr>
        <p:txBody>
          <a:bodyPr lIns="91414" tIns="45707" rIns="91414" bIns="45707">
            <a:spAutoFit/>
          </a:bodyPr>
          <a:lstStyle/>
          <a:p>
            <a:pPr algn="ctr">
              <a:spcBef>
                <a:spcPct val="50000"/>
              </a:spcBef>
            </a:pPr>
            <a:r>
              <a:rPr lang="en-US" sz="2000">
                <a:solidFill>
                  <a:schemeClr val="tx1"/>
                </a:solidFill>
                <a:latin typeface="Arial" charset="0"/>
              </a:rPr>
              <a:t>VRC</a:t>
            </a:r>
          </a:p>
        </p:txBody>
      </p:sp>
      <p:graphicFrame>
        <p:nvGraphicFramePr>
          <p:cNvPr id="1027" name="Object 9"/>
          <p:cNvGraphicFramePr>
            <a:graphicFrameLocks noChangeAspect="1"/>
          </p:cNvGraphicFramePr>
          <p:nvPr/>
        </p:nvGraphicFramePr>
        <p:xfrm>
          <a:off x="5773738" y="1336675"/>
          <a:ext cx="2689225" cy="3973513"/>
        </p:xfrm>
        <a:graphic>
          <a:graphicData uri="http://schemas.openxmlformats.org/presentationml/2006/ole">
            <p:oleObj spid="_x0000_s1027" name="Visio" r:id="rId5" imgW="2770632" imgH="3994785" progId="">
              <p:embed/>
            </p:oleObj>
          </a:graphicData>
        </a:graphic>
      </p:graphicFrame>
      <p:sp>
        <p:nvSpPr>
          <p:cNvPr id="1034" name="Text Box 10"/>
          <p:cNvSpPr txBox="1">
            <a:spLocks noChangeArrowheads="1"/>
          </p:cNvSpPr>
          <p:nvPr/>
        </p:nvSpPr>
        <p:spPr bwMode="auto">
          <a:xfrm>
            <a:off x="5699125" y="3127375"/>
            <a:ext cx="1257300" cy="396875"/>
          </a:xfrm>
          <a:prstGeom prst="rect">
            <a:avLst/>
          </a:prstGeom>
          <a:noFill/>
          <a:ln w="9525">
            <a:noFill/>
            <a:miter lim="800000"/>
            <a:headEnd/>
            <a:tailEnd/>
          </a:ln>
        </p:spPr>
        <p:txBody>
          <a:bodyPr lIns="91414" tIns="45707" rIns="91414" bIns="45707">
            <a:spAutoFit/>
          </a:bodyPr>
          <a:lstStyle/>
          <a:p>
            <a:pPr algn="ctr">
              <a:spcBef>
                <a:spcPct val="50000"/>
              </a:spcBef>
            </a:pPr>
            <a:r>
              <a:rPr lang="en-US" sz="2000">
                <a:solidFill>
                  <a:schemeClr val="bg1"/>
                </a:solidFill>
                <a:latin typeface="Arial" charset="0"/>
              </a:rPr>
              <a:t>Router</a:t>
            </a:r>
          </a:p>
        </p:txBody>
      </p:sp>
      <p:sp>
        <p:nvSpPr>
          <p:cNvPr id="1035" name="Text Box 11"/>
          <p:cNvSpPr txBox="1">
            <a:spLocks noChangeArrowheads="1"/>
          </p:cNvSpPr>
          <p:nvPr/>
        </p:nvSpPr>
        <p:spPr bwMode="auto">
          <a:xfrm>
            <a:off x="7286625" y="4208463"/>
            <a:ext cx="1109663" cy="7620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IA-32 </a:t>
            </a:r>
            <a:r>
              <a:rPr lang="en-US" sz="2000">
                <a:solidFill>
                  <a:schemeClr val="tx1"/>
                </a:solidFill>
                <a:latin typeface="Arial" charset="0"/>
              </a:rPr>
              <a:t>Core0</a:t>
            </a:r>
          </a:p>
        </p:txBody>
      </p:sp>
      <p:sp>
        <p:nvSpPr>
          <p:cNvPr id="1036" name="Text Box 12"/>
          <p:cNvSpPr txBox="1">
            <a:spLocks noChangeArrowheads="1"/>
          </p:cNvSpPr>
          <p:nvPr/>
        </p:nvSpPr>
        <p:spPr bwMode="auto">
          <a:xfrm>
            <a:off x="5746750" y="4208463"/>
            <a:ext cx="1298575" cy="86995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L2$0</a:t>
            </a:r>
          </a:p>
          <a:p>
            <a:pPr algn="ctr">
              <a:spcBef>
                <a:spcPct val="50000"/>
              </a:spcBef>
            </a:pPr>
            <a:r>
              <a:rPr lang="en-US">
                <a:solidFill>
                  <a:schemeClr val="tx1"/>
                </a:solidFill>
                <a:latin typeface="Arial" charset="0"/>
              </a:rPr>
              <a:t>256KB</a:t>
            </a:r>
          </a:p>
        </p:txBody>
      </p:sp>
      <p:sp>
        <p:nvSpPr>
          <p:cNvPr id="1037" name="Text Box 13"/>
          <p:cNvSpPr txBox="1">
            <a:spLocks noChangeArrowheads="1"/>
          </p:cNvSpPr>
          <p:nvPr/>
        </p:nvSpPr>
        <p:spPr bwMode="auto">
          <a:xfrm>
            <a:off x="5746750" y="1741488"/>
            <a:ext cx="1298575" cy="86995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L2$1</a:t>
            </a:r>
          </a:p>
          <a:p>
            <a:pPr algn="ctr">
              <a:spcBef>
                <a:spcPct val="50000"/>
              </a:spcBef>
            </a:pPr>
            <a:r>
              <a:rPr lang="en-US">
                <a:solidFill>
                  <a:schemeClr val="tx1"/>
                </a:solidFill>
                <a:latin typeface="Arial" charset="0"/>
              </a:rPr>
              <a:t>256KB</a:t>
            </a:r>
          </a:p>
        </p:txBody>
      </p:sp>
      <p:sp>
        <p:nvSpPr>
          <p:cNvPr id="1038" name="Text Box 14"/>
          <p:cNvSpPr txBox="1">
            <a:spLocks noChangeArrowheads="1"/>
          </p:cNvSpPr>
          <p:nvPr/>
        </p:nvSpPr>
        <p:spPr bwMode="auto">
          <a:xfrm>
            <a:off x="7286625" y="1741488"/>
            <a:ext cx="1109663" cy="762000"/>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IA-32 </a:t>
            </a:r>
            <a:r>
              <a:rPr lang="en-US" sz="2000">
                <a:solidFill>
                  <a:schemeClr val="tx1"/>
                </a:solidFill>
                <a:latin typeface="Arial" charset="0"/>
              </a:rPr>
              <a:t>Core1</a:t>
            </a:r>
          </a:p>
        </p:txBody>
      </p:sp>
      <p:sp>
        <p:nvSpPr>
          <p:cNvPr id="1039" name="Text Box 15"/>
          <p:cNvSpPr txBox="1">
            <a:spLocks noChangeArrowheads="1"/>
          </p:cNvSpPr>
          <p:nvPr/>
        </p:nvSpPr>
        <p:spPr bwMode="auto">
          <a:xfrm>
            <a:off x="7388225" y="3065463"/>
            <a:ext cx="896938" cy="731837"/>
          </a:xfrm>
          <a:prstGeom prst="rect">
            <a:avLst/>
          </a:prstGeom>
          <a:noFill/>
          <a:ln w="9525">
            <a:noFill/>
            <a:miter lim="800000"/>
            <a:headEnd/>
            <a:tailEnd/>
          </a:ln>
        </p:spPr>
        <p:txBody>
          <a:bodyPr lIns="91414" tIns="45707" rIns="91414" bIns="45707">
            <a:spAutoFit/>
          </a:bodyPr>
          <a:lstStyle/>
          <a:p>
            <a:pPr algn="ctr">
              <a:spcBef>
                <a:spcPct val="50000"/>
              </a:spcBef>
            </a:pPr>
            <a:r>
              <a:rPr lang="en-US" sz="2400">
                <a:solidFill>
                  <a:schemeClr val="tx1"/>
                </a:solidFill>
                <a:latin typeface="Arial" charset="0"/>
              </a:rPr>
              <a:t>MPB</a:t>
            </a:r>
            <a:r>
              <a:rPr lang="en-US">
                <a:solidFill>
                  <a:schemeClr val="tx1"/>
                </a:solidFill>
                <a:latin typeface="Arial" charset="0"/>
              </a:rPr>
              <a:t>16KB</a:t>
            </a:r>
          </a:p>
        </p:txBody>
      </p:sp>
      <p:sp>
        <p:nvSpPr>
          <p:cNvPr id="1040" name="Line 16"/>
          <p:cNvSpPr>
            <a:spLocks noChangeShapeType="1"/>
          </p:cNvSpPr>
          <p:nvPr/>
        </p:nvSpPr>
        <p:spPr bwMode="auto">
          <a:xfrm>
            <a:off x="3629025" y="2879725"/>
            <a:ext cx="2136775" cy="2420938"/>
          </a:xfrm>
          <a:prstGeom prst="line">
            <a:avLst/>
          </a:prstGeom>
          <a:noFill/>
          <a:ln w="12700">
            <a:solidFill>
              <a:schemeClr val="tx1"/>
            </a:solidFill>
            <a:prstDash val="dash"/>
            <a:round/>
            <a:headEnd/>
            <a:tailEnd/>
          </a:ln>
        </p:spPr>
        <p:txBody>
          <a:bodyPr/>
          <a:lstStyle/>
          <a:p>
            <a:endParaRPr lang="en-US"/>
          </a:p>
        </p:txBody>
      </p:sp>
      <p:sp>
        <p:nvSpPr>
          <p:cNvPr id="1041" name="Line 17"/>
          <p:cNvSpPr>
            <a:spLocks noChangeShapeType="1"/>
          </p:cNvSpPr>
          <p:nvPr/>
        </p:nvSpPr>
        <p:spPr bwMode="auto">
          <a:xfrm flipV="1">
            <a:off x="3636963" y="1309688"/>
            <a:ext cx="2128837" cy="725487"/>
          </a:xfrm>
          <a:prstGeom prst="line">
            <a:avLst/>
          </a:prstGeom>
          <a:noFill/>
          <a:ln w="12700">
            <a:solidFill>
              <a:schemeClr val="tx1"/>
            </a:solidFill>
            <a:prstDash val="dash"/>
            <a:round/>
            <a:headEnd/>
            <a:tailEnd/>
          </a:ln>
        </p:spPr>
        <p:txBody>
          <a:bodyPr/>
          <a:lstStyle/>
          <a:p>
            <a:endParaRPr lang="en-US"/>
          </a:p>
        </p:txBody>
      </p:sp>
      <p:sp>
        <p:nvSpPr>
          <p:cNvPr id="1042" name="Line 18"/>
          <p:cNvSpPr>
            <a:spLocks noChangeShapeType="1"/>
          </p:cNvSpPr>
          <p:nvPr/>
        </p:nvSpPr>
        <p:spPr bwMode="auto">
          <a:xfrm flipV="1">
            <a:off x="985838" y="4348163"/>
            <a:ext cx="32067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043" name="Line 19"/>
          <p:cNvSpPr>
            <a:spLocks noChangeShapeType="1"/>
          </p:cNvSpPr>
          <p:nvPr/>
        </p:nvSpPr>
        <p:spPr bwMode="auto">
          <a:xfrm flipV="1">
            <a:off x="1189038" y="1528763"/>
            <a:ext cx="2476500" cy="0"/>
          </a:xfrm>
          <a:prstGeom prst="line">
            <a:avLst/>
          </a:prstGeom>
          <a:noFill/>
          <a:ln w="19050">
            <a:solidFill>
              <a:schemeClr val="tx1"/>
            </a:solidFill>
            <a:round/>
            <a:headEnd/>
            <a:tailEnd/>
          </a:ln>
        </p:spPr>
        <p:txBody>
          <a:bodyPr/>
          <a:lstStyle/>
          <a:p>
            <a:endParaRPr lang="en-US"/>
          </a:p>
        </p:txBody>
      </p:sp>
      <p:sp>
        <p:nvSpPr>
          <p:cNvPr id="1044" name="Line 20"/>
          <p:cNvSpPr>
            <a:spLocks noChangeShapeType="1"/>
          </p:cNvSpPr>
          <p:nvPr/>
        </p:nvSpPr>
        <p:spPr bwMode="auto">
          <a:xfrm>
            <a:off x="1192213" y="1519238"/>
            <a:ext cx="6350" cy="3403600"/>
          </a:xfrm>
          <a:prstGeom prst="line">
            <a:avLst/>
          </a:prstGeom>
          <a:noFill/>
          <a:ln w="19050">
            <a:solidFill>
              <a:schemeClr val="tx1"/>
            </a:solidFill>
            <a:round/>
            <a:headEnd type="triangle" w="med" len="med"/>
            <a:tailEnd type="triangle" w="med" len="med"/>
          </a:ln>
        </p:spPr>
        <p:txBody>
          <a:bodyPr/>
          <a:lstStyle/>
          <a:p>
            <a:endParaRPr lang="en-US"/>
          </a:p>
        </p:txBody>
      </p:sp>
      <p:sp>
        <p:nvSpPr>
          <p:cNvPr id="1045" name="Rectangle 21"/>
          <p:cNvSpPr>
            <a:spLocks noChangeArrowheads="1"/>
          </p:cNvSpPr>
          <p:nvPr/>
        </p:nvSpPr>
        <p:spPr bwMode="auto">
          <a:xfrm>
            <a:off x="1130300" y="42878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127125" y="34559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47" name="Rectangle 23"/>
          <p:cNvSpPr>
            <a:spLocks noChangeArrowheads="1"/>
          </p:cNvSpPr>
          <p:nvPr/>
        </p:nvSpPr>
        <p:spPr bwMode="auto">
          <a:xfrm>
            <a:off x="1622425" y="428625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48" name="Rectangle 24"/>
          <p:cNvSpPr>
            <a:spLocks noChangeArrowheads="1"/>
          </p:cNvSpPr>
          <p:nvPr/>
        </p:nvSpPr>
        <p:spPr bwMode="auto">
          <a:xfrm>
            <a:off x="1619250" y="345440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49" name="Rectangle 25"/>
          <p:cNvSpPr>
            <a:spLocks noChangeArrowheads="1"/>
          </p:cNvSpPr>
          <p:nvPr/>
        </p:nvSpPr>
        <p:spPr bwMode="auto">
          <a:xfrm>
            <a:off x="2117725" y="42878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0" name="Rectangle 26"/>
          <p:cNvSpPr>
            <a:spLocks noChangeArrowheads="1"/>
          </p:cNvSpPr>
          <p:nvPr/>
        </p:nvSpPr>
        <p:spPr bwMode="auto">
          <a:xfrm>
            <a:off x="2124075" y="34559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1" name="Rectangle 27"/>
          <p:cNvSpPr>
            <a:spLocks noChangeArrowheads="1"/>
          </p:cNvSpPr>
          <p:nvPr/>
        </p:nvSpPr>
        <p:spPr bwMode="auto">
          <a:xfrm>
            <a:off x="2609850" y="42878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2" name="Rectangle 28"/>
          <p:cNvSpPr>
            <a:spLocks noChangeArrowheads="1"/>
          </p:cNvSpPr>
          <p:nvPr/>
        </p:nvSpPr>
        <p:spPr bwMode="auto">
          <a:xfrm>
            <a:off x="2616200" y="34559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3" name="Rectangle 29"/>
          <p:cNvSpPr>
            <a:spLocks noChangeArrowheads="1"/>
          </p:cNvSpPr>
          <p:nvPr/>
        </p:nvSpPr>
        <p:spPr bwMode="auto">
          <a:xfrm>
            <a:off x="3111500" y="4289425"/>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4" name="Rectangle 30"/>
          <p:cNvSpPr>
            <a:spLocks noChangeArrowheads="1"/>
          </p:cNvSpPr>
          <p:nvPr/>
        </p:nvSpPr>
        <p:spPr bwMode="auto">
          <a:xfrm>
            <a:off x="3108325" y="3457575"/>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5" name="Rectangle 31"/>
          <p:cNvSpPr>
            <a:spLocks noChangeArrowheads="1"/>
          </p:cNvSpPr>
          <p:nvPr/>
        </p:nvSpPr>
        <p:spPr bwMode="auto">
          <a:xfrm>
            <a:off x="3606800" y="428625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6" name="Rectangle 32"/>
          <p:cNvSpPr>
            <a:spLocks noChangeArrowheads="1"/>
          </p:cNvSpPr>
          <p:nvPr/>
        </p:nvSpPr>
        <p:spPr bwMode="auto">
          <a:xfrm>
            <a:off x="3603625" y="345440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7" name="Rectangle 33"/>
          <p:cNvSpPr>
            <a:spLocks noChangeArrowheads="1"/>
          </p:cNvSpPr>
          <p:nvPr/>
        </p:nvSpPr>
        <p:spPr bwMode="auto">
          <a:xfrm>
            <a:off x="3603625" y="2297113"/>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8" name="Rectangle 34"/>
          <p:cNvSpPr>
            <a:spLocks noChangeArrowheads="1"/>
          </p:cNvSpPr>
          <p:nvPr/>
        </p:nvSpPr>
        <p:spPr bwMode="auto">
          <a:xfrm>
            <a:off x="3600450" y="1465263"/>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59" name="Rectangle 35"/>
          <p:cNvSpPr>
            <a:spLocks noChangeArrowheads="1"/>
          </p:cNvSpPr>
          <p:nvPr/>
        </p:nvSpPr>
        <p:spPr bwMode="auto">
          <a:xfrm>
            <a:off x="3111500" y="22939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0" name="Rectangle 36"/>
          <p:cNvSpPr>
            <a:spLocks noChangeArrowheads="1"/>
          </p:cNvSpPr>
          <p:nvPr/>
        </p:nvSpPr>
        <p:spPr bwMode="auto">
          <a:xfrm>
            <a:off x="3108325" y="14620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1" name="Rectangle 37"/>
          <p:cNvSpPr>
            <a:spLocks noChangeArrowheads="1"/>
          </p:cNvSpPr>
          <p:nvPr/>
        </p:nvSpPr>
        <p:spPr bwMode="auto">
          <a:xfrm>
            <a:off x="2609850" y="2297113"/>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2" name="Rectangle 38"/>
          <p:cNvSpPr>
            <a:spLocks noChangeArrowheads="1"/>
          </p:cNvSpPr>
          <p:nvPr/>
        </p:nvSpPr>
        <p:spPr bwMode="auto">
          <a:xfrm>
            <a:off x="2606675" y="1465263"/>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3" name="Rectangle 39"/>
          <p:cNvSpPr>
            <a:spLocks noChangeArrowheads="1"/>
          </p:cNvSpPr>
          <p:nvPr/>
        </p:nvSpPr>
        <p:spPr bwMode="auto">
          <a:xfrm>
            <a:off x="2117725" y="22939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4" name="Rectangle 40"/>
          <p:cNvSpPr>
            <a:spLocks noChangeArrowheads="1"/>
          </p:cNvSpPr>
          <p:nvPr/>
        </p:nvSpPr>
        <p:spPr bwMode="auto">
          <a:xfrm>
            <a:off x="2114550" y="14620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5" name="Rectangle 41"/>
          <p:cNvSpPr>
            <a:spLocks noChangeArrowheads="1"/>
          </p:cNvSpPr>
          <p:nvPr/>
        </p:nvSpPr>
        <p:spPr bwMode="auto">
          <a:xfrm>
            <a:off x="1619250" y="229393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6" name="Rectangle 42"/>
          <p:cNvSpPr>
            <a:spLocks noChangeArrowheads="1"/>
          </p:cNvSpPr>
          <p:nvPr/>
        </p:nvSpPr>
        <p:spPr bwMode="auto">
          <a:xfrm>
            <a:off x="1616075" y="1462088"/>
            <a:ext cx="123825" cy="119062"/>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7" name="Rectangle 43"/>
          <p:cNvSpPr>
            <a:spLocks noChangeArrowheads="1"/>
          </p:cNvSpPr>
          <p:nvPr/>
        </p:nvSpPr>
        <p:spPr bwMode="auto">
          <a:xfrm>
            <a:off x="1123950" y="229870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8" name="Rectangle 44"/>
          <p:cNvSpPr>
            <a:spLocks noChangeArrowheads="1"/>
          </p:cNvSpPr>
          <p:nvPr/>
        </p:nvSpPr>
        <p:spPr bwMode="auto">
          <a:xfrm>
            <a:off x="1120775" y="1466850"/>
            <a:ext cx="123825" cy="119063"/>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1069" name="Line 45"/>
          <p:cNvSpPr>
            <a:spLocks noChangeShapeType="1"/>
          </p:cNvSpPr>
          <p:nvPr/>
        </p:nvSpPr>
        <p:spPr bwMode="auto">
          <a:xfrm>
            <a:off x="5948363" y="3762375"/>
            <a:ext cx="0" cy="1954213"/>
          </a:xfrm>
          <a:prstGeom prst="line">
            <a:avLst/>
          </a:prstGeom>
          <a:noFill/>
          <a:ln w="63500">
            <a:solidFill>
              <a:schemeClr val="tx1"/>
            </a:solidFill>
            <a:round/>
            <a:headEnd type="triangle" w="med" len="med"/>
            <a:tailEnd type="triangle" w="med" len="med"/>
          </a:ln>
        </p:spPr>
        <p:txBody>
          <a:bodyPr/>
          <a:lstStyle/>
          <a:p>
            <a:endParaRPr lang="en-US"/>
          </a:p>
        </p:txBody>
      </p:sp>
      <p:sp>
        <p:nvSpPr>
          <p:cNvPr id="1070" name="Line 46"/>
          <p:cNvSpPr>
            <a:spLocks noChangeShapeType="1"/>
          </p:cNvSpPr>
          <p:nvPr/>
        </p:nvSpPr>
        <p:spPr bwMode="auto">
          <a:xfrm flipV="1">
            <a:off x="5942013" y="900113"/>
            <a:ext cx="6350" cy="1939925"/>
          </a:xfrm>
          <a:prstGeom prst="line">
            <a:avLst/>
          </a:prstGeom>
          <a:noFill/>
          <a:ln w="63500">
            <a:solidFill>
              <a:schemeClr val="tx1"/>
            </a:solidFill>
            <a:round/>
            <a:headEnd type="triangle" w="med" len="med"/>
            <a:tailEnd type="triangle" w="med" len="med"/>
          </a:ln>
        </p:spPr>
        <p:txBody>
          <a:bodyPr/>
          <a:lstStyle/>
          <a:p>
            <a:endParaRPr lang="en-US"/>
          </a:p>
        </p:txBody>
      </p:sp>
      <p:sp>
        <p:nvSpPr>
          <p:cNvPr id="1071" name="Line 47"/>
          <p:cNvSpPr>
            <a:spLocks noChangeShapeType="1"/>
          </p:cNvSpPr>
          <p:nvPr/>
        </p:nvSpPr>
        <p:spPr bwMode="auto">
          <a:xfrm flipH="1" flipV="1">
            <a:off x="5094288" y="3108325"/>
            <a:ext cx="793750" cy="1588"/>
          </a:xfrm>
          <a:prstGeom prst="line">
            <a:avLst/>
          </a:prstGeom>
          <a:noFill/>
          <a:ln w="63500">
            <a:solidFill>
              <a:schemeClr val="tx1"/>
            </a:solidFill>
            <a:round/>
            <a:headEnd type="triangle" w="med" len="med"/>
            <a:tailEnd type="triangle" w="med" len="med"/>
          </a:ln>
        </p:spPr>
        <p:txBody>
          <a:bodyPr/>
          <a:lstStyle/>
          <a:p>
            <a:endParaRPr lang="en-US"/>
          </a:p>
        </p:txBody>
      </p:sp>
      <p:sp>
        <p:nvSpPr>
          <p:cNvPr id="1072" name="Line 48"/>
          <p:cNvSpPr>
            <a:spLocks noChangeShapeType="1"/>
          </p:cNvSpPr>
          <p:nvPr/>
        </p:nvSpPr>
        <p:spPr bwMode="auto">
          <a:xfrm>
            <a:off x="6724650" y="3108325"/>
            <a:ext cx="2219325" cy="0"/>
          </a:xfrm>
          <a:prstGeom prst="line">
            <a:avLst/>
          </a:prstGeom>
          <a:noFill/>
          <a:ln w="63500">
            <a:solidFill>
              <a:schemeClr val="tx1"/>
            </a:solidFill>
            <a:round/>
            <a:headEnd type="triangle" w="med" len="med"/>
            <a:tailEnd type="triangle" w="med" len="med"/>
          </a:ln>
        </p:spPr>
        <p:txBody>
          <a:bodyPr/>
          <a:lstStyle/>
          <a:p>
            <a:endParaRPr lang="en-US"/>
          </a:p>
        </p:txBody>
      </p:sp>
      <p:sp>
        <p:nvSpPr>
          <p:cNvPr id="1073" name="Line 49"/>
          <p:cNvSpPr>
            <a:spLocks noChangeShapeType="1"/>
          </p:cNvSpPr>
          <p:nvPr/>
        </p:nvSpPr>
        <p:spPr bwMode="auto">
          <a:xfrm>
            <a:off x="6767513" y="3359150"/>
            <a:ext cx="700087" cy="0"/>
          </a:xfrm>
          <a:prstGeom prst="line">
            <a:avLst/>
          </a:prstGeom>
          <a:noFill/>
          <a:ln w="9525">
            <a:solidFill>
              <a:schemeClr val="tx1"/>
            </a:solidFill>
            <a:round/>
            <a:headEnd type="triangle" w="med" len="med"/>
            <a:tailEnd type="triangle" w="med" len="med"/>
          </a:ln>
        </p:spPr>
        <p:txBody>
          <a:bodyPr/>
          <a:lstStyle/>
          <a:p>
            <a:endParaRPr lang="en-US"/>
          </a:p>
        </p:txBody>
      </p:sp>
      <p:sp>
        <p:nvSpPr>
          <p:cNvPr id="1074" name="Line 50"/>
          <p:cNvSpPr>
            <a:spLocks noChangeShapeType="1"/>
          </p:cNvSpPr>
          <p:nvPr/>
        </p:nvSpPr>
        <p:spPr bwMode="auto">
          <a:xfrm flipV="1">
            <a:off x="6948488" y="2863850"/>
            <a:ext cx="0" cy="881063"/>
          </a:xfrm>
          <a:prstGeom prst="line">
            <a:avLst/>
          </a:prstGeom>
          <a:noFill/>
          <a:ln w="9525">
            <a:solidFill>
              <a:schemeClr val="tx1"/>
            </a:solidFill>
            <a:round/>
            <a:headEnd type="triangle" w="med" len="med"/>
            <a:tailEnd type="triangle" w="med" len="med"/>
          </a:ln>
        </p:spPr>
        <p:txBody>
          <a:bodyPr/>
          <a:lstStyle/>
          <a:p>
            <a:endParaRPr lang="en-US"/>
          </a:p>
        </p:txBody>
      </p:sp>
      <p:sp>
        <p:nvSpPr>
          <p:cNvPr id="1075" name="Line 51"/>
          <p:cNvSpPr>
            <a:spLocks noChangeShapeType="1"/>
          </p:cNvSpPr>
          <p:nvPr/>
        </p:nvSpPr>
        <p:spPr bwMode="auto">
          <a:xfrm>
            <a:off x="7005638" y="2108200"/>
            <a:ext cx="341312" cy="0"/>
          </a:xfrm>
          <a:prstGeom prst="line">
            <a:avLst/>
          </a:prstGeom>
          <a:noFill/>
          <a:ln w="9525">
            <a:solidFill>
              <a:schemeClr val="tx1"/>
            </a:solidFill>
            <a:round/>
            <a:headEnd type="triangle" w="med" len="med"/>
            <a:tailEnd type="triangle" w="med" len="med"/>
          </a:ln>
        </p:spPr>
        <p:txBody>
          <a:bodyPr/>
          <a:lstStyle/>
          <a:p>
            <a:endParaRPr lang="en-US"/>
          </a:p>
        </p:txBody>
      </p:sp>
      <p:sp>
        <p:nvSpPr>
          <p:cNvPr id="1076" name="Line 52"/>
          <p:cNvSpPr>
            <a:spLocks noChangeShapeType="1"/>
          </p:cNvSpPr>
          <p:nvPr/>
        </p:nvSpPr>
        <p:spPr bwMode="auto">
          <a:xfrm>
            <a:off x="7005638" y="4518025"/>
            <a:ext cx="357187" cy="0"/>
          </a:xfrm>
          <a:prstGeom prst="line">
            <a:avLst/>
          </a:prstGeom>
          <a:noFill/>
          <a:ln w="9525">
            <a:solidFill>
              <a:schemeClr val="tx1"/>
            </a:solidFill>
            <a:round/>
            <a:headEnd type="triangle" w="med" len="med"/>
            <a:tailEnd type="triangle" w="med" len="med"/>
          </a:ln>
        </p:spPr>
        <p:txBody>
          <a:bodyPr/>
          <a:lstStyle/>
          <a:p>
            <a:endParaRPr lang="en-US"/>
          </a:p>
        </p:txBody>
      </p:sp>
      <p:sp>
        <p:nvSpPr>
          <p:cNvPr id="1077" name="Line 53"/>
          <p:cNvSpPr>
            <a:spLocks noChangeShapeType="1"/>
          </p:cNvSpPr>
          <p:nvPr/>
        </p:nvSpPr>
        <p:spPr bwMode="auto">
          <a:xfrm flipH="1">
            <a:off x="1677988" y="1519238"/>
            <a:ext cx="0" cy="2828925"/>
          </a:xfrm>
          <a:prstGeom prst="line">
            <a:avLst/>
          </a:prstGeom>
          <a:noFill/>
          <a:ln w="19050">
            <a:solidFill>
              <a:schemeClr val="tx1"/>
            </a:solidFill>
            <a:round/>
            <a:headEnd/>
            <a:tailEnd/>
          </a:ln>
        </p:spPr>
        <p:txBody>
          <a:bodyPr/>
          <a:lstStyle/>
          <a:p>
            <a:endParaRPr lang="en-US"/>
          </a:p>
        </p:txBody>
      </p:sp>
      <p:sp>
        <p:nvSpPr>
          <p:cNvPr id="1078" name="Line 54"/>
          <p:cNvSpPr>
            <a:spLocks noChangeShapeType="1"/>
          </p:cNvSpPr>
          <p:nvPr/>
        </p:nvSpPr>
        <p:spPr bwMode="auto">
          <a:xfrm flipH="1">
            <a:off x="2179638" y="1519238"/>
            <a:ext cx="0" cy="2828925"/>
          </a:xfrm>
          <a:prstGeom prst="line">
            <a:avLst/>
          </a:prstGeom>
          <a:noFill/>
          <a:ln w="19050">
            <a:solidFill>
              <a:schemeClr val="tx1"/>
            </a:solidFill>
            <a:round/>
            <a:headEnd/>
            <a:tailEnd/>
          </a:ln>
        </p:spPr>
        <p:txBody>
          <a:bodyPr/>
          <a:lstStyle/>
          <a:p>
            <a:endParaRPr lang="en-US"/>
          </a:p>
        </p:txBody>
      </p:sp>
      <p:sp>
        <p:nvSpPr>
          <p:cNvPr id="1079" name="Line 55"/>
          <p:cNvSpPr>
            <a:spLocks noChangeShapeType="1"/>
          </p:cNvSpPr>
          <p:nvPr/>
        </p:nvSpPr>
        <p:spPr bwMode="auto">
          <a:xfrm flipH="1">
            <a:off x="2671763" y="1528763"/>
            <a:ext cx="0" cy="3394075"/>
          </a:xfrm>
          <a:prstGeom prst="line">
            <a:avLst/>
          </a:prstGeom>
          <a:noFill/>
          <a:ln w="19050">
            <a:solidFill>
              <a:schemeClr val="tx1"/>
            </a:solidFill>
            <a:round/>
            <a:headEnd type="triangle" w="med" len="med"/>
            <a:tailEnd type="triangle" w="med" len="med"/>
          </a:ln>
        </p:spPr>
        <p:txBody>
          <a:bodyPr/>
          <a:lstStyle/>
          <a:p>
            <a:endParaRPr lang="en-US"/>
          </a:p>
        </p:txBody>
      </p:sp>
      <p:sp>
        <p:nvSpPr>
          <p:cNvPr id="1080" name="Line 56"/>
          <p:cNvSpPr>
            <a:spLocks noChangeShapeType="1"/>
          </p:cNvSpPr>
          <p:nvPr/>
        </p:nvSpPr>
        <p:spPr bwMode="auto">
          <a:xfrm flipH="1">
            <a:off x="3173413" y="1528763"/>
            <a:ext cx="0" cy="2828925"/>
          </a:xfrm>
          <a:prstGeom prst="line">
            <a:avLst/>
          </a:prstGeom>
          <a:noFill/>
          <a:ln w="19050">
            <a:solidFill>
              <a:schemeClr val="tx1"/>
            </a:solidFill>
            <a:round/>
            <a:headEnd/>
            <a:tailEnd/>
          </a:ln>
        </p:spPr>
        <p:txBody>
          <a:bodyPr/>
          <a:lstStyle/>
          <a:p>
            <a:endParaRPr lang="en-US"/>
          </a:p>
        </p:txBody>
      </p:sp>
      <p:sp>
        <p:nvSpPr>
          <p:cNvPr id="1081" name="Line 57"/>
          <p:cNvSpPr>
            <a:spLocks noChangeShapeType="1"/>
          </p:cNvSpPr>
          <p:nvPr/>
        </p:nvSpPr>
        <p:spPr bwMode="auto">
          <a:xfrm flipH="1">
            <a:off x="3662363" y="1519238"/>
            <a:ext cx="0" cy="2828925"/>
          </a:xfrm>
          <a:prstGeom prst="line">
            <a:avLst/>
          </a:prstGeom>
          <a:noFill/>
          <a:ln w="19050">
            <a:solidFill>
              <a:schemeClr val="tx1"/>
            </a:solidFill>
            <a:round/>
            <a:headEnd/>
            <a:tailEnd/>
          </a:ln>
        </p:spPr>
        <p:txBody>
          <a:bodyPr/>
          <a:lstStyle/>
          <a:p>
            <a:endParaRPr lang="en-US"/>
          </a:p>
        </p:txBody>
      </p:sp>
      <p:sp>
        <p:nvSpPr>
          <p:cNvPr id="1082" name="Line 58"/>
          <p:cNvSpPr>
            <a:spLocks noChangeShapeType="1"/>
          </p:cNvSpPr>
          <p:nvPr/>
        </p:nvSpPr>
        <p:spPr bwMode="auto">
          <a:xfrm flipV="1">
            <a:off x="985838" y="2355850"/>
            <a:ext cx="32067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083" name="Line 59"/>
          <p:cNvSpPr>
            <a:spLocks noChangeShapeType="1"/>
          </p:cNvSpPr>
          <p:nvPr/>
        </p:nvSpPr>
        <p:spPr bwMode="auto">
          <a:xfrm flipV="1">
            <a:off x="1139825" y="3516313"/>
            <a:ext cx="2538413" cy="0"/>
          </a:xfrm>
          <a:prstGeom prst="line">
            <a:avLst/>
          </a:prstGeom>
          <a:noFill/>
          <a:ln w="19050">
            <a:solidFill>
              <a:schemeClr val="tx1"/>
            </a:solidFill>
            <a:round/>
            <a:headEnd/>
            <a:tailEnd/>
          </a:ln>
        </p:spPr>
        <p:txBody>
          <a:bodyPr/>
          <a:lstStyle/>
          <a:p>
            <a:endParaRPr lang="en-US"/>
          </a:p>
        </p:txBody>
      </p:sp>
      <p:grpSp>
        <p:nvGrpSpPr>
          <p:cNvPr id="1084" name="Group 60"/>
          <p:cNvGrpSpPr>
            <a:grpSpLocks/>
          </p:cNvGrpSpPr>
          <p:nvPr/>
        </p:nvGrpSpPr>
        <p:grpSpPr bwMode="auto">
          <a:xfrm>
            <a:off x="1592263" y="5224463"/>
            <a:ext cx="2636837" cy="366712"/>
            <a:chOff x="985" y="3514"/>
            <a:chExt cx="1661" cy="231"/>
          </a:xfrm>
        </p:grpSpPr>
        <p:sp>
          <p:nvSpPr>
            <p:cNvPr id="1091" name="Text Box 61"/>
            <p:cNvSpPr txBox="1">
              <a:spLocks noChangeArrowheads="1"/>
            </p:cNvSpPr>
            <p:nvPr/>
          </p:nvSpPr>
          <p:spPr bwMode="auto">
            <a:xfrm>
              <a:off x="1057" y="3514"/>
              <a:ext cx="1589" cy="231"/>
            </a:xfrm>
            <a:prstGeom prst="rect">
              <a:avLst/>
            </a:prstGeom>
            <a:noFill/>
            <a:ln w="9525" algn="ctr">
              <a:noFill/>
              <a:miter lim="800000"/>
              <a:headEnd/>
              <a:tailEnd/>
            </a:ln>
          </p:spPr>
          <p:txBody>
            <a:bodyPr lIns="91414" tIns="45707" rIns="91414" bIns="45707">
              <a:spAutoFit/>
            </a:bodyPr>
            <a:lstStyle/>
            <a:p>
              <a:pPr>
                <a:spcBef>
                  <a:spcPct val="50000"/>
                </a:spcBef>
              </a:pPr>
              <a:r>
                <a:rPr lang="en-US">
                  <a:solidFill>
                    <a:schemeClr val="tx1"/>
                  </a:solidFill>
                  <a:latin typeface="Arial" charset="0"/>
                </a:rPr>
                <a:t>Router 	      Tile</a:t>
              </a:r>
            </a:p>
          </p:txBody>
        </p:sp>
        <p:sp>
          <p:nvSpPr>
            <p:cNvPr id="1092" name="Rectangle 62"/>
            <p:cNvSpPr>
              <a:spLocks noChangeAspect="1" noChangeArrowheads="1"/>
            </p:cNvSpPr>
            <p:nvPr/>
          </p:nvSpPr>
          <p:spPr bwMode="auto">
            <a:xfrm>
              <a:off x="985" y="3575"/>
              <a:ext cx="109" cy="109"/>
            </a:xfrm>
            <a:prstGeom prst="rect">
              <a:avLst/>
            </a:prstGeom>
            <a:solidFill>
              <a:schemeClr val="tx1"/>
            </a:solidFill>
            <a:ln w="9525" algn="ctr">
              <a:solidFill>
                <a:schemeClr val="tx1"/>
              </a:solidFill>
              <a:miter lim="800000"/>
              <a:headEnd/>
              <a:tailEnd/>
            </a:ln>
          </p:spPr>
          <p:txBody>
            <a:bodyPr wrap="none" anchor="ctr"/>
            <a:lstStyle/>
            <a:p>
              <a:endParaRPr lang="en-US"/>
            </a:p>
          </p:txBody>
        </p:sp>
        <p:sp>
          <p:nvSpPr>
            <p:cNvPr id="1093" name="Rectangle 63"/>
            <p:cNvSpPr>
              <a:spLocks noChangeAspect="1" noChangeArrowheads="1"/>
            </p:cNvSpPr>
            <p:nvPr/>
          </p:nvSpPr>
          <p:spPr bwMode="auto">
            <a:xfrm>
              <a:off x="1788" y="3580"/>
              <a:ext cx="109" cy="109"/>
            </a:xfrm>
            <a:prstGeom prst="rect">
              <a:avLst/>
            </a:prstGeom>
            <a:solidFill>
              <a:srgbClr val="DDDDDD"/>
            </a:solidFill>
            <a:ln w="9525" algn="ctr">
              <a:solidFill>
                <a:schemeClr val="tx1"/>
              </a:solidFill>
              <a:miter lim="800000"/>
              <a:headEnd/>
              <a:tailEnd/>
            </a:ln>
          </p:spPr>
          <p:txBody>
            <a:bodyPr wrap="none" anchor="ctr"/>
            <a:lstStyle/>
            <a:p>
              <a:endParaRPr lang="en-US"/>
            </a:p>
          </p:txBody>
        </p:sp>
      </p:grpSp>
      <p:sp>
        <p:nvSpPr>
          <p:cNvPr id="1085" name="Rectangle 64"/>
          <p:cNvSpPr>
            <a:spLocks noGrp="1" noChangeArrowheads="1"/>
          </p:cNvSpPr>
          <p:nvPr>
            <p:ph type="title"/>
          </p:nvPr>
        </p:nvSpPr>
        <p:spPr/>
        <p:txBody>
          <a:bodyPr/>
          <a:lstStyle/>
          <a:p>
            <a:pPr eaLnBrk="1" hangingPunct="1"/>
            <a:r>
              <a:rPr lang="en-US" smtClean="0"/>
              <a:t>Die Architecture</a:t>
            </a:r>
          </a:p>
        </p:txBody>
      </p:sp>
      <p:sp>
        <p:nvSpPr>
          <p:cNvPr id="1086" name="Rectangle 289"/>
          <p:cNvSpPr>
            <a:spLocks noChangeArrowheads="1"/>
          </p:cNvSpPr>
          <p:nvPr/>
        </p:nvSpPr>
        <p:spPr bwMode="auto">
          <a:xfrm>
            <a:off x="1417638" y="5819775"/>
            <a:ext cx="6346825" cy="477838"/>
          </a:xfrm>
          <a:prstGeom prst="rect">
            <a:avLst/>
          </a:prstGeom>
          <a:solidFill>
            <a:schemeClr val="bg1"/>
          </a:solidFill>
          <a:ln w="25400">
            <a:solidFill>
              <a:schemeClr val="tx1"/>
            </a:solidFill>
            <a:miter lim="800000"/>
            <a:headEnd/>
            <a:tailEnd/>
          </a:ln>
        </p:spPr>
        <p:txBody>
          <a:bodyPr lIns="99233" tIns="49619" rIns="99233" bIns="49619"/>
          <a:lstStyle/>
          <a:p>
            <a:pPr marL="303213" indent="-303213" algn="ctr" defTabSz="966788" eaLnBrk="0" hangingPunct="0">
              <a:lnSpc>
                <a:spcPct val="90000"/>
              </a:lnSpc>
              <a:spcBef>
                <a:spcPct val="50000"/>
              </a:spcBef>
            </a:pPr>
            <a:r>
              <a:rPr lang="en-US" sz="2800">
                <a:solidFill>
                  <a:schemeClr val="tx1"/>
                </a:solidFill>
                <a:latin typeface="Arial" charset="0"/>
              </a:rPr>
              <a:t>2 core clusters in 6x4 2-D mesh</a:t>
            </a:r>
          </a:p>
        </p:txBody>
      </p:sp>
      <p:sp>
        <p:nvSpPr>
          <p:cNvPr id="1087" name="Text Box 66"/>
          <p:cNvSpPr txBox="1">
            <a:spLocks noChangeArrowheads="1"/>
          </p:cNvSpPr>
          <p:nvPr/>
        </p:nvSpPr>
        <p:spPr bwMode="auto">
          <a:xfrm>
            <a:off x="8231188" y="3175000"/>
            <a:ext cx="663575" cy="366713"/>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16B</a:t>
            </a:r>
          </a:p>
        </p:txBody>
      </p:sp>
      <p:sp>
        <p:nvSpPr>
          <p:cNvPr id="1088" name="Line 67"/>
          <p:cNvSpPr>
            <a:spLocks noChangeShapeType="1"/>
          </p:cNvSpPr>
          <p:nvPr/>
        </p:nvSpPr>
        <p:spPr bwMode="auto">
          <a:xfrm flipH="1">
            <a:off x="8493125" y="3003550"/>
            <a:ext cx="212725" cy="215900"/>
          </a:xfrm>
          <a:prstGeom prst="line">
            <a:avLst/>
          </a:prstGeom>
          <a:noFill/>
          <a:ln w="38100">
            <a:solidFill>
              <a:schemeClr val="tx1"/>
            </a:solidFill>
            <a:round/>
            <a:headEnd/>
            <a:tailEnd/>
          </a:ln>
        </p:spPr>
        <p:txBody>
          <a:bodyPr wrap="none" anchor="ctr"/>
          <a:lstStyle/>
          <a:p>
            <a:endParaRPr lang="en-US"/>
          </a:p>
        </p:txBody>
      </p:sp>
      <p:sp>
        <p:nvSpPr>
          <p:cNvPr id="1089" name="Oval 68"/>
          <p:cNvSpPr>
            <a:spLocks noChangeArrowheads="1"/>
          </p:cNvSpPr>
          <p:nvPr/>
        </p:nvSpPr>
        <p:spPr bwMode="auto">
          <a:xfrm>
            <a:off x="6918325" y="3330575"/>
            <a:ext cx="57150"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3" name="Slide Number Placeholder 72"/>
          <p:cNvSpPr>
            <a:spLocks noGrp="1"/>
          </p:cNvSpPr>
          <p:nvPr>
            <p:ph type="sldNum" sz="quarter" idx="10"/>
          </p:nvPr>
        </p:nvSpPr>
        <p:spPr/>
        <p:txBody>
          <a:bodyPr/>
          <a:lstStyle/>
          <a:p>
            <a:pPr>
              <a:defRPr/>
            </a:pPr>
            <a:fld id="{D91FDBB1-2161-480A-96B5-6855463CAEFD}" type="slidenum">
              <a:rPr lang="en-US" smtClean="0"/>
              <a:pPr>
                <a:defRPr/>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Core Memory Management</a:t>
            </a:r>
          </a:p>
        </p:txBody>
      </p:sp>
      <p:sp>
        <p:nvSpPr>
          <p:cNvPr id="100355" name="Rectangle 3"/>
          <p:cNvSpPr>
            <a:spLocks noGrp="1" noChangeArrowheads="1"/>
          </p:cNvSpPr>
          <p:nvPr>
            <p:ph idx="1"/>
          </p:nvPr>
        </p:nvSpPr>
        <p:spPr>
          <a:xfrm>
            <a:off x="490538" y="1020763"/>
            <a:ext cx="8237537" cy="3303587"/>
          </a:xfrm>
        </p:spPr>
        <p:txBody>
          <a:bodyPr/>
          <a:lstStyle/>
          <a:p>
            <a:pPr eaLnBrk="1" hangingPunct="1"/>
            <a:r>
              <a:rPr lang="en-US" sz="2000" smtClean="0"/>
              <a:t>Core cache coherency is restricted to private memory space</a:t>
            </a:r>
          </a:p>
          <a:p>
            <a:pPr lvl="1" eaLnBrk="1" hangingPunct="1"/>
            <a:r>
              <a:rPr lang="en-US" sz="1800" smtClean="0"/>
              <a:t>Maintaining cache coherency for shared memory space is under software control</a:t>
            </a:r>
          </a:p>
        </p:txBody>
      </p:sp>
      <p:sp>
        <p:nvSpPr>
          <p:cNvPr id="100356" name="Rectangle 4"/>
          <p:cNvSpPr>
            <a:spLocks noChangeArrowheads="1"/>
          </p:cNvSpPr>
          <p:nvPr/>
        </p:nvSpPr>
        <p:spPr bwMode="auto">
          <a:xfrm>
            <a:off x="406400" y="2284413"/>
            <a:ext cx="4170363" cy="3762375"/>
          </a:xfrm>
          <a:prstGeom prst="rect">
            <a:avLst/>
          </a:prstGeom>
          <a:noFill/>
          <a:ln w="9525">
            <a:noFill/>
            <a:miter lim="800000"/>
            <a:headEnd/>
            <a:tailEnd/>
          </a:ln>
        </p:spPr>
        <p:txBody>
          <a:bodyPr/>
          <a:lstStyle/>
          <a:p>
            <a:pPr marL="225425" indent="-225425">
              <a:spcBef>
                <a:spcPct val="20000"/>
              </a:spcBef>
              <a:buFontTx/>
              <a:buChar char="•"/>
            </a:pPr>
            <a:r>
              <a:rPr lang="en-US" sz="2000" b="0">
                <a:solidFill>
                  <a:srgbClr val="333333"/>
                </a:solidFill>
                <a:latin typeface="Verdana" pitchFamily="34" charset="0"/>
              </a:rPr>
              <a:t>Each core has an address Look Up Table (LUT) extension</a:t>
            </a:r>
          </a:p>
          <a:p>
            <a:pPr marL="576263" lvl="1" indent="-236538">
              <a:spcBef>
                <a:spcPct val="20000"/>
              </a:spcBef>
              <a:buFont typeface="Verdana" pitchFamily="34" charset="0"/>
              <a:buChar char="–"/>
            </a:pPr>
            <a:r>
              <a:rPr lang="en-US" b="0">
                <a:solidFill>
                  <a:srgbClr val="333333"/>
                </a:solidFill>
                <a:latin typeface="Verdana" pitchFamily="34" charset="0"/>
              </a:rPr>
              <a:t>Provides address translation and routing information</a:t>
            </a:r>
          </a:p>
          <a:p>
            <a:pPr marL="225425" indent="-225425">
              <a:spcBef>
                <a:spcPct val="20000"/>
              </a:spcBef>
              <a:buFontTx/>
              <a:buChar char="•"/>
            </a:pPr>
            <a:r>
              <a:rPr lang="en-US" sz="2000" b="0">
                <a:solidFill>
                  <a:srgbClr val="333333"/>
                </a:solidFill>
                <a:latin typeface="Verdana" pitchFamily="34" charset="0"/>
              </a:rPr>
              <a:t>LUT must fit within the core and memory  controller constraints</a:t>
            </a:r>
          </a:p>
          <a:p>
            <a:pPr marL="225425" indent="-225425">
              <a:spcBef>
                <a:spcPct val="20000"/>
              </a:spcBef>
              <a:buFontTx/>
              <a:buChar char="•"/>
            </a:pPr>
            <a:r>
              <a:rPr lang="en-US" sz="2000" b="0">
                <a:solidFill>
                  <a:srgbClr val="333333"/>
                </a:solidFill>
                <a:latin typeface="Verdana" pitchFamily="34" charset="0"/>
              </a:rPr>
              <a:t>LUT boundaries are dynamically programmed</a:t>
            </a:r>
            <a:endParaRPr lang="en-US" b="0">
              <a:solidFill>
                <a:srgbClr val="333333"/>
              </a:solidFill>
              <a:latin typeface="Verdana" pitchFamily="34" charset="0"/>
            </a:endParaRPr>
          </a:p>
        </p:txBody>
      </p:sp>
      <p:sp>
        <p:nvSpPr>
          <p:cNvPr id="100357" name="Rectangle 5"/>
          <p:cNvSpPr>
            <a:spLocks noChangeArrowheads="1"/>
          </p:cNvSpPr>
          <p:nvPr/>
        </p:nvSpPr>
        <p:spPr bwMode="auto">
          <a:xfrm>
            <a:off x="5365750" y="3255963"/>
            <a:ext cx="1319213" cy="766762"/>
          </a:xfrm>
          <a:prstGeom prst="rect">
            <a:avLst/>
          </a:prstGeom>
          <a:solidFill>
            <a:srgbClr val="C0C0C0"/>
          </a:solidFill>
          <a:ln w="9525" algn="ctr">
            <a:noFill/>
            <a:prstDash val="dash"/>
            <a:miter lim="800000"/>
            <a:headEnd/>
            <a:tailEnd/>
          </a:ln>
        </p:spPr>
        <p:txBody>
          <a:bodyPr wrap="none" anchor="ctr"/>
          <a:lstStyle/>
          <a:p>
            <a:endParaRPr lang="en-US"/>
          </a:p>
        </p:txBody>
      </p:sp>
      <p:sp>
        <p:nvSpPr>
          <p:cNvPr id="100358" name="Rectangle 6"/>
          <p:cNvSpPr>
            <a:spLocks noChangeArrowheads="1"/>
          </p:cNvSpPr>
          <p:nvPr/>
        </p:nvSpPr>
        <p:spPr bwMode="auto">
          <a:xfrm>
            <a:off x="5365750" y="2889250"/>
            <a:ext cx="1331913" cy="2970213"/>
          </a:xfrm>
          <a:prstGeom prst="rect">
            <a:avLst/>
          </a:prstGeom>
          <a:noFill/>
          <a:ln w="38100">
            <a:solidFill>
              <a:schemeClr val="tx1"/>
            </a:solidFill>
            <a:miter lim="800000"/>
            <a:headEnd/>
            <a:tailEnd/>
          </a:ln>
        </p:spPr>
        <p:txBody>
          <a:bodyPr wrap="none" anchor="ctr"/>
          <a:lstStyle/>
          <a:p>
            <a:endParaRPr lang="en-US"/>
          </a:p>
        </p:txBody>
      </p:sp>
      <p:sp>
        <p:nvSpPr>
          <p:cNvPr id="100359" name="Text Box 7"/>
          <p:cNvSpPr txBox="1">
            <a:spLocks noChangeArrowheads="1"/>
          </p:cNvSpPr>
          <p:nvPr/>
        </p:nvSpPr>
        <p:spPr bwMode="auto">
          <a:xfrm>
            <a:off x="5365750" y="3465513"/>
            <a:ext cx="1319213" cy="396875"/>
          </a:xfrm>
          <a:prstGeom prst="rect">
            <a:avLst/>
          </a:prstGeom>
          <a:noFill/>
          <a:ln w="9525">
            <a:noFill/>
            <a:miter lim="800000"/>
            <a:headEnd/>
            <a:tailEnd/>
          </a:ln>
        </p:spPr>
        <p:txBody>
          <a:bodyPr>
            <a:spAutoFit/>
          </a:bodyPr>
          <a:lstStyle/>
          <a:p>
            <a:pPr algn="ctr"/>
            <a:r>
              <a:rPr lang="en-US" sz="2000" b="0">
                <a:solidFill>
                  <a:schemeClr val="tx1"/>
                </a:solidFill>
                <a:latin typeface="Tahoma" pitchFamily="34" charset="0"/>
              </a:rPr>
              <a:t>Shared</a:t>
            </a:r>
          </a:p>
        </p:txBody>
      </p:sp>
      <p:sp>
        <p:nvSpPr>
          <p:cNvPr id="100360" name="Line 8"/>
          <p:cNvSpPr>
            <a:spLocks noChangeShapeType="1"/>
          </p:cNvSpPr>
          <p:nvPr/>
        </p:nvSpPr>
        <p:spPr bwMode="auto">
          <a:xfrm>
            <a:off x="5365750" y="3532188"/>
            <a:ext cx="1319213" cy="0"/>
          </a:xfrm>
          <a:prstGeom prst="line">
            <a:avLst/>
          </a:prstGeom>
          <a:noFill/>
          <a:ln w="38100">
            <a:solidFill>
              <a:schemeClr val="tx1"/>
            </a:solidFill>
            <a:prstDash val="sysDot"/>
            <a:round/>
            <a:headEnd/>
            <a:tailEnd/>
          </a:ln>
        </p:spPr>
        <p:txBody>
          <a:bodyPr/>
          <a:lstStyle/>
          <a:p>
            <a:endParaRPr lang="en-US"/>
          </a:p>
        </p:txBody>
      </p:sp>
      <p:sp>
        <p:nvSpPr>
          <p:cNvPr id="100361" name="Text Box 9"/>
          <p:cNvSpPr txBox="1">
            <a:spLocks noChangeArrowheads="1"/>
          </p:cNvSpPr>
          <p:nvPr/>
        </p:nvSpPr>
        <p:spPr bwMode="auto">
          <a:xfrm>
            <a:off x="5365750" y="2859088"/>
            <a:ext cx="1319213" cy="396875"/>
          </a:xfrm>
          <a:prstGeom prst="rect">
            <a:avLst/>
          </a:prstGeom>
          <a:noFill/>
          <a:ln w="9525">
            <a:noFill/>
            <a:miter lim="800000"/>
            <a:headEnd/>
            <a:tailEnd/>
          </a:ln>
        </p:spPr>
        <p:txBody>
          <a:bodyPr>
            <a:spAutoFit/>
          </a:bodyPr>
          <a:lstStyle/>
          <a:p>
            <a:pPr algn="ctr"/>
            <a:r>
              <a:rPr lang="en-US" sz="2000" b="0">
                <a:solidFill>
                  <a:schemeClr val="tx1"/>
                </a:solidFill>
                <a:latin typeface="Tahoma" pitchFamily="34" charset="0"/>
              </a:rPr>
              <a:t>Boot</a:t>
            </a:r>
          </a:p>
        </p:txBody>
      </p:sp>
      <p:sp>
        <p:nvSpPr>
          <p:cNvPr id="100362" name="Text Box 10"/>
          <p:cNvSpPr txBox="1">
            <a:spLocks noChangeArrowheads="1"/>
          </p:cNvSpPr>
          <p:nvPr/>
        </p:nvSpPr>
        <p:spPr bwMode="auto">
          <a:xfrm>
            <a:off x="5384800" y="4445000"/>
            <a:ext cx="1319213" cy="701675"/>
          </a:xfrm>
          <a:prstGeom prst="rect">
            <a:avLst/>
          </a:prstGeom>
          <a:noFill/>
          <a:ln w="9525">
            <a:noFill/>
            <a:miter lim="800000"/>
            <a:headEnd/>
            <a:tailEnd/>
          </a:ln>
        </p:spPr>
        <p:txBody>
          <a:bodyPr>
            <a:spAutoFit/>
          </a:bodyPr>
          <a:lstStyle/>
          <a:p>
            <a:pPr algn="ctr"/>
            <a:r>
              <a:rPr lang="en-US" sz="2000" b="0">
                <a:solidFill>
                  <a:schemeClr val="tx1"/>
                </a:solidFill>
                <a:latin typeface="Tahoma" pitchFamily="34" charset="0"/>
              </a:rPr>
              <a:t>1GB</a:t>
            </a:r>
          </a:p>
          <a:p>
            <a:pPr algn="ctr"/>
            <a:r>
              <a:rPr lang="en-US" sz="2000" b="0">
                <a:solidFill>
                  <a:schemeClr val="tx1"/>
                </a:solidFill>
                <a:latin typeface="Tahoma" pitchFamily="34" charset="0"/>
              </a:rPr>
              <a:t>Private</a:t>
            </a:r>
          </a:p>
        </p:txBody>
      </p:sp>
      <p:sp>
        <p:nvSpPr>
          <p:cNvPr id="100363" name="Line 11"/>
          <p:cNvSpPr>
            <a:spLocks noChangeShapeType="1"/>
          </p:cNvSpPr>
          <p:nvPr/>
        </p:nvSpPr>
        <p:spPr bwMode="auto">
          <a:xfrm>
            <a:off x="5365750" y="3251200"/>
            <a:ext cx="1320800" cy="0"/>
          </a:xfrm>
          <a:prstGeom prst="line">
            <a:avLst/>
          </a:prstGeom>
          <a:noFill/>
          <a:ln w="38100">
            <a:solidFill>
              <a:schemeClr val="tx1"/>
            </a:solidFill>
            <a:round/>
            <a:headEnd/>
            <a:tailEnd/>
          </a:ln>
        </p:spPr>
        <p:txBody>
          <a:bodyPr/>
          <a:lstStyle/>
          <a:p>
            <a:endParaRPr lang="en-US"/>
          </a:p>
        </p:txBody>
      </p:sp>
      <p:sp>
        <p:nvSpPr>
          <p:cNvPr id="100364" name="Line 12"/>
          <p:cNvSpPr>
            <a:spLocks noChangeShapeType="1"/>
          </p:cNvSpPr>
          <p:nvPr/>
        </p:nvSpPr>
        <p:spPr bwMode="auto">
          <a:xfrm>
            <a:off x="5365750" y="4022725"/>
            <a:ext cx="1319213" cy="0"/>
          </a:xfrm>
          <a:prstGeom prst="line">
            <a:avLst/>
          </a:prstGeom>
          <a:noFill/>
          <a:ln w="38100">
            <a:solidFill>
              <a:schemeClr val="tx1"/>
            </a:solidFill>
            <a:round/>
            <a:headEnd/>
            <a:tailEnd/>
          </a:ln>
        </p:spPr>
        <p:txBody>
          <a:bodyPr/>
          <a:lstStyle/>
          <a:p>
            <a:endParaRPr lang="en-US"/>
          </a:p>
        </p:txBody>
      </p:sp>
      <p:sp>
        <p:nvSpPr>
          <p:cNvPr id="100365" name="Text Box 13"/>
          <p:cNvSpPr txBox="1">
            <a:spLocks noChangeArrowheads="1"/>
          </p:cNvSpPr>
          <p:nvPr/>
        </p:nvSpPr>
        <p:spPr bwMode="auto">
          <a:xfrm>
            <a:off x="6969125" y="2884488"/>
            <a:ext cx="1660525" cy="366712"/>
          </a:xfrm>
          <a:prstGeom prst="rect">
            <a:avLst/>
          </a:prstGeom>
          <a:noFill/>
          <a:ln w="9525">
            <a:noFill/>
            <a:miter lim="800000"/>
            <a:headEnd/>
            <a:tailEnd/>
          </a:ln>
        </p:spPr>
        <p:txBody>
          <a:bodyPr wrap="none">
            <a:spAutoFit/>
          </a:bodyPr>
          <a:lstStyle/>
          <a:p>
            <a:r>
              <a:rPr lang="en-US">
                <a:solidFill>
                  <a:schemeClr val="tx1"/>
                </a:solidFill>
                <a:latin typeface="Tahoma" pitchFamily="34" charset="0"/>
              </a:rPr>
              <a:t>Maps to MC0</a:t>
            </a:r>
          </a:p>
        </p:txBody>
      </p:sp>
      <p:sp>
        <p:nvSpPr>
          <p:cNvPr id="100366" name="Line 14"/>
          <p:cNvSpPr>
            <a:spLocks noChangeShapeType="1"/>
          </p:cNvSpPr>
          <p:nvPr/>
        </p:nvSpPr>
        <p:spPr bwMode="auto">
          <a:xfrm flipH="1">
            <a:off x="6704013" y="3078163"/>
            <a:ext cx="265112" cy="0"/>
          </a:xfrm>
          <a:prstGeom prst="line">
            <a:avLst/>
          </a:prstGeom>
          <a:noFill/>
          <a:ln w="9525">
            <a:solidFill>
              <a:schemeClr val="tx1"/>
            </a:solidFill>
            <a:round/>
            <a:headEnd/>
            <a:tailEnd type="triangle" w="med" len="med"/>
          </a:ln>
        </p:spPr>
        <p:txBody>
          <a:bodyPr/>
          <a:lstStyle/>
          <a:p>
            <a:endParaRPr lang="en-US"/>
          </a:p>
        </p:txBody>
      </p:sp>
      <p:sp>
        <p:nvSpPr>
          <p:cNvPr id="100367" name="Text Box 15"/>
          <p:cNvSpPr txBox="1">
            <a:spLocks noChangeArrowheads="1"/>
          </p:cNvSpPr>
          <p:nvPr/>
        </p:nvSpPr>
        <p:spPr bwMode="auto">
          <a:xfrm>
            <a:off x="6969125" y="3184525"/>
            <a:ext cx="1630363" cy="366713"/>
          </a:xfrm>
          <a:prstGeom prst="rect">
            <a:avLst/>
          </a:prstGeom>
          <a:noFill/>
          <a:ln w="9525">
            <a:noFill/>
            <a:miter lim="800000"/>
            <a:headEnd/>
            <a:tailEnd/>
          </a:ln>
        </p:spPr>
        <p:txBody>
          <a:bodyPr wrap="none">
            <a:spAutoFit/>
          </a:bodyPr>
          <a:lstStyle/>
          <a:p>
            <a:r>
              <a:rPr lang="en-US">
                <a:solidFill>
                  <a:schemeClr val="tx1"/>
                </a:solidFill>
                <a:latin typeface="Tahoma" pitchFamily="34" charset="0"/>
              </a:rPr>
              <a:t>Maps to VRC</a:t>
            </a:r>
          </a:p>
        </p:txBody>
      </p:sp>
      <p:sp>
        <p:nvSpPr>
          <p:cNvPr id="100368" name="Line 16"/>
          <p:cNvSpPr>
            <a:spLocks noChangeShapeType="1"/>
          </p:cNvSpPr>
          <p:nvPr/>
        </p:nvSpPr>
        <p:spPr bwMode="auto">
          <a:xfrm flipH="1">
            <a:off x="6704013" y="3378200"/>
            <a:ext cx="265112" cy="0"/>
          </a:xfrm>
          <a:prstGeom prst="line">
            <a:avLst/>
          </a:prstGeom>
          <a:noFill/>
          <a:ln w="9525">
            <a:solidFill>
              <a:schemeClr val="tx1"/>
            </a:solidFill>
            <a:round/>
            <a:headEnd/>
            <a:tailEnd type="triangle" w="med" len="med"/>
          </a:ln>
        </p:spPr>
        <p:txBody>
          <a:bodyPr/>
          <a:lstStyle/>
          <a:p>
            <a:endParaRPr lang="en-US"/>
          </a:p>
        </p:txBody>
      </p:sp>
      <p:sp>
        <p:nvSpPr>
          <p:cNvPr id="100369" name="Text Box 17"/>
          <p:cNvSpPr txBox="1">
            <a:spLocks noChangeArrowheads="1"/>
          </p:cNvSpPr>
          <p:nvPr/>
        </p:nvSpPr>
        <p:spPr bwMode="auto">
          <a:xfrm>
            <a:off x="6969125" y="3519488"/>
            <a:ext cx="1787525" cy="366712"/>
          </a:xfrm>
          <a:prstGeom prst="rect">
            <a:avLst/>
          </a:prstGeom>
          <a:noFill/>
          <a:ln w="9525">
            <a:noFill/>
            <a:miter lim="800000"/>
            <a:headEnd/>
            <a:tailEnd/>
          </a:ln>
        </p:spPr>
        <p:txBody>
          <a:bodyPr wrap="none">
            <a:spAutoFit/>
          </a:bodyPr>
          <a:lstStyle/>
          <a:p>
            <a:r>
              <a:rPr lang="en-US">
                <a:solidFill>
                  <a:schemeClr val="tx1"/>
                </a:solidFill>
                <a:latin typeface="Tahoma" pitchFamily="34" charset="0"/>
              </a:rPr>
              <a:t>Maps to MPBs</a:t>
            </a:r>
          </a:p>
        </p:txBody>
      </p:sp>
      <p:sp>
        <p:nvSpPr>
          <p:cNvPr id="100370" name="Line 18"/>
          <p:cNvSpPr>
            <a:spLocks noChangeShapeType="1"/>
          </p:cNvSpPr>
          <p:nvPr/>
        </p:nvSpPr>
        <p:spPr bwMode="auto">
          <a:xfrm flipH="1">
            <a:off x="6704013" y="3713163"/>
            <a:ext cx="265112" cy="0"/>
          </a:xfrm>
          <a:prstGeom prst="line">
            <a:avLst/>
          </a:prstGeom>
          <a:noFill/>
          <a:ln w="9525">
            <a:solidFill>
              <a:schemeClr val="tx1"/>
            </a:solidFill>
            <a:round/>
            <a:headEnd/>
            <a:tailEnd type="triangle" w="med" len="med"/>
          </a:ln>
        </p:spPr>
        <p:txBody>
          <a:bodyPr/>
          <a:lstStyle/>
          <a:p>
            <a:endParaRPr lang="en-US"/>
          </a:p>
        </p:txBody>
      </p:sp>
      <p:sp>
        <p:nvSpPr>
          <p:cNvPr id="100371" name="Text Box 19"/>
          <p:cNvSpPr txBox="1">
            <a:spLocks noChangeArrowheads="1"/>
          </p:cNvSpPr>
          <p:nvPr/>
        </p:nvSpPr>
        <p:spPr bwMode="auto">
          <a:xfrm>
            <a:off x="6969125" y="4718050"/>
            <a:ext cx="1660525" cy="366713"/>
          </a:xfrm>
          <a:prstGeom prst="rect">
            <a:avLst/>
          </a:prstGeom>
          <a:noFill/>
          <a:ln w="9525">
            <a:noFill/>
            <a:miter lim="800000"/>
            <a:headEnd/>
            <a:tailEnd/>
          </a:ln>
        </p:spPr>
        <p:txBody>
          <a:bodyPr wrap="none">
            <a:spAutoFit/>
          </a:bodyPr>
          <a:lstStyle/>
          <a:p>
            <a:r>
              <a:rPr lang="en-US">
                <a:solidFill>
                  <a:schemeClr val="tx1"/>
                </a:solidFill>
                <a:latin typeface="Tahoma" pitchFamily="34" charset="0"/>
              </a:rPr>
              <a:t>Maps to MC0</a:t>
            </a:r>
          </a:p>
        </p:txBody>
      </p:sp>
      <p:sp>
        <p:nvSpPr>
          <p:cNvPr id="100372" name="Line 20"/>
          <p:cNvSpPr>
            <a:spLocks noChangeShapeType="1"/>
          </p:cNvSpPr>
          <p:nvPr/>
        </p:nvSpPr>
        <p:spPr bwMode="auto">
          <a:xfrm flipH="1">
            <a:off x="6704013" y="4911725"/>
            <a:ext cx="265112" cy="0"/>
          </a:xfrm>
          <a:prstGeom prst="line">
            <a:avLst/>
          </a:prstGeom>
          <a:noFill/>
          <a:ln w="9525">
            <a:solidFill>
              <a:schemeClr val="tx1"/>
            </a:solidFill>
            <a:round/>
            <a:headEnd/>
            <a:tailEnd type="triangle" w="med" len="med"/>
          </a:ln>
        </p:spPr>
        <p:txBody>
          <a:bodyPr/>
          <a:lstStyle/>
          <a:p>
            <a:endParaRPr lang="en-US"/>
          </a:p>
        </p:txBody>
      </p:sp>
      <p:sp>
        <p:nvSpPr>
          <p:cNvPr id="100373" name="Text Box 21"/>
          <p:cNvSpPr txBox="1">
            <a:spLocks noChangeArrowheads="1"/>
          </p:cNvSpPr>
          <p:nvPr/>
        </p:nvSpPr>
        <p:spPr bwMode="auto">
          <a:xfrm>
            <a:off x="4673600" y="2395538"/>
            <a:ext cx="4241800" cy="457200"/>
          </a:xfrm>
          <a:prstGeom prst="rect">
            <a:avLst/>
          </a:prstGeom>
          <a:noFill/>
          <a:ln w="9525" algn="ctr">
            <a:noFill/>
            <a:prstDash val="dash"/>
            <a:miter lim="800000"/>
            <a:headEnd/>
            <a:tailEnd/>
          </a:ln>
        </p:spPr>
        <p:txBody>
          <a:bodyPr>
            <a:spAutoFit/>
          </a:bodyPr>
          <a:lstStyle/>
          <a:p>
            <a:pPr algn="ctr">
              <a:spcBef>
                <a:spcPct val="50000"/>
              </a:spcBef>
            </a:pPr>
            <a:r>
              <a:rPr lang="en-US" sz="2400">
                <a:solidFill>
                  <a:schemeClr val="tx1"/>
                </a:solidFill>
                <a:latin typeface="Arial" charset="0"/>
              </a:rPr>
              <a:t>CORE0 LUT Example</a:t>
            </a:r>
          </a:p>
        </p:txBody>
      </p:sp>
      <p:sp>
        <p:nvSpPr>
          <p:cNvPr id="100374" name="Rectangle 22"/>
          <p:cNvSpPr>
            <a:spLocks noChangeArrowheads="1"/>
          </p:cNvSpPr>
          <p:nvPr/>
        </p:nvSpPr>
        <p:spPr bwMode="auto">
          <a:xfrm>
            <a:off x="4673600" y="2406650"/>
            <a:ext cx="4276725" cy="3565525"/>
          </a:xfrm>
          <a:prstGeom prst="rect">
            <a:avLst/>
          </a:prstGeom>
          <a:noFill/>
          <a:ln w="38100" algn="ctr">
            <a:solidFill>
              <a:schemeClr val="tx1"/>
            </a:solidFill>
            <a:miter lim="800000"/>
            <a:headEnd/>
            <a:tailEnd/>
          </a:ln>
        </p:spPr>
        <p:txBody>
          <a:bodyPr wrap="none" anchor="ctr"/>
          <a:lstStyle/>
          <a:p>
            <a:endParaRPr lang="en-US"/>
          </a:p>
        </p:txBody>
      </p:sp>
      <p:sp>
        <p:nvSpPr>
          <p:cNvPr id="100375" name="Line 23"/>
          <p:cNvSpPr>
            <a:spLocks noChangeShapeType="1"/>
          </p:cNvSpPr>
          <p:nvPr/>
        </p:nvSpPr>
        <p:spPr bwMode="auto">
          <a:xfrm>
            <a:off x="5384800" y="5559425"/>
            <a:ext cx="1319213" cy="0"/>
          </a:xfrm>
          <a:prstGeom prst="line">
            <a:avLst/>
          </a:prstGeom>
          <a:noFill/>
          <a:ln w="38100">
            <a:solidFill>
              <a:schemeClr val="tx1"/>
            </a:solidFill>
            <a:prstDash val="sysDot"/>
            <a:round/>
            <a:headEnd/>
            <a:tailEnd/>
          </a:ln>
        </p:spPr>
        <p:txBody>
          <a:bodyPr/>
          <a:lstStyle/>
          <a:p>
            <a:endParaRPr lang="en-US"/>
          </a:p>
        </p:txBody>
      </p:sp>
      <p:sp>
        <p:nvSpPr>
          <p:cNvPr id="100376" name="Line 24"/>
          <p:cNvSpPr>
            <a:spLocks noChangeShapeType="1"/>
          </p:cNvSpPr>
          <p:nvPr/>
        </p:nvSpPr>
        <p:spPr bwMode="auto">
          <a:xfrm>
            <a:off x="5367338" y="5248275"/>
            <a:ext cx="1319212" cy="0"/>
          </a:xfrm>
          <a:prstGeom prst="line">
            <a:avLst/>
          </a:prstGeom>
          <a:noFill/>
          <a:ln w="38100">
            <a:solidFill>
              <a:schemeClr val="tx1"/>
            </a:solidFill>
            <a:prstDash val="sysDot"/>
            <a:round/>
            <a:headEnd/>
            <a:tailEnd/>
          </a:ln>
        </p:spPr>
        <p:txBody>
          <a:bodyPr/>
          <a:lstStyle/>
          <a:p>
            <a:endParaRPr lang="en-US"/>
          </a:p>
        </p:txBody>
      </p:sp>
      <p:sp>
        <p:nvSpPr>
          <p:cNvPr id="100377" name="Text Box 25"/>
          <p:cNvSpPr txBox="1">
            <a:spLocks noChangeArrowheads="1"/>
          </p:cNvSpPr>
          <p:nvPr/>
        </p:nvSpPr>
        <p:spPr bwMode="auto">
          <a:xfrm>
            <a:off x="4654550" y="5535613"/>
            <a:ext cx="711200" cy="396875"/>
          </a:xfrm>
          <a:prstGeom prst="rect">
            <a:avLst/>
          </a:prstGeom>
          <a:noFill/>
          <a:ln w="9525">
            <a:noFill/>
            <a:miter lim="800000"/>
            <a:headEnd/>
            <a:tailEnd/>
          </a:ln>
        </p:spPr>
        <p:txBody>
          <a:bodyPr>
            <a:spAutoFit/>
          </a:bodyPr>
          <a:lstStyle/>
          <a:p>
            <a:pPr algn="r"/>
            <a:r>
              <a:rPr lang="en-US" sz="2000" b="0">
                <a:solidFill>
                  <a:schemeClr val="tx1"/>
                </a:solidFill>
                <a:latin typeface="Tahoma" pitchFamily="34" charset="0"/>
              </a:rPr>
              <a:t>0</a:t>
            </a:r>
          </a:p>
        </p:txBody>
      </p:sp>
      <p:sp>
        <p:nvSpPr>
          <p:cNvPr id="100378" name="Text Box 26"/>
          <p:cNvSpPr txBox="1">
            <a:spLocks noChangeArrowheads="1"/>
          </p:cNvSpPr>
          <p:nvPr/>
        </p:nvSpPr>
        <p:spPr bwMode="auto">
          <a:xfrm>
            <a:off x="4692650" y="5181600"/>
            <a:ext cx="673100" cy="396875"/>
          </a:xfrm>
          <a:prstGeom prst="rect">
            <a:avLst/>
          </a:prstGeom>
          <a:noFill/>
          <a:ln w="9525">
            <a:noFill/>
            <a:miter lim="800000"/>
            <a:headEnd/>
            <a:tailEnd/>
          </a:ln>
        </p:spPr>
        <p:txBody>
          <a:bodyPr>
            <a:spAutoFit/>
          </a:bodyPr>
          <a:lstStyle/>
          <a:p>
            <a:pPr algn="r"/>
            <a:r>
              <a:rPr lang="en-US" sz="2000" b="0">
                <a:solidFill>
                  <a:schemeClr val="tx1"/>
                </a:solidFill>
                <a:latin typeface="Tahoma" pitchFamily="34" charset="0"/>
              </a:rPr>
              <a:t>1</a:t>
            </a:r>
          </a:p>
        </p:txBody>
      </p:sp>
      <p:sp>
        <p:nvSpPr>
          <p:cNvPr id="100379" name="Text Box 27"/>
          <p:cNvSpPr txBox="1">
            <a:spLocks noChangeArrowheads="1"/>
          </p:cNvSpPr>
          <p:nvPr/>
        </p:nvSpPr>
        <p:spPr bwMode="auto">
          <a:xfrm>
            <a:off x="4654550" y="3186113"/>
            <a:ext cx="706438" cy="396875"/>
          </a:xfrm>
          <a:prstGeom prst="rect">
            <a:avLst/>
          </a:prstGeom>
          <a:noFill/>
          <a:ln w="9525">
            <a:noFill/>
            <a:miter lim="800000"/>
            <a:headEnd/>
            <a:tailEnd/>
          </a:ln>
        </p:spPr>
        <p:txBody>
          <a:bodyPr>
            <a:spAutoFit/>
          </a:bodyPr>
          <a:lstStyle/>
          <a:p>
            <a:pPr algn="r"/>
            <a:r>
              <a:rPr lang="en-US" sz="2000" b="0">
                <a:solidFill>
                  <a:schemeClr val="tx1"/>
                </a:solidFill>
                <a:latin typeface="Tahoma" pitchFamily="34" charset="0"/>
              </a:rPr>
              <a:t>254</a:t>
            </a:r>
          </a:p>
        </p:txBody>
      </p:sp>
      <p:sp>
        <p:nvSpPr>
          <p:cNvPr id="100380" name="Text Box 28"/>
          <p:cNvSpPr txBox="1">
            <a:spLocks noChangeArrowheads="1"/>
          </p:cNvSpPr>
          <p:nvPr/>
        </p:nvSpPr>
        <p:spPr bwMode="auto">
          <a:xfrm>
            <a:off x="4673600" y="2860675"/>
            <a:ext cx="687388" cy="396875"/>
          </a:xfrm>
          <a:prstGeom prst="rect">
            <a:avLst/>
          </a:prstGeom>
          <a:noFill/>
          <a:ln w="9525">
            <a:noFill/>
            <a:miter lim="800000"/>
            <a:headEnd/>
            <a:tailEnd/>
          </a:ln>
        </p:spPr>
        <p:txBody>
          <a:bodyPr>
            <a:spAutoFit/>
          </a:bodyPr>
          <a:lstStyle/>
          <a:p>
            <a:pPr algn="r"/>
            <a:r>
              <a:rPr lang="en-US" sz="2000" b="0">
                <a:solidFill>
                  <a:schemeClr val="tx1"/>
                </a:solidFill>
                <a:latin typeface="Tahoma" pitchFamily="34" charset="0"/>
              </a:rPr>
              <a:t>255</a:t>
            </a:r>
          </a:p>
        </p:txBody>
      </p:sp>
      <p:sp>
        <p:nvSpPr>
          <p:cNvPr id="100381" name="Text Box 29"/>
          <p:cNvSpPr txBox="1">
            <a:spLocks noChangeArrowheads="1"/>
          </p:cNvSpPr>
          <p:nvPr/>
        </p:nvSpPr>
        <p:spPr bwMode="auto">
          <a:xfrm rot="-5400000">
            <a:off x="4806951" y="3976687"/>
            <a:ext cx="711200" cy="396875"/>
          </a:xfrm>
          <a:prstGeom prst="rect">
            <a:avLst/>
          </a:prstGeom>
          <a:noFill/>
          <a:ln w="9525">
            <a:noFill/>
            <a:miter lim="800000"/>
            <a:headEnd/>
            <a:tailEnd/>
          </a:ln>
        </p:spPr>
        <p:txBody>
          <a:bodyPr>
            <a:spAutoFit/>
          </a:bodyPr>
          <a:lstStyle/>
          <a:p>
            <a:pPr algn="ctr"/>
            <a:r>
              <a:rPr lang="en-US" sz="2000" b="0">
                <a:solidFill>
                  <a:schemeClr val="tx1"/>
                </a:solidFill>
                <a:latin typeface="Tahoma" pitchFamily="34" charset="0"/>
              </a:rPr>
              <a:t>…</a:t>
            </a:r>
          </a:p>
        </p:txBody>
      </p:sp>
      <p:sp>
        <p:nvSpPr>
          <p:cNvPr id="100382" name="Text Box 30"/>
          <p:cNvSpPr txBox="1">
            <a:spLocks noChangeArrowheads="1"/>
          </p:cNvSpPr>
          <p:nvPr/>
        </p:nvSpPr>
        <p:spPr bwMode="auto">
          <a:xfrm rot="-5400000">
            <a:off x="5670551" y="3976687"/>
            <a:ext cx="711200" cy="396875"/>
          </a:xfrm>
          <a:prstGeom prst="rect">
            <a:avLst/>
          </a:prstGeom>
          <a:noFill/>
          <a:ln w="9525">
            <a:noFill/>
            <a:miter lim="800000"/>
            <a:headEnd/>
            <a:tailEnd/>
          </a:ln>
        </p:spPr>
        <p:txBody>
          <a:bodyPr>
            <a:spAutoFit/>
          </a:bodyPr>
          <a:lstStyle/>
          <a:p>
            <a:pPr algn="ctr"/>
            <a:r>
              <a:rPr lang="en-US" sz="2000" b="0">
                <a:solidFill>
                  <a:schemeClr val="tx1"/>
                </a:solidFill>
                <a:latin typeface="Tahoma" pitchFamily="34" charset="0"/>
              </a:rPr>
              <a:t>…</a:t>
            </a:r>
          </a:p>
        </p:txBody>
      </p:sp>
      <p:sp>
        <p:nvSpPr>
          <p:cNvPr id="36" name="Slide Number Placeholder 35"/>
          <p:cNvSpPr>
            <a:spLocks noGrp="1"/>
          </p:cNvSpPr>
          <p:nvPr>
            <p:ph type="sldNum" sz="quarter" idx="10"/>
          </p:nvPr>
        </p:nvSpPr>
        <p:spPr/>
        <p:txBody>
          <a:bodyPr/>
          <a:lstStyle/>
          <a:p>
            <a:pPr>
              <a:defRPr/>
            </a:pPr>
            <a:fld id="{9A413D96-2B44-4BFB-866F-F3ED668CA3C3}" type="slidenum">
              <a:rPr lang="en-US" smtClean="0"/>
              <a:pPr>
                <a:defRPr/>
              </a:pPr>
              <a:t>27</a:t>
            </a:fld>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Translation:</a:t>
            </a:r>
            <a:br>
              <a:rPr lang="en-US" dirty="0" smtClean="0"/>
            </a:br>
            <a:r>
              <a:rPr lang="en-US" sz="2800" dirty="0" smtClean="0"/>
              <a:t>From Core Address to System Address</a:t>
            </a:r>
            <a:endParaRPr lang="en-US" dirty="0"/>
          </a:p>
        </p:txBody>
      </p:sp>
      <p:sp>
        <p:nvSpPr>
          <p:cNvPr id="4" name="Slide Number Placeholder 3"/>
          <p:cNvSpPr>
            <a:spLocks noGrp="1"/>
          </p:cNvSpPr>
          <p:nvPr>
            <p:ph type="sldNum" sz="quarter" idx="10"/>
          </p:nvPr>
        </p:nvSpPr>
        <p:spPr/>
        <p:txBody>
          <a:bodyPr/>
          <a:lstStyle/>
          <a:p>
            <a:pPr>
              <a:defRPr/>
            </a:pPr>
            <a:fld id="{DDBB08A7-5B10-4973-A8EC-9F7747943501}" type="slidenum">
              <a:rPr lang="en-US" smtClean="0"/>
              <a:pPr>
                <a:defRPr/>
              </a:pPr>
              <a:t>28</a:t>
            </a:fld>
            <a:endParaRPr lang="en-US"/>
          </a:p>
        </p:txBody>
      </p:sp>
      <p:pic>
        <p:nvPicPr>
          <p:cNvPr id="286723" name="Picture 3"/>
          <p:cNvPicPr>
            <a:picLocks noChangeAspect="1" noChangeArrowheads="1"/>
          </p:cNvPicPr>
          <p:nvPr/>
        </p:nvPicPr>
        <p:blipFill>
          <a:blip r:embed="rId2" cstate="print"/>
          <a:srcRect/>
          <a:stretch>
            <a:fillRect/>
          </a:stretch>
        </p:blipFill>
        <p:spPr bwMode="auto">
          <a:xfrm>
            <a:off x="382680" y="2328302"/>
            <a:ext cx="8316947" cy="2472298"/>
          </a:xfrm>
          <a:prstGeom prst="rect">
            <a:avLst/>
          </a:prstGeom>
          <a:noFill/>
          <a:ln w="9525">
            <a:noFill/>
            <a:miter lim="800000"/>
            <a:headEnd/>
            <a:tailEnd/>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357188" y="285750"/>
            <a:ext cx="8650287" cy="747713"/>
          </a:xfrm>
        </p:spPr>
        <p:txBody>
          <a:bodyPr/>
          <a:lstStyle/>
          <a:p>
            <a:pPr eaLnBrk="1" hangingPunct="1"/>
            <a:r>
              <a:rPr lang="en-US" sz="3700" smtClean="0"/>
              <a:t>On-Die 2D Mesh</a:t>
            </a:r>
            <a:endParaRPr lang="en-US" sz="5000" smtClean="0"/>
          </a:p>
        </p:txBody>
      </p:sp>
      <p:sp>
        <p:nvSpPr>
          <p:cNvPr id="101379" name="Rectangle 3"/>
          <p:cNvSpPr>
            <a:spLocks noGrp="1" noChangeArrowheads="1"/>
          </p:cNvSpPr>
          <p:nvPr>
            <p:ph type="body" idx="4294967295"/>
          </p:nvPr>
        </p:nvSpPr>
        <p:spPr>
          <a:xfrm>
            <a:off x="474663" y="1017588"/>
            <a:ext cx="8120062" cy="5213350"/>
          </a:xfrm>
        </p:spPr>
        <p:txBody>
          <a:bodyPr/>
          <a:lstStyle/>
          <a:p>
            <a:pPr marL="0" indent="0" eaLnBrk="1" hangingPunct="1">
              <a:lnSpc>
                <a:spcPct val="90000"/>
              </a:lnSpc>
              <a:spcBef>
                <a:spcPts val="1200"/>
              </a:spcBef>
            </a:pPr>
            <a:r>
              <a:rPr lang="en-US" sz="2800" smtClean="0"/>
              <a:t> </a:t>
            </a:r>
            <a:r>
              <a:rPr lang="en-US" sz="2400" smtClean="0"/>
              <a:t>16B wide data links + 2B sideband</a:t>
            </a:r>
          </a:p>
          <a:p>
            <a:pPr marL="571500" lvl="2" indent="-323850" eaLnBrk="1" hangingPunct="1">
              <a:lnSpc>
                <a:spcPct val="90000"/>
              </a:lnSpc>
              <a:spcBef>
                <a:spcPts val="1200"/>
              </a:spcBef>
            </a:pPr>
            <a:r>
              <a:rPr lang="en-US" sz="1600" smtClean="0"/>
              <a:t>Target frequency: 2GHz</a:t>
            </a:r>
          </a:p>
          <a:p>
            <a:pPr marL="571500" lvl="2" indent="-323850" eaLnBrk="1" hangingPunct="1">
              <a:lnSpc>
                <a:spcPct val="90000"/>
              </a:lnSpc>
              <a:spcBef>
                <a:spcPts val="1200"/>
              </a:spcBef>
            </a:pPr>
            <a:r>
              <a:rPr lang="en-US" sz="1600" smtClean="0"/>
              <a:t>Bisection bandwidth: 2 Tb/s</a:t>
            </a:r>
          </a:p>
          <a:p>
            <a:pPr marL="571500" lvl="2" indent="-323850" eaLnBrk="1" hangingPunct="1">
              <a:lnSpc>
                <a:spcPct val="90000"/>
              </a:lnSpc>
              <a:spcBef>
                <a:spcPts val="1200"/>
              </a:spcBef>
            </a:pPr>
            <a:r>
              <a:rPr lang="en-US" sz="1600" smtClean="0"/>
              <a:t>Latency: 4 cycles (2ns)</a:t>
            </a:r>
          </a:p>
          <a:p>
            <a:pPr marL="0" indent="0" eaLnBrk="1" hangingPunct="1">
              <a:lnSpc>
                <a:spcPct val="90000"/>
              </a:lnSpc>
              <a:spcBef>
                <a:spcPts val="1200"/>
              </a:spcBef>
            </a:pPr>
            <a:r>
              <a:rPr lang="en-US" sz="2400" smtClean="0"/>
              <a:t> 2 message classes and 8 VCs</a:t>
            </a:r>
          </a:p>
          <a:p>
            <a:pPr marL="0" indent="0" eaLnBrk="1" hangingPunct="1">
              <a:lnSpc>
                <a:spcPct val="90000"/>
              </a:lnSpc>
              <a:spcBef>
                <a:spcPts val="1200"/>
              </a:spcBef>
            </a:pPr>
            <a:r>
              <a:rPr lang="en-US" sz="2400" smtClean="0"/>
              <a:t> Low power circuit techniques</a:t>
            </a:r>
          </a:p>
          <a:p>
            <a:pPr marL="571500" lvl="2" indent="-323850" eaLnBrk="1" hangingPunct="1">
              <a:lnSpc>
                <a:spcPct val="90000"/>
              </a:lnSpc>
              <a:spcBef>
                <a:spcPts val="1200"/>
              </a:spcBef>
            </a:pPr>
            <a:r>
              <a:rPr lang="en-US" sz="1600" smtClean="0"/>
              <a:t>Sleep, clock gating, voltage control, low power RF</a:t>
            </a:r>
          </a:p>
          <a:p>
            <a:pPr marL="571500" lvl="2" indent="-323850" eaLnBrk="1" hangingPunct="1">
              <a:lnSpc>
                <a:spcPct val="90000"/>
              </a:lnSpc>
              <a:spcBef>
                <a:spcPts val="1200"/>
              </a:spcBef>
            </a:pPr>
            <a:r>
              <a:rPr lang="en-US" sz="1600" smtClean="0"/>
              <a:t>Low power 5 port crossbar design</a:t>
            </a:r>
          </a:p>
          <a:p>
            <a:pPr marL="0" indent="0" eaLnBrk="1" hangingPunct="1">
              <a:lnSpc>
                <a:spcPct val="90000"/>
              </a:lnSpc>
              <a:spcBef>
                <a:spcPts val="1200"/>
              </a:spcBef>
            </a:pPr>
            <a:r>
              <a:rPr lang="en-US" sz="2400" smtClean="0"/>
              <a:t> Speculative VC allocation</a:t>
            </a:r>
          </a:p>
          <a:p>
            <a:pPr marL="0" indent="0" eaLnBrk="1" hangingPunct="1">
              <a:lnSpc>
                <a:spcPct val="90000"/>
              </a:lnSpc>
              <a:spcBef>
                <a:spcPts val="1200"/>
              </a:spcBef>
            </a:pPr>
            <a:r>
              <a:rPr lang="en-US" sz="2400" smtClean="0"/>
              <a:t> Route pre-computation</a:t>
            </a:r>
          </a:p>
          <a:p>
            <a:pPr marL="0" indent="0" eaLnBrk="1" hangingPunct="1">
              <a:lnSpc>
                <a:spcPct val="90000"/>
              </a:lnSpc>
              <a:spcBef>
                <a:spcPts val="1200"/>
              </a:spcBef>
            </a:pPr>
            <a:r>
              <a:rPr lang="en-US" sz="2400" smtClean="0"/>
              <a:t> Single cycle switch allocation</a:t>
            </a:r>
          </a:p>
        </p:txBody>
      </p:sp>
      <p:sp>
        <p:nvSpPr>
          <p:cNvPr id="101380" name="Slide Number Placeholder 35"/>
          <p:cNvSpPr txBox="1">
            <a:spLocks/>
          </p:cNvSpPr>
          <p:nvPr/>
        </p:nvSpPr>
        <p:spPr bwMode="auto">
          <a:xfrm>
            <a:off x="8728075" y="6553200"/>
            <a:ext cx="415925" cy="304800"/>
          </a:xfrm>
          <a:prstGeom prst="rect">
            <a:avLst/>
          </a:prstGeom>
          <a:noFill/>
          <a:ln w="9525">
            <a:noFill/>
            <a:miter lim="800000"/>
            <a:headEnd/>
            <a:tailEnd/>
          </a:ln>
        </p:spPr>
        <p:txBody>
          <a:bodyPr/>
          <a:lstStyle/>
          <a:p>
            <a:fld id="{4BDB9690-0494-4ACE-9DED-B99678E14704}" type="slidenum">
              <a:rPr lang="en-US" sz="800">
                <a:solidFill>
                  <a:schemeClr val="bg1"/>
                </a:solidFill>
              </a:rPr>
              <a:pPr/>
              <a:t>29</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tx1"/>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13"/>
          <p:cNvSpPr>
            <a:spLocks noChangeShapeType="1"/>
          </p:cNvSpPr>
          <p:nvPr/>
        </p:nvSpPr>
        <p:spPr bwMode="auto">
          <a:xfrm>
            <a:off x="466725" y="1647825"/>
            <a:ext cx="692150" cy="0"/>
          </a:xfrm>
          <a:prstGeom prst="line">
            <a:avLst/>
          </a:prstGeom>
          <a:noFill/>
          <a:ln w="9525">
            <a:solidFill>
              <a:schemeClr val="tx1"/>
            </a:solidFill>
            <a:round/>
            <a:headEnd/>
            <a:tailEnd type="triangle" w="med" len="med"/>
          </a:ln>
        </p:spPr>
        <p:txBody>
          <a:bodyPr/>
          <a:lstStyle/>
          <a:p>
            <a:endParaRPr lang="en-US"/>
          </a:p>
        </p:txBody>
      </p:sp>
      <p:sp>
        <p:nvSpPr>
          <p:cNvPr id="102403" name="Line 14"/>
          <p:cNvSpPr>
            <a:spLocks noChangeShapeType="1"/>
          </p:cNvSpPr>
          <p:nvPr/>
        </p:nvSpPr>
        <p:spPr bwMode="auto">
          <a:xfrm>
            <a:off x="466725" y="1593850"/>
            <a:ext cx="692150" cy="0"/>
          </a:xfrm>
          <a:prstGeom prst="line">
            <a:avLst/>
          </a:prstGeom>
          <a:noFill/>
          <a:ln w="9525">
            <a:solidFill>
              <a:schemeClr val="tx1"/>
            </a:solidFill>
            <a:round/>
            <a:headEnd/>
            <a:tailEnd type="triangle" w="med" len="med"/>
          </a:ln>
        </p:spPr>
        <p:txBody>
          <a:bodyPr/>
          <a:lstStyle/>
          <a:p>
            <a:endParaRPr lang="en-US"/>
          </a:p>
        </p:txBody>
      </p:sp>
      <p:sp>
        <p:nvSpPr>
          <p:cNvPr id="102404" name="Line 15"/>
          <p:cNvSpPr>
            <a:spLocks noChangeShapeType="1"/>
          </p:cNvSpPr>
          <p:nvPr/>
        </p:nvSpPr>
        <p:spPr bwMode="auto">
          <a:xfrm>
            <a:off x="466725" y="1536700"/>
            <a:ext cx="692150" cy="0"/>
          </a:xfrm>
          <a:prstGeom prst="line">
            <a:avLst/>
          </a:prstGeom>
          <a:noFill/>
          <a:ln w="9525">
            <a:solidFill>
              <a:schemeClr val="tx1"/>
            </a:solidFill>
            <a:round/>
            <a:headEnd/>
            <a:tailEnd type="triangle" w="med" len="med"/>
          </a:ln>
        </p:spPr>
        <p:txBody>
          <a:bodyPr/>
          <a:lstStyle/>
          <a:p>
            <a:endParaRPr lang="en-US"/>
          </a:p>
        </p:txBody>
      </p:sp>
      <p:sp>
        <p:nvSpPr>
          <p:cNvPr id="102405" name="Line 16"/>
          <p:cNvSpPr>
            <a:spLocks noChangeShapeType="1"/>
          </p:cNvSpPr>
          <p:nvPr/>
        </p:nvSpPr>
        <p:spPr bwMode="auto">
          <a:xfrm>
            <a:off x="466725" y="1470025"/>
            <a:ext cx="692150" cy="0"/>
          </a:xfrm>
          <a:prstGeom prst="line">
            <a:avLst/>
          </a:prstGeom>
          <a:noFill/>
          <a:ln w="9525">
            <a:solidFill>
              <a:schemeClr val="tx1"/>
            </a:solidFill>
            <a:round/>
            <a:headEnd/>
            <a:tailEnd type="triangle" w="med" len="med"/>
          </a:ln>
        </p:spPr>
        <p:txBody>
          <a:bodyPr/>
          <a:lstStyle/>
          <a:p>
            <a:endParaRPr lang="en-US"/>
          </a:p>
        </p:txBody>
      </p:sp>
      <p:grpSp>
        <p:nvGrpSpPr>
          <p:cNvPr id="102406" name="Group 17"/>
          <p:cNvGrpSpPr>
            <a:grpSpLocks/>
          </p:cNvGrpSpPr>
          <p:nvPr/>
        </p:nvGrpSpPr>
        <p:grpSpPr bwMode="auto">
          <a:xfrm>
            <a:off x="874713" y="1050925"/>
            <a:ext cx="2122487" cy="2654300"/>
            <a:chOff x="3588" y="2250"/>
            <a:chExt cx="1337" cy="1672"/>
          </a:xfrm>
        </p:grpSpPr>
        <p:sp>
          <p:nvSpPr>
            <p:cNvPr id="102541" name="Rectangle 18"/>
            <p:cNvSpPr>
              <a:spLocks noChangeArrowheads="1"/>
            </p:cNvSpPr>
            <p:nvPr/>
          </p:nvSpPr>
          <p:spPr bwMode="auto">
            <a:xfrm>
              <a:off x="3743" y="2250"/>
              <a:ext cx="1182" cy="152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42" name="Rectangle 19"/>
            <p:cNvSpPr>
              <a:spLocks noChangeArrowheads="1"/>
            </p:cNvSpPr>
            <p:nvPr/>
          </p:nvSpPr>
          <p:spPr bwMode="auto">
            <a:xfrm>
              <a:off x="3696" y="2286"/>
              <a:ext cx="1182" cy="152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43" name="Rectangle 20"/>
            <p:cNvSpPr>
              <a:spLocks noChangeArrowheads="1"/>
            </p:cNvSpPr>
            <p:nvPr/>
          </p:nvSpPr>
          <p:spPr bwMode="auto">
            <a:xfrm>
              <a:off x="3660" y="2322"/>
              <a:ext cx="1182" cy="152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44" name="Rectangle 21"/>
            <p:cNvSpPr>
              <a:spLocks noChangeArrowheads="1"/>
            </p:cNvSpPr>
            <p:nvPr/>
          </p:nvSpPr>
          <p:spPr bwMode="auto">
            <a:xfrm>
              <a:off x="3624" y="2358"/>
              <a:ext cx="1182" cy="152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45" name="Rectangle 22"/>
            <p:cNvSpPr>
              <a:spLocks noChangeArrowheads="1"/>
            </p:cNvSpPr>
            <p:nvPr/>
          </p:nvSpPr>
          <p:spPr bwMode="auto">
            <a:xfrm>
              <a:off x="3588" y="2394"/>
              <a:ext cx="1182" cy="1528"/>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102407" name="Line 23"/>
          <p:cNvSpPr>
            <a:spLocks noChangeShapeType="1"/>
          </p:cNvSpPr>
          <p:nvPr/>
        </p:nvSpPr>
        <p:spPr bwMode="auto">
          <a:xfrm flipH="1">
            <a:off x="1303338" y="1460500"/>
            <a:ext cx="487362" cy="0"/>
          </a:xfrm>
          <a:prstGeom prst="line">
            <a:avLst/>
          </a:prstGeom>
          <a:noFill/>
          <a:ln w="9525">
            <a:solidFill>
              <a:schemeClr val="tx1"/>
            </a:solidFill>
            <a:round/>
            <a:headEnd/>
            <a:tailEnd/>
          </a:ln>
        </p:spPr>
        <p:txBody>
          <a:bodyPr/>
          <a:lstStyle/>
          <a:p>
            <a:endParaRPr lang="en-US"/>
          </a:p>
        </p:txBody>
      </p:sp>
      <p:sp>
        <p:nvSpPr>
          <p:cNvPr id="102408" name="Line 24"/>
          <p:cNvSpPr>
            <a:spLocks noChangeShapeType="1"/>
          </p:cNvSpPr>
          <p:nvPr/>
        </p:nvSpPr>
        <p:spPr bwMode="auto">
          <a:xfrm flipH="1">
            <a:off x="1303338" y="1589088"/>
            <a:ext cx="487362" cy="0"/>
          </a:xfrm>
          <a:prstGeom prst="line">
            <a:avLst/>
          </a:prstGeom>
          <a:noFill/>
          <a:ln w="9525">
            <a:solidFill>
              <a:schemeClr val="tx1"/>
            </a:solidFill>
            <a:round/>
            <a:headEnd/>
            <a:tailEnd/>
          </a:ln>
        </p:spPr>
        <p:txBody>
          <a:bodyPr/>
          <a:lstStyle/>
          <a:p>
            <a:endParaRPr lang="en-US"/>
          </a:p>
        </p:txBody>
      </p:sp>
      <p:sp>
        <p:nvSpPr>
          <p:cNvPr id="102409" name="Line 25"/>
          <p:cNvSpPr>
            <a:spLocks noChangeShapeType="1"/>
          </p:cNvSpPr>
          <p:nvPr/>
        </p:nvSpPr>
        <p:spPr bwMode="auto">
          <a:xfrm flipH="1">
            <a:off x="1303338" y="1704975"/>
            <a:ext cx="487362" cy="0"/>
          </a:xfrm>
          <a:prstGeom prst="line">
            <a:avLst/>
          </a:prstGeom>
          <a:noFill/>
          <a:ln w="9525">
            <a:solidFill>
              <a:schemeClr val="tx1"/>
            </a:solidFill>
            <a:round/>
            <a:headEnd/>
            <a:tailEnd/>
          </a:ln>
        </p:spPr>
        <p:txBody>
          <a:bodyPr/>
          <a:lstStyle/>
          <a:p>
            <a:endParaRPr lang="en-US"/>
          </a:p>
        </p:txBody>
      </p:sp>
      <p:sp>
        <p:nvSpPr>
          <p:cNvPr id="102410" name="Line 26"/>
          <p:cNvSpPr>
            <a:spLocks noChangeShapeType="1"/>
          </p:cNvSpPr>
          <p:nvPr/>
        </p:nvSpPr>
        <p:spPr bwMode="auto">
          <a:xfrm flipH="1">
            <a:off x="1303338" y="1944688"/>
            <a:ext cx="319087" cy="0"/>
          </a:xfrm>
          <a:prstGeom prst="line">
            <a:avLst/>
          </a:prstGeom>
          <a:noFill/>
          <a:ln w="9525">
            <a:solidFill>
              <a:schemeClr val="tx1"/>
            </a:solidFill>
            <a:round/>
            <a:headEnd type="triangle" w="med" len="med"/>
            <a:tailEnd/>
          </a:ln>
        </p:spPr>
        <p:txBody>
          <a:bodyPr/>
          <a:lstStyle/>
          <a:p>
            <a:endParaRPr lang="en-US"/>
          </a:p>
        </p:txBody>
      </p:sp>
      <p:sp>
        <p:nvSpPr>
          <p:cNvPr id="102411" name="Line 27"/>
          <p:cNvSpPr>
            <a:spLocks noChangeShapeType="1"/>
          </p:cNvSpPr>
          <p:nvPr/>
        </p:nvSpPr>
        <p:spPr bwMode="auto">
          <a:xfrm flipH="1">
            <a:off x="1303338" y="1836738"/>
            <a:ext cx="487362" cy="0"/>
          </a:xfrm>
          <a:prstGeom prst="line">
            <a:avLst/>
          </a:prstGeom>
          <a:noFill/>
          <a:ln w="9525">
            <a:solidFill>
              <a:schemeClr val="tx1"/>
            </a:solidFill>
            <a:round/>
            <a:headEnd/>
            <a:tailEnd/>
          </a:ln>
        </p:spPr>
        <p:txBody>
          <a:bodyPr/>
          <a:lstStyle/>
          <a:p>
            <a:endParaRPr lang="en-US"/>
          </a:p>
        </p:txBody>
      </p:sp>
      <p:sp>
        <p:nvSpPr>
          <p:cNvPr id="102412" name="Rectangle 28"/>
          <p:cNvSpPr>
            <a:spLocks noChangeArrowheads="1"/>
          </p:cNvSpPr>
          <p:nvPr/>
        </p:nvSpPr>
        <p:spPr bwMode="auto">
          <a:xfrm>
            <a:off x="1481138" y="2797175"/>
            <a:ext cx="1206500" cy="671513"/>
          </a:xfrm>
          <a:prstGeom prst="rect">
            <a:avLst/>
          </a:prstGeom>
          <a:noFill/>
          <a:ln w="9525">
            <a:solidFill>
              <a:schemeClr val="tx1"/>
            </a:solidFill>
            <a:miter lim="800000"/>
            <a:headEnd/>
            <a:tailEnd/>
          </a:ln>
        </p:spPr>
        <p:txBody>
          <a:bodyPr wrap="none" anchor="ctr"/>
          <a:lstStyle/>
          <a:p>
            <a:endParaRPr lang="en-US"/>
          </a:p>
        </p:txBody>
      </p:sp>
      <p:sp>
        <p:nvSpPr>
          <p:cNvPr id="102413" name="Line 29"/>
          <p:cNvSpPr>
            <a:spLocks noChangeShapeType="1"/>
          </p:cNvSpPr>
          <p:nvPr/>
        </p:nvSpPr>
        <p:spPr bwMode="auto">
          <a:xfrm>
            <a:off x="466725" y="1704975"/>
            <a:ext cx="692150" cy="0"/>
          </a:xfrm>
          <a:prstGeom prst="line">
            <a:avLst/>
          </a:prstGeom>
          <a:noFill/>
          <a:ln w="9525">
            <a:solidFill>
              <a:schemeClr val="tx1"/>
            </a:solidFill>
            <a:round/>
            <a:headEnd/>
            <a:tailEnd type="triangle" w="med" len="med"/>
          </a:ln>
        </p:spPr>
        <p:txBody>
          <a:bodyPr/>
          <a:lstStyle/>
          <a:p>
            <a:endParaRPr lang="en-US"/>
          </a:p>
        </p:txBody>
      </p:sp>
      <p:grpSp>
        <p:nvGrpSpPr>
          <p:cNvPr id="102414" name="Group 30"/>
          <p:cNvGrpSpPr>
            <a:grpSpLocks/>
          </p:cNvGrpSpPr>
          <p:nvPr/>
        </p:nvGrpSpPr>
        <p:grpSpPr bwMode="auto">
          <a:xfrm flipH="1">
            <a:off x="1158875" y="1449388"/>
            <a:ext cx="144463" cy="511175"/>
            <a:chOff x="649" y="1400"/>
            <a:chExt cx="91" cy="322"/>
          </a:xfrm>
        </p:grpSpPr>
        <p:sp>
          <p:nvSpPr>
            <p:cNvPr id="102537" name="Line 31"/>
            <p:cNvSpPr>
              <a:spLocks noChangeShapeType="1"/>
            </p:cNvSpPr>
            <p:nvPr/>
          </p:nvSpPr>
          <p:spPr bwMode="auto">
            <a:xfrm>
              <a:off x="649" y="1400"/>
              <a:ext cx="0" cy="322"/>
            </a:xfrm>
            <a:prstGeom prst="line">
              <a:avLst/>
            </a:prstGeom>
            <a:noFill/>
            <a:ln w="9525">
              <a:solidFill>
                <a:schemeClr val="tx1"/>
              </a:solidFill>
              <a:round/>
              <a:headEnd/>
              <a:tailEnd/>
            </a:ln>
          </p:spPr>
          <p:txBody>
            <a:bodyPr/>
            <a:lstStyle/>
            <a:p>
              <a:endParaRPr lang="en-US"/>
            </a:p>
          </p:txBody>
        </p:sp>
        <p:sp>
          <p:nvSpPr>
            <p:cNvPr id="102538" name="Line 32"/>
            <p:cNvSpPr>
              <a:spLocks noChangeShapeType="1"/>
            </p:cNvSpPr>
            <p:nvPr/>
          </p:nvSpPr>
          <p:spPr bwMode="auto">
            <a:xfrm flipV="1">
              <a:off x="649" y="1610"/>
              <a:ext cx="91" cy="112"/>
            </a:xfrm>
            <a:prstGeom prst="line">
              <a:avLst/>
            </a:prstGeom>
            <a:noFill/>
            <a:ln w="9525">
              <a:solidFill>
                <a:schemeClr val="tx1"/>
              </a:solidFill>
              <a:round/>
              <a:headEnd/>
              <a:tailEnd/>
            </a:ln>
          </p:spPr>
          <p:txBody>
            <a:bodyPr/>
            <a:lstStyle/>
            <a:p>
              <a:endParaRPr lang="en-US"/>
            </a:p>
          </p:txBody>
        </p:sp>
        <p:sp>
          <p:nvSpPr>
            <p:cNvPr id="102539" name="Line 33"/>
            <p:cNvSpPr>
              <a:spLocks noChangeShapeType="1"/>
            </p:cNvSpPr>
            <p:nvPr/>
          </p:nvSpPr>
          <p:spPr bwMode="auto">
            <a:xfrm>
              <a:off x="649" y="1400"/>
              <a:ext cx="91" cy="112"/>
            </a:xfrm>
            <a:prstGeom prst="line">
              <a:avLst/>
            </a:prstGeom>
            <a:noFill/>
            <a:ln w="9525">
              <a:solidFill>
                <a:schemeClr val="tx1"/>
              </a:solidFill>
              <a:round/>
              <a:headEnd/>
              <a:tailEnd/>
            </a:ln>
          </p:spPr>
          <p:txBody>
            <a:bodyPr/>
            <a:lstStyle/>
            <a:p>
              <a:endParaRPr lang="en-US"/>
            </a:p>
          </p:txBody>
        </p:sp>
        <p:sp>
          <p:nvSpPr>
            <p:cNvPr id="102540" name="Line 34"/>
            <p:cNvSpPr>
              <a:spLocks noChangeShapeType="1"/>
            </p:cNvSpPr>
            <p:nvPr/>
          </p:nvSpPr>
          <p:spPr bwMode="auto">
            <a:xfrm>
              <a:off x="740" y="1512"/>
              <a:ext cx="0" cy="98"/>
            </a:xfrm>
            <a:prstGeom prst="line">
              <a:avLst/>
            </a:prstGeom>
            <a:noFill/>
            <a:ln w="9525">
              <a:solidFill>
                <a:schemeClr val="tx1"/>
              </a:solidFill>
              <a:round/>
              <a:headEnd/>
              <a:tailEnd/>
            </a:ln>
          </p:spPr>
          <p:txBody>
            <a:bodyPr/>
            <a:lstStyle/>
            <a:p>
              <a:endParaRPr lang="en-US"/>
            </a:p>
          </p:txBody>
        </p:sp>
      </p:grpSp>
      <p:grpSp>
        <p:nvGrpSpPr>
          <p:cNvPr id="102415" name="Group 35"/>
          <p:cNvGrpSpPr>
            <a:grpSpLocks/>
          </p:cNvGrpSpPr>
          <p:nvPr/>
        </p:nvGrpSpPr>
        <p:grpSpPr bwMode="auto">
          <a:xfrm>
            <a:off x="1622425" y="1377950"/>
            <a:ext cx="552450" cy="1143000"/>
            <a:chOff x="1171" y="860"/>
            <a:chExt cx="348" cy="720"/>
          </a:xfrm>
        </p:grpSpPr>
        <p:sp>
          <p:nvSpPr>
            <p:cNvPr id="102532" name="Rectangle 36"/>
            <p:cNvSpPr>
              <a:spLocks noChangeArrowheads="1"/>
            </p:cNvSpPr>
            <p:nvPr/>
          </p:nvSpPr>
          <p:spPr bwMode="auto">
            <a:xfrm>
              <a:off x="1315" y="860"/>
              <a:ext cx="20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3" name="Rectangle 37"/>
            <p:cNvSpPr>
              <a:spLocks noChangeArrowheads="1"/>
            </p:cNvSpPr>
            <p:nvPr/>
          </p:nvSpPr>
          <p:spPr bwMode="auto">
            <a:xfrm>
              <a:off x="1279" y="896"/>
              <a:ext cx="20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4" name="Rectangle 38"/>
            <p:cNvSpPr>
              <a:spLocks noChangeArrowheads="1"/>
            </p:cNvSpPr>
            <p:nvPr/>
          </p:nvSpPr>
          <p:spPr bwMode="auto">
            <a:xfrm>
              <a:off x="1243" y="932"/>
              <a:ext cx="20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5" name="Rectangle 39"/>
            <p:cNvSpPr>
              <a:spLocks noChangeArrowheads="1"/>
            </p:cNvSpPr>
            <p:nvPr/>
          </p:nvSpPr>
          <p:spPr bwMode="auto">
            <a:xfrm>
              <a:off x="1207" y="968"/>
              <a:ext cx="204"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6" name="Rectangle 40"/>
            <p:cNvSpPr>
              <a:spLocks noChangeArrowheads="1"/>
            </p:cNvSpPr>
            <p:nvPr/>
          </p:nvSpPr>
          <p:spPr bwMode="auto">
            <a:xfrm>
              <a:off x="1171" y="1004"/>
              <a:ext cx="204" cy="576"/>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102416" name="Line 41"/>
          <p:cNvSpPr>
            <a:spLocks noChangeShapeType="1"/>
          </p:cNvSpPr>
          <p:nvPr/>
        </p:nvSpPr>
        <p:spPr bwMode="auto">
          <a:xfrm>
            <a:off x="930275" y="3332163"/>
            <a:ext cx="550863" cy="0"/>
          </a:xfrm>
          <a:prstGeom prst="line">
            <a:avLst/>
          </a:prstGeom>
          <a:noFill/>
          <a:ln w="9525">
            <a:solidFill>
              <a:schemeClr val="tx1"/>
            </a:solidFill>
            <a:round/>
            <a:headEnd/>
            <a:tailEnd type="triangle" w="med" len="med"/>
          </a:ln>
        </p:spPr>
        <p:txBody>
          <a:bodyPr/>
          <a:lstStyle/>
          <a:p>
            <a:endParaRPr lang="en-US"/>
          </a:p>
        </p:txBody>
      </p:sp>
      <p:sp>
        <p:nvSpPr>
          <p:cNvPr id="102417" name="Line 42"/>
          <p:cNvSpPr>
            <a:spLocks noChangeShapeType="1"/>
          </p:cNvSpPr>
          <p:nvPr/>
        </p:nvSpPr>
        <p:spPr bwMode="auto">
          <a:xfrm flipV="1">
            <a:off x="930275" y="1704975"/>
            <a:ext cx="0" cy="1627188"/>
          </a:xfrm>
          <a:prstGeom prst="line">
            <a:avLst/>
          </a:prstGeom>
          <a:noFill/>
          <a:ln w="9525">
            <a:solidFill>
              <a:schemeClr val="tx1"/>
            </a:solidFill>
            <a:round/>
            <a:headEnd/>
            <a:tailEnd/>
          </a:ln>
        </p:spPr>
        <p:txBody>
          <a:bodyPr/>
          <a:lstStyle/>
          <a:p>
            <a:endParaRPr lang="en-US"/>
          </a:p>
        </p:txBody>
      </p:sp>
      <p:sp>
        <p:nvSpPr>
          <p:cNvPr id="102418" name="Line 43"/>
          <p:cNvSpPr>
            <a:spLocks noChangeShapeType="1"/>
          </p:cNvSpPr>
          <p:nvPr/>
        </p:nvSpPr>
        <p:spPr bwMode="auto">
          <a:xfrm flipV="1">
            <a:off x="1225550" y="1857375"/>
            <a:ext cx="0" cy="1117600"/>
          </a:xfrm>
          <a:prstGeom prst="line">
            <a:avLst/>
          </a:prstGeom>
          <a:noFill/>
          <a:ln w="9525">
            <a:solidFill>
              <a:schemeClr val="tx1"/>
            </a:solidFill>
            <a:round/>
            <a:headEnd/>
            <a:tailEnd type="triangle" w="med" len="med"/>
          </a:ln>
        </p:spPr>
        <p:txBody>
          <a:bodyPr/>
          <a:lstStyle/>
          <a:p>
            <a:endParaRPr lang="en-US"/>
          </a:p>
        </p:txBody>
      </p:sp>
      <p:sp>
        <p:nvSpPr>
          <p:cNvPr id="102419" name="Line 44"/>
          <p:cNvSpPr>
            <a:spLocks noChangeShapeType="1"/>
          </p:cNvSpPr>
          <p:nvPr/>
        </p:nvSpPr>
        <p:spPr bwMode="auto">
          <a:xfrm>
            <a:off x="1225550" y="2971800"/>
            <a:ext cx="255588" cy="3175"/>
          </a:xfrm>
          <a:prstGeom prst="line">
            <a:avLst/>
          </a:prstGeom>
          <a:noFill/>
          <a:ln w="9525">
            <a:solidFill>
              <a:schemeClr val="tx1"/>
            </a:solidFill>
            <a:round/>
            <a:headEnd/>
            <a:tailEnd/>
          </a:ln>
        </p:spPr>
        <p:txBody>
          <a:bodyPr/>
          <a:lstStyle/>
          <a:p>
            <a:endParaRPr lang="en-US"/>
          </a:p>
        </p:txBody>
      </p:sp>
      <p:sp>
        <p:nvSpPr>
          <p:cNvPr id="102420" name="Text Box 45"/>
          <p:cNvSpPr txBox="1">
            <a:spLocks noChangeArrowheads="1"/>
          </p:cNvSpPr>
          <p:nvPr/>
        </p:nvSpPr>
        <p:spPr bwMode="auto">
          <a:xfrm>
            <a:off x="1395413" y="2797175"/>
            <a:ext cx="1368425" cy="641350"/>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Input Arbitration </a:t>
            </a:r>
          </a:p>
        </p:txBody>
      </p:sp>
      <p:sp>
        <p:nvSpPr>
          <p:cNvPr id="102421" name="Rectangle 46"/>
          <p:cNvSpPr>
            <a:spLocks noChangeArrowheads="1"/>
          </p:cNvSpPr>
          <p:nvPr/>
        </p:nvSpPr>
        <p:spPr bwMode="auto">
          <a:xfrm>
            <a:off x="3335338" y="2808288"/>
            <a:ext cx="1206500" cy="671512"/>
          </a:xfrm>
          <a:prstGeom prst="rect">
            <a:avLst/>
          </a:prstGeom>
          <a:noFill/>
          <a:ln w="9525">
            <a:solidFill>
              <a:schemeClr val="tx1"/>
            </a:solidFill>
            <a:miter lim="800000"/>
            <a:headEnd/>
            <a:tailEnd/>
          </a:ln>
        </p:spPr>
        <p:txBody>
          <a:bodyPr wrap="none" anchor="ctr"/>
          <a:lstStyle/>
          <a:p>
            <a:endParaRPr lang="en-US"/>
          </a:p>
        </p:txBody>
      </p:sp>
      <p:sp>
        <p:nvSpPr>
          <p:cNvPr id="102422" name="Text Box 47"/>
          <p:cNvSpPr txBox="1">
            <a:spLocks noChangeArrowheads="1"/>
          </p:cNvSpPr>
          <p:nvPr/>
        </p:nvSpPr>
        <p:spPr bwMode="auto">
          <a:xfrm>
            <a:off x="3249613" y="2808288"/>
            <a:ext cx="1368425" cy="641350"/>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Switch Arbitration </a:t>
            </a:r>
          </a:p>
        </p:txBody>
      </p:sp>
      <p:sp>
        <p:nvSpPr>
          <p:cNvPr id="102423" name="Line 48"/>
          <p:cNvSpPr>
            <a:spLocks noChangeShapeType="1"/>
          </p:cNvSpPr>
          <p:nvPr/>
        </p:nvSpPr>
        <p:spPr bwMode="auto">
          <a:xfrm>
            <a:off x="8221663" y="1039813"/>
            <a:ext cx="0" cy="3016250"/>
          </a:xfrm>
          <a:prstGeom prst="line">
            <a:avLst/>
          </a:prstGeom>
          <a:noFill/>
          <a:ln w="19050">
            <a:solidFill>
              <a:schemeClr val="tx1"/>
            </a:solidFill>
            <a:prstDash val="dash"/>
            <a:round/>
            <a:headEnd/>
            <a:tailEnd/>
          </a:ln>
        </p:spPr>
        <p:txBody>
          <a:bodyPr/>
          <a:lstStyle/>
          <a:p>
            <a:endParaRPr lang="en-US"/>
          </a:p>
        </p:txBody>
      </p:sp>
      <p:sp>
        <p:nvSpPr>
          <p:cNvPr id="102424" name="Line 49"/>
          <p:cNvSpPr>
            <a:spLocks noChangeShapeType="1"/>
          </p:cNvSpPr>
          <p:nvPr/>
        </p:nvSpPr>
        <p:spPr bwMode="auto">
          <a:xfrm flipV="1">
            <a:off x="3489325" y="2579688"/>
            <a:ext cx="0" cy="228600"/>
          </a:xfrm>
          <a:prstGeom prst="line">
            <a:avLst/>
          </a:prstGeom>
          <a:noFill/>
          <a:ln w="9525">
            <a:solidFill>
              <a:schemeClr val="tx1"/>
            </a:solidFill>
            <a:round/>
            <a:headEnd type="triangle" w="med" len="med"/>
            <a:tailEnd/>
          </a:ln>
        </p:spPr>
        <p:txBody>
          <a:bodyPr/>
          <a:lstStyle/>
          <a:p>
            <a:endParaRPr lang="en-US"/>
          </a:p>
        </p:txBody>
      </p:sp>
      <p:sp>
        <p:nvSpPr>
          <p:cNvPr id="102425" name="Line 50"/>
          <p:cNvSpPr>
            <a:spLocks noChangeShapeType="1"/>
          </p:cNvSpPr>
          <p:nvPr/>
        </p:nvSpPr>
        <p:spPr bwMode="auto">
          <a:xfrm flipV="1">
            <a:off x="3725863" y="2579688"/>
            <a:ext cx="0" cy="228600"/>
          </a:xfrm>
          <a:prstGeom prst="line">
            <a:avLst/>
          </a:prstGeom>
          <a:noFill/>
          <a:ln w="9525">
            <a:solidFill>
              <a:schemeClr val="tx1"/>
            </a:solidFill>
            <a:round/>
            <a:headEnd type="triangle" w="med" len="med"/>
            <a:tailEnd/>
          </a:ln>
        </p:spPr>
        <p:txBody>
          <a:bodyPr/>
          <a:lstStyle/>
          <a:p>
            <a:endParaRPr lang="en-US"/>
          </a:p>
        </p:txBody>
      </p:sp>
      <p:sp>
        <p:nvSpPr>
          <p:cNvPr id="102426" name="Line 51"/>
          <p:cNvSpPr>
            <a:spLocks noChangeShapeType="1"/>
          </p:cNvSpPr>
          <p:nvPr/>
        </p:nvSpPr>
        <p:spPr bwMode="auto">
          <a:xfrm flipV="1">
            <a:off x="3954463" y="2579688"/>
            <a:ext cx="0" cy="228600"/>
          </a:xfrm>
          <a:prstGeom prst="line">
            <a:avLst/>
          </a:prstGeom>
          <a:noFill/>
          <a:ln w="9525">
            <a:solidFill>
              <a:schemeClr val="tx1"/>
            </a:solidFill>
            <a:round/>
            <a:headEnd type="triangle" w="med" len="med"/>
            <a:tailEnd/>
          </a:ln>
        </p:spPr>
        <p:txBody>
          <a:bodyPr/>
          <a:lstStyle/>
          <a:p>
            <a:endParaRPr lang="en-US"/>
          </a:p>
        </p:txBody>
      </p:sp>
      <p:sp>
        <p:nvSpPr>
          <p:cNvPr id="102427" name="Line 52"/>
          <p:cNvSpPr>
            <a:spLocks noChangeShapeType="1"/>
          </p:cNvSpPr>
          <p:nvPr/>
        </p:nvSpPr>
        <p:spPr bwMode="auto">
          <a:xfrm flipV="1">
            <a:off x="4364038" y="2579688"/>
            <a:ext cx="0" cy="228600"/>
          </a:xfrm>
          <a:prstGeom prst="line">
            <a:avLst/>
          </a:prstGeom>
          <a:noFill/>
          <a:ln w="9525">
            <a:solidFill>
              <a:schemeClr val="tx1"/>
            </a:solidFill>
            <a:round/>
            <a:headEnd type="triangle" w="med" len="med"/>
            <a:tailEnd/>
          </a:ln>
        </p:spPr>
        <p:txBody>
          <a:bodyPr/>
          <a:lstStyle/>
          <a:p>
            <a:endParaRPr lang="en-US"/>
          </a:p>
        </p:txBody>
      </p:sp>
      <p:sp>
        <p:nvSpPr>
          <p:cNvPr id="102428" name="Line 53"/>
          <p:cNvSpPr>
            <a:spLocks noChangeShapeType="1"/>
          </p:cNvSpPr>
          <p:nvPr/>
        </p:nvSpPr>
        <p:spPr bwMode="auto">
          <a:xfrm flipV="1">
            <a:off x="4152900" y="2579688"/>
            <a:ext cx="0" cy="228600"/>
          </a:xfrm>
          <a:prstGeom prst="line">
            <a:avLst/>
          </a:prstGeom>
          <a:noFill/>
          <a:ln w="9525">
            <a:solidFill>
              <a:schemeClr val="tx1"/>
            </a:solidFill>
            <a:round/>
            <a:headEnd type="triangle" w="med" len="med"/>
            <a:tailEnd/>
          </a:ln>
        </p:spPr>
        <p:txBody>
          <a:bodyPr/>
          <a:lstStyle/>
          <a:p>
            <a:endParaRPr lang="en-US"/>
          </a:p>
        </p:txBody>
      </p:sp>
      <p:sp>
        <p:nvSpPr>
          <p:cNvPr id="102429" name="Rectangle 54"/>
          <p:cNvSpPr>
            <a:spLocks noChangeArrowheads="1"/>
          </p:cNvSpPr>
          <p:nvPr/>
        </p:nvSpPr>
        <p:spPr bwMode="auto">
          <a:xfrm>
            <a:off x="5256213" y="2808288"/>
            <a:ext cx="180975" cy="6715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430" name="Text Box 55"/>
          <p:cNvSpPr txBox="1">
            <a:spLocks noChangeArrowheads="1"/>
          </p:cNvSpPr>
          <p:nvPr/>
        </p:nvSpPr>
        <p:spPr bwMode="auto">
          <a:xfrm rot="-5400000">
            <a:off x="1097756" y="1869282"/>
            <a:ext cx="1368425" cy="366712"/>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FIFO</a:t>
            </a:r>
          </a:p>
        </p:txBody>
      </p:sp>
      <p:sp>
        <p:nvSpPr>
          <p:cNvPr id="102431" name="Line 56"/>
          <p:cNvSpPr>
            <a:spLocks noChangeShapeType="1"/>
          </p:cNvSpPr>
          <p:nvPr/>
        </p:nvSpPr>
        <p:spPr bwMode="auto">
          <a:xfrm>
            <a:off x="4541838" y="3160713"/>
            <a:ext cx="714375" cy="0"/>
          </a:xfrm>
          <a:prstGeom prst="line">
            <a:avLst/>
          </a:prstGeom>
          <a:noFill/>
          <a:ln w="9525">
            <a:solidFill>
              <a:schemeClr val="tx1"/>
            </a:solidFill>
            <a:round/>
            <a:headEnd/>
            <a:tailEnd type="triangle" w="med" len="med"/>
          </a:ln>
        </p:spPr>
        <p:txBody>
          <a:bodyPr/>
          <a:lstStyle/>
          <a:p>
            <a:endParaRPr lang="en-US"/>
          </a:p>
        </p:txBody>
      </p:sp>
      <p:sp>
        <p:nvSpPr>
          <p:cNvPr id="102432" name="Line 57"/>
          <p:cNvSpPr>
            <a:spLocks noChangeShapeType="1"/>
          </p:cNvSpPr>
          <p:nvPr/>
        </p:nvSpPr>
        <p:spPr bwMode="auto">
          <a:xfrm flipH="1">
            <a:off x="2997200" y="1717675"/>
            <a:ext cx="604838" cy="0"/>
          </a:xfrm>
          <a:prstGeom prst="line">
            <a:avLst/>
          </a:prstGeom>
          <a:noFill/>
          <a:ln w="12700">
            <a:solidFill>
              <a:schemeClr val="tx1"/>
            </a:solidFill>
            <a:round/>
            <a:headEnd/>
            <a:tailEnd/>
          </a:ln>
        </p:spPr>
        <p:txBody>
          <a:bodyPr/>
          <a:lstStyle/>
          <a:p>
            <a:endParaRPr lang="en-US"/>
          </a:p>
        </p:txBody>
      </p:sp>
      <p:sp>
        <p:nvSpPr>
          <p:cNvPr id="102433" name="Line 58"/>
          <p:cNvSpPr>
            <a:spLocks noChangeShapeType="1"/>
          </p:cNvSpPr>
          <p:nvPr/>
        </p:nvSpPr>
        <p:spPr bwMode="auto">
          <a:xfrm flipH="1">
            <a:off x="2922588" y="1766888"/>
            <a:ext cx="438150" cy="0"/>
          </a:xfrm>
          <a:prstGeom prst="line">
            <a:avLst/>
          </a:prstGeom>
          <a:noFill/>
          <a:ln w="12700">
            <a:solidFill>
              <a:schemeClr val="tx1"/>
            </a:solidFill>
            <a:round/>
            <a:headEnd/>
            <a:tailEnd/>
          </a:ln>
        </p:spPr>
        <p:txBody>
          <a:bodyPr/>
          <a:lstStyle/>
          <a:p>
            <a:endParaRPr lang="en-US"/>
          </a:p>
        </p:txBody>
      </p:sp>
      <p:sp>
        <p:nvSpPr>
          <p:cNvPr id="102434" name="Line 59"/>
          <p:cNvSpPr>
            <a:spLocks noChangeShapeType="1"/>
          </p:cNvSpPr>
          <p:nvPr/>
        </p:nvSpPr>
        <p:spPr bwMode="auto">
          <a:xfrm flipH="1" flipV="1">
            <a:off x="2865438" y="1825625"/>
            <a:ext cx="495300" cy="0"/>
          </a:xfrm>
          <a:prstGeom prst="line">
            <a:avLst/>
          </a:prstGeom>
          <a:noFill/>
          <a:ln w="12700">
            <a:solidFill>
              <a:schemeClr val="tx1"/>
            </a:solidFill>
            <a:round/>
            <a:headEnd/>
            <a:tailEnd/>
          </a:ln>
        </p:spPr>
        <p:txBody>
          <a:bodyPr/>
          <a:lstStyle/>
          <a:p>
            <a:endParaRPr lang="en-US"/>
          </a:p>
        </p:txBody>
      </p:sp>
      <p:sp>
        <p:nvSpPr>
          <p:cNvPr id="102435" name="Line 60"/>
          <p:cNvSpPr>
            <a:spLocks noChangeShapeType="1"/>
          </p:cNvSpPr>
          <p:nvPr/>
        </p:nvSpPr>
        <p:spPr bwMode="auto">
          <a:xfrm flipH="1">
            <a:off x="2808288" y="1879600"/>
            <a:ext cx="552450" cy="0"/>
          </a:xfrm>
          <a:prstGeom prst="line">
            <a:avLst/>
          </a:prstGeom>
          <a:noFill/>
          <a:ln w="12700">
            <a:solidFill>
              <a:schemeClr val="tx1"/>
            </a:solidFill>
            <a:round/>
            <a:headEnd/>
            <a:tailEnd/>
          </a:ln>
        </p:spPr>
        <p:txBody>
          <a:bodyPr/>
          <a:lstStyle/>
          <a:p>
            <a:endParaRPr lang="en-US"/>
          </a:p>
        </p:txBody>
      </p:sp>
      <p:sp>
        <p:nvSpPr>
          <p:cNvPr id="102436" name="Line 61"/>
          <p:cNvSpPr>
            <a:spLocks noChangeShapeType="1"/>
          </p:cNvSpPr>
          <p:nvPr/>
        </p:nvSpPr>
        <p:spPr bwMode="auto">
          <a:xfrm flipH="1">
            <a:off x="2543175" y="1944688"/>
            <a:ext cx="706438" cy="0"/>
          </a:xfrm>
          <a:prstGeom prst="line">
            <a:avLst/>
          </a:prstGeom>
          <a:noFill/>
          <a:ln w="12700">
            <a:solidFill>
              <a:schemeClr val="tx1"/>
            </a:solidFill>
            <a:round/>
            <a:headEnd type="triangle" w="med" len="med"/>
            <a:tailEnd/>
          </a:ln>
        </p:spPr>
        <p:txBody>
          <a:bodyPr/>
          <a:lstStyle/>
          <a:p>
            <a:endParaRPr lang="en-US"/>
          </a:p>
        </p:txBody>
      </p:sp>
      <p:grpSp>
        <p:nvGrpSpPr>
          <p:cNvPr id="102437" name="Group 62"/>
          <p:cNvGrpSpPr>
            <a:grpSpLocks/>
          </p:cNvGrpSpPr>
          <p:nvPr/>
        </p:nvGrpSpPr>
        <p:grpSpPr bwMode="auto">
          <a:xfrm>
            <a:off x="3078163" y="1435100"/>
            <a:ext cx="1758950" cy="1143000"/>
            <a:chOff x="1962" y="752"/>
            <a:chExt cx="1108" cy="720"/>
          </a:xfrm>
        </p:grpSpPr>
        <p:sp>
          <p:nvSpPr>
            <p:cNvPr id="102526" name="Rectangle 63"/>
            <p:cNvSpPr>
              <a:spLocks noChangeArrowheads="1"/>
            </p:cNvSpPr>
            <p:nvPr/>
          </p:nvSpPr>
          <p:spPr bwMode="auto">
            <a:xfrm>
              <a:off x="2217" y="752"/>
              <a:ext cx="853" cy="5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7" name="Rectangle 64"/>
            <p:cNvSpPr>
              <a:spLocks noChangeArrowheads="1"/>
            </p:cNvSpPr>
            <p:nvPr/>
          </p:nvSpPr>
          <p:spPr bwMode="auto">
            <a:xfrm>
              <a:off x="2181" y="790"/>
              <a:ext cx="853"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8" name="Rectangle 65"/>
            <p:cNvSpPr>
              <a:spLocks noChangeArrowheads="1"/>
            </p:cNvSpPr>
            <p:nvPr/>
          </p:nvSpPr>
          <p:spPr bwMode="auto">
            <a:xfrm>
              <a:off x="2145" y="825"/>
              <a:ext cx="853" cy="5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9" name="Rectangle 66"/>
            <p:cNvSpPr>
              <a:spLocks noChangeArrowheads="1"/>
            </p:cNvSpPr>
            <p:nvPr/>
          </p:nvSpPr>
          <p:spPr bwMode="auto">
            <a:xfrm>
              <a:off x="2109" y="861"/>
              <a:ext cx="853"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0" name="Rectangle 67"/>
            <p:cNvSpPr>
              <a:spLocks noChangeArrowheads="1"/>
            </p:cNvSpPr>
            <p:nvPr/>
          </p:nvSpPr>
          <p:spPr bwMode="auto">
            <a:xfrm>
              <a:off x="2070" y="896"/>
              <a:ext cx="853" cy="57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31" name="Text Box 68"/>
            <p:cNvSpPr txBox="1">
              <a:spLocks noChangeArrowheads="1"/>
            </p:cNvSpPr>
            <p:nvPr/>
          </p:nvSpPr>
          <p:spPr bwMode="auto">
            <a:xfrm>
              <a:off x="1962" y="926"/>
              <a:ext cx="1056" cy="404"/>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Route         Pre-compute</a:t>
              </a:r>
            </a:p>
          </p:txBody>
        </p:sp>
      </p:grpSp>
      <p:sp>
        <p:nvSpPr>
          <p:cNvPr id="102438" name="Line 69"/>
          <p:cNvSpPr>
            <a:spLocks noChangeShapeType="1"/>
          </p:cNvSpPr>
          <p:nvPr/>
        </p:nvSpPr>
        <p:spPr bwMode="auto">
          <a:xfrm flipH="1">
            <a:off x="4832350" y="1724025"/>
            <a:ext cx="1185863" cy="0"/>
          </a:xfrm>
          <a:prstGeom prst="line">
            <a:avLst/>
          </a:prstGeom>
          <a:noFill/>
          <a:ln w="12700">
            <a:solidFill>
              <a:schemeClr val="tx1"/>
            </a:solidFill>
            <a:round/>
            <a:headEnd type="triangle" w="med" len="med"/>
            <a:tailEnd/>
          </a:ln>
        </p:spPr>
        <p:txBody>
          <a:bodyPr/>
          <a:lstStyle/>
          <a:p>
            <a:endParaRPr lang="en-US"/>
          </a:p>
        </p:txBody>
      </p:sp>
      <p:sp>
        <p:nvSpPr>
          <p:cNvPr id="102439" name="Line 70"/>
          <p:cNvSpPr>
            <a:spLocks noChangeShapeType="1"/>
          </p:cNvSpPr>
          <p:nvPr/>
        </p:nvSpPr>
        <p:spPr bwMode="auto">
          <a:xfrm flipH="1">
            <a:off x="4775200" y="1782763"/>
            <a:ext cx="1243013" cy="0"/>
          </a:xfrm>
          <a:prstGeom prst="line">
            <a:avLst/>
          </a:prstGeom>
          <a:noFill/>
          <a:ln w="12700">
            <a:solidFill>
              <a:schemeClr val="tx1"/>
            </a:solidFill>
            <a:round/>
            <a:headEnd type="triangle" w="med" len="med"/>
            <a:tailEnd/>
          </a:ln>
        </p:spPr>
        <p:txBody>
          <a:bodyPr/>
          <a:lstStyle/>
          <a:p>
            <a:endParaRPr lang="en-US"/>
          </a:p>
        </p:txBody>
      </p:sp>
      <p:sp>
        <p:nvSpPr>
          <p:cNvPr id="102440" name="Line 71"/>
          <p:cNvSpPr>
            <a:spLocks noChangeShapeType="1"/>
          </p:cNvSpPr>
          <p:nvPr/>
        </p:nvSpPr>
        <p:spPr bwMode="auto">
          <a:xfrm flipH="1" flipV="1">
            <a:off x="4718050" y="1844675"/>
            <a:ext cx="1300163" cy="6350"/>
          </a:xfrm>
          <a:prstGeom prst="line">
            <a:avLst/>
          </a:prstGeom>
          <a:noFill/>
          <a:ln w="12700">
            <a:solidFill>
              <a:schemeClr val="tx1"/>
            </a:solidFill>
            <a:round/>
            <a:headEnd type="triangle" w="med" len="med"/>
            <a:tailEnd/>
          </a:ln>
        </p:spPr>
        <p:txBody>
          <a:bodyPr/>
          <a:lstStyle/>
          <a:p>
            <a:endParaRPr lang="en-US"/>
          </a:p>
        </p:txBody>
      </p:sp>
      <p:sp>
        <p:nvSpPr>
          <p:cNvPr id="102441" name="Line 72"/>
          <p:cNvSpPr>
            <a:spLocks noChangeShapeType="1"/>
          </p:cNvSpPr>
          <p:nvPr/>
        </p:nvSpPr>
        <p:spPr bwMode="auto">
          <a:xfrm flipH="1">
            <a:off x="4660900" y="1905000"/>
            <a:ext cx="1357313" cy="0"/>
          </a:xfrm>
          <a:prstGeom prst="line">
            <a:avLst/>
          </a:prstGeom>
          <a:noFill/>
          <a:ln w="12700">
            <a:solidFill>
              <a:schemeClr val="tx1"/>
            </a:solidFill>
            <a:round/>
            <a:headEnd type="triangle" w="med" len="med"/>
            <a:tailEnd/>
          </a:ln>
        </p:spPr>
        <p:txBody>
          <a:bodyPr/>
          <a:lstStyle/>
          <a:p>
            <a:endParaRPr lang="en-US"/>
          </a:p>
        </p:txBody>
      </p:sp>
      <p:sp>
        <p:nvSpPr>
          <p:cNvPr id="102442" name="Line 73"/>
          <p:cNvSpPr>
            <a:spLocks noChangeShapeType="1"/>
          </p:cNvSpPr>
          <p:nvPr/>
        </p:nvSpPr>
        <p:spPr bwMode="auto">
          <a:xfrm flipH="1">
            <a:off x="4603750" y="1960563"/>
            <a:ext cx="681038" cy="0"/>
          </a:xfrm>
          <a:prstGeom prst="line">
            <a:avLst/>
          </a:prstGeom>
          <a:noFill/>
          <a:ln w="12700">
            <a:solidFill>
              <a:schemeClr val="tx1"/>
            </a:solidFill>
            <a:round/>
            <a:headEnd type="triangle" w="med" len="med"/>
            <a:tailEnd/>
          </a:ln>
        </p:spPr>
        <p:txBody>
          <a:bodyPr/>
          <a:lstStyle/>
          <a:p>
            <a:endParaRPr lang="en-US"/>
          </a:p>
        </p:txBody>
      </p:sp>
      <p:grpSp>
        <p:nvGrpSpPr>
          <p:cNvPr id="102443" name="Group 74"/>
          <p:cNvGrpSpPr>
            <a:grpSpLocks/>
          </p:cNvGrpSpPr>
          <p:nvPr/>
        </p:nvGrpSpPr>
        <p:grpSpPr bwMode="auto">
          <a:xfrm>
            <a:off x="5200650" y="1449388"/>
            <a:ext cx="1443038" cy="868362"/>
            <a:chOff x="3276" y="667"/>
            <a:chExt cx="909" cy="547"/>
          </a:xfrm>
        </p:grpSpPr>
        <p:sp>
          <p:nvSpPr>
            <p:cNvPr id="102520" name="Rectangle 75"/>
            <p:cNvSpPr>
              <a:spLocks noChangeArrowheads="1"/>
            </p:cNvSpPr>
            <p:nvPr/>
          </p:nvSpPr>
          <p:spPr bwMode="auto">
            <a:xfrm>
              <a:off x="3473" y="667"/>
              <a:ext cx="712" cy="4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1" name="Rectangle 76"/>
            <p:cNvSpPr>
              <a:spLocks noChangeArrowheads="1"/>
            </p:cNvSpPr>
            <p:nvPr/>
          </p:nvSpPr>
          <p:spPr bwMode="auto">
            <a:xfrm>
              <a:off x="3437" y="703"/>
              <a:ext cx="712" cy="4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2" name="Rectangle 77"/>
            <p:cNvSpPr>
              <a:spLocks noChangeArrowheads="1"/>
            </p:cNvSpPr>
            <p:nvPr/>
          </p:nvSpPr>
          <p:spPr bwMode="auto">
            <a:xfrm>
              <a:off x="3401" y="739"/>
              <a:ext cx="712" cy="4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3" name="Rectangle 78"/>
            <p:cNvSpPr>
              <a:spLocks noChangeArrowheads="1"/>
            </p:cNvSpPr>
            <p:nvPr/>
          </p:nvSpPr>
          <p:spPr bwMode="auto">
            <a:xfrm>
              <a:off x="3365" y="774"/>
              <a:ext cx="712" cy="4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4" name="Rectangle 79"/>
            <p:cNvSpPr>
              <a:spLocks noChangeArrowheads="1"/>
            </p:cNvSpPr>
            <p:nvPr/>
          </p:nvSpPr>
          <p:spPr bwMode="auto">
            <a:xfrm>
              <a:off x="3329" y="810"/>
              <a:ext cx="712" cy="4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2525" name="Text Box 80"/>
            <p:cNvSpPr txBox="1">
              <a:spLocks noChangeArrowheads="1"/>
            </p:cNvSpPr>
            <p:nvPr/>
          </p:nvSpPr>
          <p:spPr bwMode="auto">
            <a:xfrm>
              <a:off x="3276" y="809"/>
              <a:ext cx="813" cy="404"/>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VC Allocation</a:t>
              </a:r>
            </a:p>
          </p:txBody>
        </p:sp>
      </p:grpSp>
      <p:sp>
        <p:nvSpPr>
          <p:cNvPr id="102444" name="Line 81"/>
          <p:cNvSpPr>
            <a:spLocks noChangeShapeType="1"/>
          </p:cNvSpPr>
          <p:nvPr/>
        </p:nvSpPr>
        <p:spPr bwMode="auto">
          <a:xfrm>
            <a:off x="5437188" y="3160713"/>
            <a:ext cx="1587500" cy="0"/>
          </a:xfrm>
          <a:prstGeom prst="line">
            <a:avLst/>
          </a:prstGeom>
          <a:noFill/>
          <a:ln w="9525">
            <a:solidFill>
              <a:schemeClr val="tx1"/>
            </a:solidFill>
            <a:round/>
            <a:headEnd/>
            <a:tailEnd type="triangle" w="med" len="med"/>
          </a:ln>
        </p:spPr>
        <p:txBody>
          <a:bodyPr/>
          <a:lstStyle/>
          <a:p>
            <a:endParaRPr lang="en-US"/>
          </a:p>
        </p:txBody>
      </p:sp>
      <p:sp>
        <p:nvSpPr>
          <p:cNvPr id="102445" name="Line 82"/>
          <p:cNvSpPr>
            <a:spLocks noChangeShapeType="1"/>
          </p:cNvSpPr>
          <p:nvPr/>
        </p:nvSpPr>
        <p:spPr bwMode="auto">
          <a:xfrm flipH="1" flipV="1">
            <a:off x="6638925" y="1695450"/>
            <a:ext cx="385763" cy="0"/>
          </a:xfrm>
          <a:prstGeom prst="line">
            <a:avLst/>
          </a:prstGeom>
          <a:noFill/>
          <a:ln w="12700">
            <a:solidFill>
              <a:schemeClr val="tx1"/>
            </a:solidFill>
            <a:round/>
            <a:headEnd type="triangle" w="med" len="med"/>
            <a:tailEnd/>
          </a:ln>
        </p:spPr>
        <p:txBody>
          <a:bodyPr/>
          <a:lstStyle/>
          <a:p>
            <a:endParaRPr lang="en-US"/>
          </a:p>
        </p:txBody>
      </p:sp>
      <p:sp>
        <p:nvSpPr>
          <p:cNvPr id="102446" name="Line 83"/>
          <p:cNvSpPr>
            <a:spLocks noChangeShapeType="1"/>
          </p:cNvSpPr>
          <p:nvPr/>
        </p:nvSpPr>
        <p:spPr bwMode="auto">
          <a:xfrm flipH="1">
            <a:off x="6581775" y="1763713"/>
            <a:ext cx="442913" cy="0"/>
          </a:xfrm>
          <a:prstGeom prst="line">
            <a:avLst/>
          </a:prstGeom>
          <a:noFill/>
          <a:ln w="12700">
            <a:solidFill>
              <a:schemeClr val="tx1"/>
            </a:solidFill>
            <a:round/>
            <a:headEnd type="triangle" w="med" len="med"/>
            <a:tailEnd/>
          </a:ln>
        </p:spPr>
        <p:txBody>
          <a:bodyPr/>
          <a:lstStyle/>
          <a:p>
            <a:endParaRPr lang="en-US"/>
          </a:p>
        </p:txBody>
      </p:sp>
      <p:sp>
        <p:nvSpPr>
          <p:cNvPr id="102447" name="Line 84"/>
          <p:cNvSpPr>
            <a:spLocks noChangeShapeType="1"/>
          </p:cNvSpPr>
          <p:nvPr/>
        </p:nvSpPr>
        <p:spPr bwMode="auto">
          <a:xfrm flipH="1" flipV="1">
            <a:off x="6524625" y="1825625"/>
            <a:ext cx="500063" cy="6350"/>
          </a:xfrm>
          <a:prstGeom prst="line">
            <a:avLst/>
          </a:prstGeom>
          <a:noFill/>
          <a:ln w="12700">
            <a:solidFill>
              <a:schemeClr val="tx1"/>
            </a:solidFill>
            <a:round/>
            <a:headEnd type="triangle" w="med" len="med"/>
            <a:tailEnd/>
          </a:ln>
        </p:spPr>
        <p:txBody>
          <a:bodyPr/>
          <a:lstStyle/>
          <a:p>
            <a:endParaRPr lang="en-US"/>
          </a:p>
        </p:txBody>
      </p:sp>
      <p:sp>
        <p:nvSpPr>
          <p:cNvPr id="102448" name="Line 85"/>
          <p:cNvSpPr>
            <a:spLocks noChangeShapeType="1"/>
          </p:cNvSpPr>
          <p:nvPr/>
        </p:nvSpPr>
        <p:spPr bwMode="auto">
          <a:xfrm flipH="1">
            <a:off x="6467475" y="1895475"/>
            <a:ext cx="557213" cy="0"/>
          </a:xfrm>
          <a:prstGeom prst="line">
            <a:avLst/>
          </a:prstGeom>
          <a:noFill/>
          <a:ln w="12700">
            <a:solidFill>
              <a:schemeClr val="tx1"/>
            </a:solidFill>
            <a:round/>
            <a:headEnd type="triangle" w="med" len="med"/>
            <a:tailEnd/>
          </a:ln>
        </p:spPr>
        <p:txBody>
          <a:bodyPr/>
          <a:lstStyle/>
          <a:p>
            <a:endParaRPr lang="en-US"/>
          </a:p>
        </p:txBody>
      </p:sp>
      <p:sp>
        <p:nvSpPr>
          <p:cNvPr id="102449" name="Line 86"/>
          <p:cNvSpPr>
            <a:spLocks noChangeShapeType="1"/>
          </p:cNvSpPr>
          <p:nvPr/>
        </p:nvSpPr>
        <p:spPr bwMode="auto">
          <a:xfrm flipH="1">
            <a:off x="6410325" y="1960563"/>
            <a:ext cx="614363" cy="0"/>
          </a:xfrm>
          <a:prstGeom prst="line">
            <a:avLst/>
          </a:prstGeom>
          <a:noFill/>
          <a:ln w="12700">
            <a:solidFill>
              <a:schemeClr val="tx1"/>
            </a:solidFill>
            <a:round/>
            <a:headEnd type="triangle" w="med" len="med"/>
            <a:tailEnd/>
          </a:ln>
        </p:spPr>
        <p:txBody>
          <a:bodyPr/>
          <a:lstStyle/>
          <a:p>
            <a:endParaRPr lang="en-US"/>
          </a:p>
        </p:txBody>
      </p:sp>
      <p:grpSp>
        <p:nvGrpSpPr>
          <p:cNvPr id="102450" name="Group 87"/>
          <p:cNvGrpSpPr>
            <a:grpSpLocks/>
          </p:cNvGrpSpPr>
          <p:nvPr/>
        </p:nvGrpSpPr>
        <p:grpSpPr bwMode="auto">
          <a:xfrm>
            <a:off x="7024688" y="1377950"/>
            <a:ext cx="701675" cy="2101850"/>
            <a:chOff x="4155" y="642"/>
            <a:chExt cx="442" cy="1324"/>
          </a:xfrm>
        </p:grpSpPr>
        <p:sp>
          <p:nvSpPr>
            <p:cNvPr id="102512" name="Rectangle 88"/>
            <p:cNvSpPr>
              <a:spLocks noChangeArrowheads="1"/>
            </p:cNvSpPr>
            <p:nvPr/>
          </p:nvSpPr>
          <p:spPr bwMode="auto">
            <a:xfrm>
              <a:off x="4155" y="642"/>
              <a:ext cx="442" cy="1324"/>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02513" name="Group 89"/>
            <p:cNvGrpSpPr>
              <a:grpSpLocks/>
            </p:cNvGrpSpPr>
            <p:nvPr/>
          </p:nvGrpSpPr>
          <p:grpSpPr bwMode="auto">
            <a:xfrm>
              <a:off x="4179" y="900"/>
              <a:ext cx="385" cy="740"/>
              <a:chOff x="1658" y="2536"/>
              <a:chExt cx="385" cy="740"/>
            </a:xfrm>
          </p:grpSpPr>
          <p:sp>
            <p:nvSpPr>
              <p:cNvPr id="102514" name="Line 90"/>
              <p:cNvSpPr>
                <a:spLocks noChangeShapeType="1"/>
              </p:cNvSpPr>
              <p:nvPr/>
            </p:nvSpPr>
            <p:spPr bwMode="auto">
              <a:xfrm>
                <a:off x="1777" y="2538"/>
                <a:ext cx="151" cy="738"/>
              </a:xfrm>
              <a:prstGeom prst="line">
                <a:avLst/>
              </a:prstGeom>
              <a:noFill/>
              <a:ln w="9525">
                <a:solidFill>
                  <a:schemeClr val="tx1"/>
                </a:solidFill>
                <a:round/>
                <a:headEnd/>
                <a:tailEnd/>
              </a:ln>
            </p:spPr>
            <p:txBody>
              <a:bodyPr/>
              <a:lstStyle/>
              <a:p>
                <a:endParaRPr lang="en-US"/>
              </a:p>
            </p:txBody>
          </p:sp>
          <p:sp>
            <p:nvSpPr>
              <p:cNvPr id="102515" name="Line 91"/>
              <p:cNvSpPr>
                <a:spLocks noChangeShapeType="1"/>
              </p:cNvSpPr>
              <p:nvPr/>
            </p:nvSpPr>
            <p:spPr bwMode="auto">
              <a:xfrm flipH="1">
                <a:off x="1773" y="2538"/>
                <a:ext cx="151" cy="738"/>
              </a:xfrm>
              <a:prstGeom prst="line">
                <a:avLst/>
              </a:prstGeom>
              <a:noFill/>
              <a:ln w="9525">
                <a:solidFill>
                  <a:schemeClr val="tx1"/>
                </a:solidFill>
                <a:round/>
                <a:headEnd/>
                <a:tailEnd/>
              </a:ln>
            </p:spPr>
            <p:txBody>
              <a:bodyPr/>
              <a:lstStyle/>
              <a:p>
                <a:endParaRPr lang="en-US"/>
              </a:p>
            </p:txBody>
          </p:sp>
          <p:sp>
            <p:nvSpPr>
              <p:cNvPr id="102516" name="Line 92"/>
              <p:cNvSpPr>
                <a:spLocks noChangeShapeType="1"/>
              </p:cNvSpPr>
              <p:nvPr/>
            </p:nvSpPr>
            <p:spPr bwMode="auto">
              <a:xfrm>
                <a:off x="1928" y="3276"/>
                <a:ext cx="115" cy="0"/>
              </a:xfrm>
              <a:prstGeom prst="line">
                <a:avLst/>
              </a:prstGeom>
              <a:noFill/>
              <a:ln w="9525">
                <a:solidFill>
                  <a:schemeClr val="tx1"/>
                </a:solidFill>
                <a:round/>
                <a:headEnd/>
                <a:tailEnd/>
              </a:ln>
            </p:spPr>
            <p:txBody>
              <a:bodyPr/>
              <a:lstStyle/>
              <a:p>
                <a:endParaRPr lang="en-US"/>
              </a:p>
            </p:txBody>
          </p:sp>
          <p:sp>
            <p:nvSpPr>
              <p:cNvPr id="102517" name="Line 93"/>
              <p:cNvSpPr>
                <a:spLocks noChangeShapeType="1"/>
              </p:cNvSpPr>
              <p:nvPr/>
            </p:nvSpPr>
            <p:spPr bwMode="auto">
              <a:xfrm>
                <a:off x="1924" y="2538"/>
                <a:ext cx="115" cy="0"/>
              </a:xfrm>
              <a:prstGeom prst="line">
                <a:avLst/>
              </a:prstGeom>
              <a:noFill/>
              <a:ln w="9525">
                <a:solidFill>
                  <a:schemeClr val="tx1"/>
                </a:solidFill>
                <a:round/>
                <a:headEnd/>
                <a:tailEnd/>
              </a:ln>
            </p:spPr>
            <p:txBody>
              <a:bodyPr/>
              <a:lstStyle/>
              <a:p>
                <a:endParaRPr lang="en-US"/>
              </a:p>
            </p:txBody>
          </p:sp>
          <p:sp>
            <p:nvSpPr>
              <p:cNvPr id="102518" name="Line 94"/>
              <p:cNvSpPr>
                <a:spLocks noChangeShapeType="1"/>
              </p:cNvSpPr>
              <p:nvPr/>
            </p:nvSpPr>
            <p:spPr bwMode="auto">
              <a:xfrm>
                <a:off x="1658" y="3276"/>
                <a:ext cx="115" cy="0"/>
              </a:xfrm>
              <a:prstGeom prst="line">
                <a:avLst/>
              </a:prstGeom>
              <a:noFill/>
              <a:ln w="9525">
                <a:solidFill>
                  <a:schemeClr val="tx1"/>
                </a:solidFill>
                <a:round/>
                <a:headEnd/>
                <a:tailEnd/>
              </a:ln>
            </p:spPr>
            <p:txBody>
              <a:bodyPr/>
              <a:lstStyle/>
              <a:p>
                <a:endParaRPr lang="en-US"/>
              </a:p>
            </p:txBody>
          </p:sp>
          <p:sp>
            <p:nvSpPr>
              <p:cNvPr id="102519" name="Line 95"/>
              <p:cNvSpPr>
                <a:spLocks noChangeShapeType="1"/>
              </p:cNvSpPr>
              <p:nvPr/>
            </p:nvSpPr>
            <p:spPr bwMode="auto">
              <a:xfrm>
                <a:off x="1662" y="2536"/>
                <a:ext cx="115" cy="0"/>
              </a:xfrm>
              <a:prstGeom prst="line">
                <a:avLst/>
              </a:prstGeom>
              <a:noFill/>
              <a:ln w="9525">
                <a:solidFill>
                  <a:schemeClr val="tx1"/>
                </a:solidFill>
                <a:round/>
                <a:headEnd/>
                <a:tailEnd/>
              </a:ln>
            </p:spPr>
            <p:txBody>
              <a:bodyPr/>
              <a:lstStyle/>
              <a:p>
                <a:endParaRPr lang="en-US"/>
              </a:p>
            </p:txBody>
          </p:sp>
        </p:grpSp>
      </p:grpSp>
      <p:sp>
        <p:nvSpPr>
          <p:cNvPr id="102451" name="Line 96"/>
          <p:cNvSpPr>
            <a:spLocks noChangeShapeType="1"/>
          </p:cNvSpPr>
          <p:nvPr/>
        </p:nvSpPr>
        <p:spPr bwMode="auto">
          <a:xfrm flipH="1">
            <a:off x="7726363" y="2354263"/>
            <a:ext cx="646112" cy="0"/>
          </a:xfrm>
          <a:prstGeom prst="line">
            <a:avLst/>
          </a:prstGeom>
          <a:noFill/>
          <a:ln w="12700">
            <a:solidFill>
              <a:schemeClr val="tx1"/>
            </a:solidFill>
            <a:round/>
            <a:headEnd type="triangle" w="med" len="med"/>
            <a:tailEnd/>
          </a:ln>
        </p:spPr>
        <p:txBody>
          <a:bodyPr/>
          <a:lstStyle/>
          <a:p>
            <a:endParaRPr lang="en-US"/>
          </a:p>
        </p:txBody>
      </p:sp>
      <p:sp>
        <p:nvSpPr>
          <p:cNvPr id="102452" name="Line 97"/>
          <p:cNvSpPr>
            <a:spLocks noChangeShapeType="1"/>
          </p:cNvSpPr>
          <p:nvPr/>
        </p:nvSpPr>
        <p:spPr bwMode="auto">
          <a:xfrm>
            <a:off x="2174875" y="1693863"/>
            <a:ext cx="223838" cy="0"/>
          </a:xfrm>
          <a:prstGeom prst="line">
            <a:avLst/>
          </a:prstGeom>
          <a:noFill/>
          <a:ln w="9525">
            <a:solidFill>
              <a:schemeClr val="tx1"/>
            </a:solidFill>
            <a:round/>
            <a:headEnd/>
            <a:tailEnd type="triangle" w="med" len="med"/>
          </a:ln>
        </p:spPr>
        <p:txBody>
          <a:bodyPr/>
          <a:lstStyle/>
          <a:p>
            <a:endParaRPr lang="en-US"/>
          </a:p>
        </p:txBody>
      </p:sp>
      <p:sp>
        <p:nvSpPr>
          <p:cNvPr id="102453" name="Line 98"/>
          <p:cNvSpPr>
            <a:spLocks noChangeShapeType="1"/>
          </p:cNvSpPr>
          <p:nvPr/>
        </p:nvSpPr>
        <p:spPr bwMode="auto">
          <a:xfrm>
            <a:off x="2117725" y="1822450"/>
            <a:ext cx="280988" cy="0"/>
          </a:xfrm>
          <a:prstGeom prst="line">
            <a:avLst/>
          </a:prstGeom>
          <a:noFill/>
          <a:ln w="9525">
            <a:solidFill>
              <a:schemeClr val="tx1"/>
            </a:solidFill>
            <a:round/>
            <a:headEnd/>
            <a:tailEnd type="triangle" w="med" len="med"/>
          </a:ln>
        </p:spPr>
        <p:txBody>
          <a:bodyPr/>
          <a:lstStyle/>
          <a:p>
            <a:endParaRPr lang="en-US"/>
          </a:p>
        </p:txBody>
      </p:sp>
      <p:sp>
        <p:nvSpPr>
          <p:cNvPr id="102454" name="Line 99"/>
          <p:cNvSpPr>
            <a:spLocks noChangeShapeType="1"/>
          </p:cNvSpPr>
          <p:nvPr/>
        </p:nvSpPr>
        <p:spPr bwMode="auto">
          <a:xfrm>
            <a:off x="2060575" y="1938338"/>
            <a:ext cx="338138" cy="0"/>
          </a:xfrm>
          <a:prstGeom prst="line">
            <a:avLst/>
          </a:prstGeom>
          <a:noFill/>
          <a:ln w="9525">
            <a:solidFill>
              <a:schemeClr val="tx1"/>
            </a:solidFill>
            <a:round/>
            <a:headEnd/>
            <a:tailEnd type="triangle" w="med" len="med"/>
          </a:ln>
        </p:spPr>
        <p:txBody>
          <a:bodyPr/>
          <a:lstStyle/>
          <a:p>
            <a:endParaRPr lang="en-US"/>
          </a:p>
        </p:txBody>
      </p:sp>
      <p:sp>
        <p:nvSpPr>
          <p:cNvPr id="102455" name="Line 100"/>
          <p:cNvSpPr>
            <a:spLocks noChangeShapeType="1"/>
          </p:cNvSpPr>
          <p:nvPr/>
        </p:nvSpPr>
        <p:spPr bwMode="auto">
          <a:xfrm>
            <a:off x="1946275" y="2178050"/>
            <a:ext cx="452438" cy="0"/>
          </a:xfrm>
          <a:prstGeom prst="line">
            <a:avLst/>
          </a:prstGeom>
          <a:noFill/>
          <a:ln w="9525">
            <a:solidFill>
              <a:schemeClr val="tx1"/>
            </a:solidFill>
            <a:round/>
            <a:headEnd/>
            <a:tailEnd type="triangle" w="med" len="med"/>
          </a:ln>
        </p:spPr>
        <p:txBody>
          <a:bodyPr/>
          <a:lstStyle/>
          <a:p>
            <a:endParaRPr lang="en-US"/>
          </a:p>
        </p:txBody>
      </p:sp>
      <p:sp>
        <p:nvSpPr>
          <p:cNvPr id="102456" name="Line 101"/>
          <p:cNvSpPr>
            <a:spLocks noChangeShapeType="1"/>
          </p:cNvSpPr>
          <p:nvPr/>
        </p:nvSpPr>
        <p:spPr bwMode="auto">
          <a:xfrm>
            <a:off x="2009775" y="2070100"/>
            <a:ext cx="388938" cy="0"/>
          </a:xfrm>
          <a:prstGeom prst="line">
            <a:avLst/>
          </a:prstGeom>
          <a:noFill/>
          <a:ln w="9525">
            <a:solidFill>
              <a:schemeClr val="tx1"/>
            </a:solidFill>
            <a:round/>
            <a:headEnd/>
            <a:tailEnd type="triangle" w="med" len="med"/>
          </a:ln>
        </p:spPr>
        <p:txBody>
          <a:bodyPr/>
          <a:lstStyle/>
          <a:p>
            <a:endParaRPr lang="en-US"/>
          </a:p>
        </p:txBody>
      </p:sp>
      <p:grpSp>
        <p:nvGrpSpPr>
          <p:cNvPr id="102457" name="Group 102"/>
          <p:cNvGrpSpPr>
            <a:grpSpLocks/>
          </p:cNvGrpSpPr>
          <p:nvPr/>
        </p:nvGrpSpPr>
        <p:grpSpPr bwMode="auto">
          <a:xfrm>
            <a:off x="2398713" y="1682750"/>
            <a:ext cx="144462" cy="511175"/>
            <a:chOff x="649" y="1400"/>
            <a:chExt cx="91" cy="322"/>
          </a:xfrm>
        </p:grpSpPr>
        <p:sp>
          <p:nvSpPr>
            <p:cNvPr id="102508" name="Line 103"/>
            <p:cNvSpPr>
              <a:spLocks noChangeShapeType="1"/>
            </p:cNvSpPr>
            <p:nvPr/>
          </p:nvSpPr>
          <p:spPr bwMode="auto">
            <a:xfrm>
              <a:off x="649" y="1400"/>
              <a:ext cx="0" cy="322"/>
            </a:xfrm>
            <a:prstGeom prst="line">
              <a:avLst/>
            </a:prstGeom>
            <a:noFill/>
            <a:ln w="9525">
              <a:solidFill>
                <a:schemeClr val="tx1"/>
              </a:solidFill>
              <a:round/>
              <a:headEnd/>
              <a:tailEnd/>
            </a:ln>
          </p:spPr>
          <p:txBody>
            <a:bodyPr/>
            <a:lstStyle/>
            <a:p>
              <a:endParaRPr lang="en-US"/>
            </a:p>
          </p:txBody>
        </p:sp>
        <p:sp>
          <p:nvSpPr>
            <p:cNvPr id="102509" name="Line 104"/>
            <p:cNvSpPr>
              <a:spLocks noChangeShapeType="1"/>
            </p:cNvSpPr>
            <p:nvPr/>
          </p:nvSpPr>
          <p:spPr bwMode="auto">
            <a:xfrm flipV="1">
              <a:off x="649" y="1610"/>
              <a:ext cx="91" cy="112"/>
            </a:xfrm>
            <a:prstGeom prst="line">
              <a:avLst/>
            </a:prstGeom>
            <a:noFill/>
            <a:ln w="9525">
              <a:solidFill>
                <a:schemeClr val="tx1"/>
              </a:solidFill>
              <a:round/>
              <a:headEnd/>
              <a:tailEnd/>
            </a:ln>
          </p:spPr>
          <p:txBody>
            <a:bodyPr/>
            <a:lstStyle/>
            <a:p>
              <a:endParaRPr lang="en-US"/>
            </a:p>
          </p:txBody>
        </p:sp>
        <p:sp>
          <p:nvSpPr>
            <p:cNvPr id="102510" name="Line 105"/>
            <p:cNvSpPr>
              <a:spLocks noChangeShapeType="1"/>
            </p:cNvSpPr>
            <p:nvPr/>
          </p:nvSpPr>
          <p:spPr bwMode="auto">
            <a:xfrm>
              <a:off x="649" y="1400"/>
              <a:ext cx="91" cy="112"/>
            </a:xfrm>
            <a:prstGeom prst="line">
              <a:avLst/>
            </a:prstGeom>
            <a:noFill/>
            <a:ln w="9525">
              <a:solidFill>
                <a:schemeClr val="tx1"/>
              </a:solidFill>
              <a:round/>
              <a:headEnd/>
              <a:tailEnd/>
            </a:ln>
          </p:spPr>
          <p:txBody>
            <a:bodyPr/>
            <a:lstStyle/>
            <a:p>
              <a:endParaRPr lang="en-US"/>
            </a:p>
          </p:txBody>
        </p:sp>
        <p:sp>
          <p:nvSpPr>
            <p:cNvPr id="102511" name="Line 106"/>
            <p:cNvSpPr>
              <a:spLocks noChangeShapeType="1"/>
            </p:cNvSpPr>
            <p:nvPr/>
          </p:nvSpPr>
          <p:spPr bwMode="auto">
            <a:xfrm>
              <a:off x="740" y="1512"/>
              <a:ext cx="0" cy="98"/>
            </a:xfrm>
            <a:prstGeom prst="line">
              <a:avLst/>
            </a:prstGeom>
            <a:noFill/>
            <a:ln w="9525">
              <a:solidFill>
                <a:schemeClr val="tx1"/>
              </a:solidFill>
              <a:round/>
              <a:headEnd/>
              <a:tailEnd/>
            </a:ln>
          </p:spPr>
          <p:txBody>
            <a:bodyPr/>
            <a:lstStyle/>
            <a:p>
              <a:endParaRPr lang="en-US"/>
            </a:p>
          </p:txBody>
        </p:sp>
      </p:grpSp>
      <p:sp>
        <p:nvSpPr>
          <p:cNvPr id="102458" name="Line 107"/>
          <p:cNvSpPr>
            <a:spLocks noChangeShapeType="1"/>
          </p:cNvSpPr>
          <p:nvPr/>
        </p:nvSpPr>
        <p:spPr bwMode="auto">
          <a:xfrm flipV="1">
            <a:off x="2476500" y="2090738"/>
            <a:ext cx="0" cy="706437"/>
          </a:xfrm>
          <a:prstGeom prst="line">
            <a:avLst/>
          </a:prstGeom>
          <a:noFill/>
          <a:ln w="9525">
            <a:solidFill>
              <a:schemeClr val="tx1"/>
            </a:solidFill>
            <a:round/>
            <a:headEnd/>
            <a:tailEnd type="triangle" w="med" len="med"/>
          </a:ln>
        </p:spPr>
        <p:txBody>
          <a:bodyPr/>
          <a:lstStyle/>
          <a:p>
            <a:endParaRPr lang="en-US"/>
          </a:p>
        </p:txBody>
      </p:sp>
      <p:sp>
        <p:nvSpPr>
          <p:cNvPr id="102459" name="Line 108"/>
          <p:cNvSpPr>
            <a:spLocks noChangeShapeType="1"/>
          </p:cNvSpPr>
          <p:nvPr/>
        </p:nvSpPr>
        <p:spPr bwMode="auto">
          <a:xfrm>
            <a:off x="3089275" y="1050925"/>
            <a:ext cx="0" cy="3036888"/>
          </a:xfrm>
          <a:prstGeom prst="line">
            <a:avLst/>
          </a:prstGeom>
          <a:noFill/>
          <a:ln w="19050">
            <a:solidFill>
              <a:schemeClr val="tx1"/>
            </a:solidFill>
            <a:prstDash val="dash"/>
            <a:round/>
            <a:headEnd/>
            <a:tailEnd/>
          </a:ln>
        </p:spPr>
        <p:txBody>
          <a:bodyPr/>
          <a:lstStyle/>
          <a:p>
            <a:endParaRPr lang="en-US"/>
          </a:p>
        </p:txBody>
      </p:sp>
      <p:sp>
        <p:nvSpPr>
          <p:cNvPr id="102460" name="Line 109"/>
          <p:cNvSpPr>
            <a:spLocks noChangeShapeType="1"/>
          </p:cNvSpPr>
          <p:nvPr/>
        </p:nvSpPr>
        <p:spPr bwMode="auto">
          <a:xfrm>
            <a:off x="5016500" y="1039813"/>
            <a:ext cx="0" cy="3048000"/>
          </a:xfrm>
          <a:prstGeom prst="line">
            <a:avLst/>
          </a:prstGeom>
          <a:noFill/>
          <a:ln w="19050">
            <a:solidFill>
              <a:schemeClr val="tx1"/>
            </a:solidFill>
            <a:prstDash val="dash"/>
            <a:round/>
            <a:headEnd/>
            <a:tailEnd/>
          </a:ln>
        </p:spPr>
        <p:txBody>
          <a:bodyPr/>
          <a:lstStyle/>
          <a:p>
            <a:endParaRPr lang="en-US"/>
          </a:p>
        </p:txBody>
      </p:sp>
      <p:sp>
        <p:nvSpPr>
          <p:cNvPr id="102461" name="Line 110"/>
          <p:cNvSpPr>
            <a:spLocks noChangeShapeType="1"/>
          </p:cNvSpPr>
          <p:nvPr/>
        </p:nvSpPr>
        <p:spPr bwMode="auto">
          <a:xfrm>
            <a:off x="6818313" y="1039813"/>
            <a:ext cx="0" cy="3048000"/>
          </a:xfrm>
          <a:prstGeom prst="line">
            <a:avLst/>
          </a:prstGeom>
          <a:noFill/>
          <a:ln w="19050">
            <a:solidFill>
              <a:schemeClr val="tx1"/>
            </a:solidFill>
            <a:prstDash val="dash"/>
            <a:round/>
            <a:headEnd/>
            <a:tailEnd/>
          </a:ln>
        </p:spPr>
        <p:txBody>
          <a:bodyPr/>
          <a:lstStyle/>
          <a:p>
            <a:endParaRPr lang="en-US"/>
          </a:p>
        </p:txBody>
      </p:sp>
      <p:sp>
        <p:nvSpPr>
          <p:cNvPr id="102462" name="Line 111"/>
          <p:cNvSpPr>
            <a:spLocks noChangeShapeType="1"/>
          </p:cNvSpPr>
          <p:nvPr/>
        </p:nvSpPr>
        <p:spPr bwMode="auto">
          <a:xfrm flipH="1">
            <a:off x="7726363" y="2506663"/>
            <a:ext cx="646112" cy="0"/>
          </a:xfrm>
          <a:prstGeom prst="line">
            <a:avLst/>
          </a:prstGeom>
          <a:noFill/>
          <a:ln w="12700">
            <a:solidFill>
              <a:schemeClr val="tx1"/>
            </a:solidFill>
            <a:round/>
            <a:headEnd type="triangle" w="med" len="med"/>
            <a:tailEnd/>
          </a:ln>
        </p:spPr>
        <p:txBody>
          <a:bodyPr/>
          <a:lstStyle/>
          <a:p>
            <a:endParaRPr lang="en-US"/>
          </a:p>
        </p:txBody>
      </p:sp>
      <p:sp>
        <p:nvSpPr>
          <p:cNvPr id="102463" name="Line 112"/>
          <p:cNvSpPr>
            <a:spLocks noChangeShapeType="1"/>
          </p:cNvSpPr>
          <p:nvPr/>
        </p:nvSpPr>
        <p:spPr bwMode="auto">
          <a:xfrm flipH="1">
            <a:off x="7726363" y="2216150"/>
            <a:ext cx="646112" cy="0"/>
          </a:xfrm>
          <a:prstGeom prst="line">
            <a:avLst/>
          </a:prstGeom>
          <a:noFill/>
          <a:ln w="12700">
            <a:solidFill>
              <a:schemeClr val="tx1"/>
            </a:solidFill>
            <a:round/>
            <a:headEnd type="triangle" w="med" len="med"/>
            <a:tailEnd/>
          </a:ln>
        </p:spPr>
        <p:txBody>
          <a:bodyPr/>
          <a:lstStyle/>
          <a:p>
            <a:endParaRPr lang="en-US"/>
          </a:p>
        </p:txBody>
      </p:sp>
      <p:sp>
        <p:nvSpPr>
          <p:cNvPr id="102464" name="Line 113"/>
          <p:cNvSpPr>
            <a:spLocks noChangeShapeType="1"/>
          </p:cNvSpPr>
          <p:nvPr/>
        </p:nvSpPr>
        <p:spPr bwMode="auto">
          <a:xfrm flipH="1">
            <a:off x="7726363" y="2644775"/>
            <a:ext cx="646112" cy="0"/>
          </a:xfrm>
          <a:prstGeom prst="line">
            <a:avLst/>
          </a:prstGeom>
          <a:noFill/>
          <a:ln w="12700">
            <a:solidFill>
              <a:schemeClr val="tx1"/>
            </a:solidFill>
            <a:round/>
            <a:headEnd type="triangle" w="med" len="med"/>
            <a:tailEnd/>
          </a:ln>
        </p:spPr>
        <p:txBody>
          <a:bodyPr/>
          <a:lstStyle/>
          <a:p>
            <a:endParaRPr lang="en-US"/>
          </a:p>
        </p:txBody>
      </p:sp>
      <p:sp>
        <p:nvSpPr>
          <p:cNvPr id="102465" name="Line 114"/>
          <p:cNvSpPr>
            <a:spLocks noChangeShapeType="1"/>
          </p:cNvSpPr>
          <p:nvPr/>
        </p:nvSpPr>
        <p:spPr bwMode="auto">
          <a:xfrm flipH="1">
            <a:off x="7726363" y="2089150"/>
            <a:ext cx="646112" cy="0"/>
          </a:xfrm>
          <a:prstGeom prst="line">
            <a:avLst/>
          </a:prstGeom>
          <a:noFill/>
          <a:ln w="12700">
            <a:solidFill>
              <a:schemeClr val="tx1"/>
            </a:solidFill>
            <a:round/>
            <a:headEnd type="triangle" w="med" len="med"/>
            <a:tailEnd/>
          </a:ln>
        </p:spPr>
        <p:txBody>
          <a:bodyPr/>
          <a:lstStyle/>
          <a:p>
            <a:endParaRPr lang="en-US"/>
          </a:p>
        </p:txBody>
      </p:sp>
      <p:sp>
        <p:nvSpPr>
          <p:cNvPr id="102466" name="Text Box 115"/>
          <p:cNvSpPr txBox="1">
            <a:spLocks noChangeArrowheads="1"/>
          </p:cNvSpPr>
          <p:nvPr/>
        </p:nvSpPr>
        <p:spPr bwMode="auto">
          <a:xfrm>
            <a:off x="1444625" y="3689350"/>
            <a:ext cx="1003300" cy="366713"/>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Cycle 1</a:t>
            </a:r>
          </a:p>
        </p:txBody>
      </p:sp>
      <p:sp>
        <p:nvSpPr>
          <p:cNvPr id="102467" name="Text Box 116"/>
          <p:cNvSpPr txBox="1">
            <a:spLocks noChangeArrowheads="1"/>
          </p:cNvSpPr>
          <p:nvPr/>
        </p:nvSpPr>
        <p:spPr bwMode="auto">
          <a:xfrm>
            <a:off x="3538538" y="3657600"/>
            <a:ext cx="1003300" cy="366713"/>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Cycle 2</a:t>
            </a:r>
          </a:p>
        </p:txBody>
      </p:sp>
      <p:sp>
        <p:nvSpPr>
          <p:cNvPr id="102468" name="Text Box 117"/>
          <p:cNvSpPr txBox="1">
            <a:spLocks noChangeArrowheads="1"/>
          </p:cNvSpPr>
          <p:nvPr/>
        </p:nvSpPr>
        <p:spPr bwMode="auto">
          <a:xfrm>
            <a:off x="5437188" y="3657600"/>
            <a:ext cx="1003300" cy="366713"/>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Cycle 3</a:t>
            </a:r>
          </a:p>
        </p:txBody>
      </p:sp>
      <p:sp>
        <p:nvSpPr>
          <p:cNvPr id="102469" name="Text Box 118"/>
          <p:cNvSpPr txBox="1">
            <a:spLocks noChangeArrowheads="1"/>
          </p:cNvSpPr>
          <p:nvPr/>
        </p:nvSpPr>
        <p:spPr bwMode="auto">
          <a:xfrm>
            <a:off x="6983413" y="3657600"/>
            <a:ext cx="1003300" cy="366713"/>
          </a:xfrm>
          <a:prstGeom prst="rect">
            <a:avLst/>
          </a:prstGeom>
          <a:noFill/>
          <a:ln w="9525">
            <a:noFill/>
            <a:miter lim="800000"/>
            <a:headEnd/>
            <a:tailEnd/>
          </a:ln>
        </p:spPr>
        <p:txBody>
          <a:bodyPr lIns="91414" tIns="45707" rIns="91414" bIns="45707">
            <a:spAutoFit/>
          </a:bodyPr>
          <a:lstStyle/>
          <a:p>
            <a:pPr algn="ctr">
              <a:spcBef>
                <a:spcPct val="50000"/>
              </a:spcBef>
            </a:pPr>
            <a:r>
              <a:rPr lang="en-US">
                <a:solidFill>
                  <a:schemeClr val="tx1"/>
                </a:solidFill>
                <a:latin typeface="Arial" charset="0"/>
              </a:rPr>
              <a:t>Cycle 4</a:t>
            </a:r>
          </a:p>
        </p:txBody>
      </p:sp>
      <p:sp>
        <p:nvSpPr>
          <p:cNvPr id="102470" name="Text Box 119"/>
          <p:cNvSpPr txBox="1">
            <a:spLocks noChangeArrowheads="1"/>
          </p:cNvSpPr>
          <p:nvPr/>
        </p:nvSpPr>
        <p:spPr bwMode="auto">
          <a:xfrm>
            <a:off x="679450" y="3459163"/>
            <a:ext cx="1090613" cy="304800"/>
          </a:xfrm>
          <a:prstGeom prst="rect">
            <a:avLst/>
          </a:prstGeom>
          <a:noFill/>
          <a:ln w="9525">
            <a:noFill/>
            <a:miter lim="800000"/>
            <a:headEnd/>
            <a:tailEnd/>
          </a:ln>
        </p:spPr>
        <p:txBody>
          <a:bodyPr lIns="91414" tIns="45707" rIns="91414" bIns="45707">
            <a:spAutoFit/>
          </a:bodyPr>
          <a:lstStyle/>
          <a:p>
            <a:pPr algn="ctr">
              <a:spcBef>
                <a:spcPct val="50000"/>
              </a:spcBef>
            </a:pPr>
            <a:r>
              <a:rPr lang="en-US" sz="1400">
                <a:solidFill>
                  <a:schemeClr val="tx1"/>
                </a:solidFill>
                <a:latin typeface="Arial" charset="0"/>
              </a:rPr>
              <a:t>In-Port 0</a:t>
            </a:r>
          </a:p>
        </p:txBody>
      </p:sp>
      <p:graphicFrame>
        <p:nvGraphicFramePr>
          <p:cNvPr id="92344" name="Group 184"/>
          <p:cNvGraphicFramePr>
            <a:graphicFrameLocks noGrp="1"/>
          </p:cNvGraphicFramePr>
          <p:nvPr/>
        </p:nvGraphicFramePr>
        <p:xfrm>
          <a:off x="1168400" y="4178300"/>
          <a:ext cx="6788150" cy="1882672"/>
        </p:xfrm>
        <a:graphic>
          <a:graphicData uri="http://schemas.openxmlformats.org/drawingml/2006/table">
            <a:tbl>
              <a:tblPr/>
              <a:tblGrid>
                <a:gridCol w="3397250"/>
                <a:gridCol w="3390900"/>
              </a:tblGrid>
              <a:tr h="271463">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Frequency</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2GHz @ 1.1V </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Latency</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4 cycles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Link Width</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16 Bytes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Bandwidth</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64GB/s per link</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Architecture</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8 VCs over 2 MCs </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Power Consumption</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05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333333"/>
                          </a:solidFill>
                          <a:effectLst/>
                          <a:latin typeface="Verdana" pitchFamily="34" charset="0"/>
                          <a:cs typeface="Arial" charset="0"/>
                        </a:rPr>
                        <a:t>500mW @ 50°C</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94" name="Line 166"/>
          <p:cNvSpPr>
            <a:spLocks noChangeShapeType="1"/>
          </p:cNvSpPr>
          <p:nvPr/>
        </p:nvSpPr>
        <p:spPr bwMode="auto">
          <a:xfrm flipH="1">
            <a:off x="603250" y="1676400"/>
            <a:ext cx="80963" cy="58738"/>
          </a:xfrm>
          <a:prstGeom prst="line">
            <a:avLst/>
          </a:prstGeom>
          <a:noFill/>
          <a:ln w="9525">
            <a:solidFill>
              <a:schemeClr val="tx1"/>
            </a:solidFill>
            <a:round/>
            <a:headEnd/>
            <a:tailEnd/>
          </a:ln>
        </p:spPr>
        <p:txBody>
          <a:bodyPr wrap="none" anchor="ctr"/>
          <a:lstStyle/>
          <a:p>
            <a:endParaRPr lang="en-US"/>
          </a:p>
        </p:txBody>
      </p:sp>
      <p:sp>
        <p:nvSpPr>
          <p:cNvPr id="102495" name="Line 167"/>
          <p:cNvSpPr>
            <a:spLocks noChangeShapeType="1"/>
          </p:cNvSpPr>
          <p:nvPr/>
        </p:nvSpPr>
        <p:spPr bwMode="auto">
          <a:xfrm flipH="1">
            <a:off x="601663" y="1620838"/>
            <a:ext cx="80962" cy="58737"/>
          </a:xfrm>
          <a:prstGeom prst="line">
            <a:avLst/>
          </a:prstGeom>
          <a:noFill/>
          <a:ln w="9525">
            <a:solidFill>
              <a:schemeClr val="tx1"/>
            </a:solidFill>
            <a:round/>
            <a:headEnd/>
            <a:tailEnd/>
          </a:ln>
        </p:spPr>
        <p:txBody>
          <a:bodyPr wrap="none" anchor="ctr"/>
          <a:lstStyle/>
          <a:p>
            <a:endParaRPr lang="en-US"/>
          </a:p>
        </p:txBody>
      </p:sp>
      <p:sp>
        <p:nvSpPr>
          <p:cNvPr id="102496" name="Line 168"/>
          <p:cNvSpPr>
            <a:spLocks noChangeShapeType="1"/>
          </p:cNvSpPr>
          <p:nvPr/>
        </p:nvSpPr>
        <p:spPr bwMode="auto">
          <a:xfrm flipH="1">
            <a:off x="598488" y="1568450"/>
            <a:ext cx="80962" cy="58738"/>
          </a:xfrm>
          <a:prstGeom prst="line">
            <a:avLst/>
          </a:prstGeom>
          <a:noFill/>
          <a:ln w="9525">
            <a:solidFill>
              <a:schemeClr val="tx1"/>
            </a:solidFill>
            <a:round/>
            <a:headEnd/>
            <a:tailEnd/>
          </a:ln>
        </p:spPr>
        <p:txBody>
          <a:bodyPr wrap="none" anchor="ctr"/>
          <a:lstStyle/>
          <a:p>
            <a:endParaRPr lang="en-US"/>
          </a:p>
        </p:txBody>
      </p:sp>
      <p:sp>
        <p:nvSpPr>
          <p:cNvPr id="102497" name="Line 169"/>
          <p:cNvSpPr>
            <a:spLocks noChangeShapeType="1"/>
          </p:cNvSpPr>
          <p:nvPr/>
        </p:nvSpPr>
        <p:spPr bwMode="auto">
          <a:xfrm flipH="1">
            <a:off x="596900" y="1512888"/>
            <a:ext cx="80963" cy="58737"/>
          </a:xfrm>
          <a:prstGeom prst="line">
            <a:avLst/>
          </a:prstGeom>
          <a:noFill/>
          <a:ln w="9525">
            <a:solidFill>
              <a:schemeClr val="tx1"/>
            </a:solidFill>
            <a:round/>
            <a:headEnd/>
            <a:tailEnd/>
          </a:ln>
        </p:spPr>
        <p:txBody>
          <a:bodyPr wrap="none" anchor="ctr"/>
          <a:lstStyle/>
          <a:p>
            <a:endParaRPr lang="en-US"/>
          </a:p>
        </p:txBody>
      </p:sp>
      <p:sp>
        <p:nvSpPr>
          <p:cNvPr id="102498" name="Line 170"/>
          <p:cNvSpPr>
            <a:spLocks noChangeShapeType="1"/>
          </p:cNvSpPr>
          <p:nvPr/>
        </p:nvSpPr>
        <p:spPr bwMode="auto">
          <a:xfrm flipH="1">
            <a:off x="596900" y="1443038"/>
            <a:ext cx="80963" cy="58737"/>
          </a:xfrm>
          <a:prstGeom prst="line">
            <a:avLst/>
          </a:prstGeom>
          <a:noFill/>
          <a:ln w="9525">
            <a:solidFill>
              <a:schemeClr val="tx1"/>
            </a:solidFill>
            <a:round/>
            <a:headEnd/>
            <a:tailEnd/>
          </a:ln>
        </p:spPr>
        <p:txBody>
          <a:bodyPr wrap="none" anchor="ctr"/>
          <a:lstStyle/>
          <a:p>
            <a:endParaRPr lang="en-US"/>
          </a:p>
        </p:txBody>
      </p:sp>
      <p:sp>
        <p:nvSpPr>
          <p:cNvPr id="102499" name="Line 171"/>
          <p:cNvSpPr>
            <a:spLocks noChangeShapeType="1"/>
          </p:cNvSpPr>
          <p:nvPr/>
        </p:nvSpPr>
        <p:spPr bwMode="auto">
          <a:xfrm flipH="1">
            <a:off x="7972425" y="2614613"/>
            <a:ext cx="80963" cy="58737"/>
          </a:xfrm>
          <a:prstGeom prst="line">
            <a:avLst/>
          </a:prstGeom>
          <a:noFill/>
          <a:ln w="9525">
            <a:solidFill>
              <a:schemeClr val="tx1"/>
            </a:solidFill>
            <a:round/>
            <a:headEnd/>
            <a:tailEnd/>
          </a:ln>
        </p:spPr>
        <p:txBody>
          <a:bodyPr wrap="none" anchor="ctr"/>
          <a:lstStyle/>
          <a:p>
            <a:endParaRPr lang="en-US"/>
          </a:p>
        </p:txBody>
      </p:sp>
      <p:sp>
        <p:nvSpPr>
          <p:cNvPr id="102500" name="Line 172"/>
          <p:cNvSpPr>
            <a:spLocks noChangeShapeType="1"/>
          </p:cNvSpPr>
          <p:nvPr/>
        </p:nvSpPr>
        <p:spPr bwMode="auto">
          <a:xfrm flipH="1">
            <a:off x="7970838" y="2479675"/>
            <a:ext cx="80962" cy="58738"/>
          </a:xfrm>
          <a:prstGeom prst="line">
            <a:avLst/>
          </a:prstGeom>
          <a:noFill/>
          <a:ln w="9525">
            <a:solidFill>
              <a:schemeClr val="tx1"/>
            </a:solidFill>
            <a:round/>
            <a:headEnd/>
            <a:tailEnd/>
          </a:ln>
        </p:spPr>
        <p:txBody>
          <a:bodyPr wrap="none" anchor="ctr"/>
          <a:lstStyle/>
          <a:p>
            <a:endParaRPr lang="en-US"/>
          </a:p>
        </p:txBody>
      </p:sp>
      <p:sp>
        <p:nvSpPr>
          <p:cNvPr id="102501" name="Line 173"/>
          <p:cNvSpPr>
            <a:spLocks noChangeShapeType="1"/>
          </p:cNvSpPr>
          <p:nvPr/>
        </p:nvSpPr>
        <p:spPr bwMode="auto">
          <a:xfrm flipH="1">
            <a:off x="7967663" y="2325688"/>
            <a:ext cx="80962" cy="58737"/>
          </a:xfrm>
          <a:prstGeom prst="line">
            <a:avLst/>
          </a:prstGeom>
          <a:noFill/>
          <a:ln w="9525">
            <a:solidFill>
              <a:schemeClr val="tx1"/>
            </a:solidFill>
            <a:round/>
            <a:headEnd/>
            <a:tailEnd/>
          </a:ln>
        </p:spPr>
        <p:txBody>
          <a:bodyPr wrap="none" anchor="ctr"/>
          <a:lstStyle/>
          <a:p>
            <a:endParaRPr lang="en-US"/>
          </a:p>
        </p:txBody>
      </p:sp>
      <p:sp>
        <p:nvSpPr>
          <p:cNvPr id="102502" name="Line 174"/>
          <p:cNvSpPr>
            <a:spLocks noChangeShapeType="1"/>
          </p:cNvSpPr>
          <p:nvPr/>
        </p:nvSpPr>
        <p:spPr bwMode="auto">
          <a:xfrm flipH="1">
            <a:off x="7966075" y="2184400"/>
            <a:ext cx="80963" cy="58738"/>
          </a:xfrm>
          <a:prstGeom prst="line">
            <a:avLst/>
          </a:prstGeom>
          <a:noFill/>
          <a:ln w="9525">
            <a:solidFill>
              <a:schemeClr val="tx1"/>
            </a:solidFill>
            <a:round/>
            <a:headEnd/>
            <a:tailEnd/>
          </a:ln>
        </p:spPr>
        <p:txBody>
          <a:bodyPr wrap="none" anchor="ctr"/>
          <a:lstStyle/>
          <a:p>
            <a:endParaRPr lang="en-US"/>
          </a:p>
        </p:txBody>
      </p:sp>
      <p:sp>
        <p:nvSpPr>
          <p:cNvPr id="102503" name="Line 175"/>
          <p:cNvSpPr>
            <a:spLocks noChangeShapeType="1"/>
          </p:cNvSpPr>
          <p:nvPr/>
        </p:nvSpPr>
        <p:spPr bwMode="auto">
          <a:xfrm flipH="1">
            <a:off x="7966075" y="2057400"/>
            <a:ext cx="80963" cy="58738"/>
          </a:xfrm>
          <a:prstGeom prst="line">
            <a:avLst/>
          </a:prstGeom>
          <a:noFill/>
          <a:ln w="9525">
            <a:solidFill>
              <a:schemeClr val="tx1"/>
            </a:solidFill>
            <a:round/>
            <a:headEnd/>
            <a:tailEnd/>
          </a:ln>
        </p:spPr>
        <p:txBody>
          <a:bodyPr wrap="none" anchor="ctr"/>
          <a:lstStyle/>
          <a:p>
            <a:endParaRPr lang="en-US"/>
          </a:p>
        </p:txBody>
      </p:sp>
      <p:sp>
        <p:nvSpPr>
          <p:cNvPr id="102504" name="Text Box 176"/>
          <p:cNvSpPr txBox="1">
            <a:spLocks noChangeArrowheads="1"/>
          </p:cNvSpPr>
          <p:nvPr/>
        </p:nvSpPr>
        <p:spPr bwMode="auto">
          <a:xfrm>
            <a:off x="400050" y="1223963"/>
            <a:ext cx="525463" cy="274637"/>
          </a:xfrm>
          <a:prstGeom prst="rect">
            <a:avLst/>
          </a:prstGeom>
          <a:noFill/>
          <a:ln w="9525">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16B</a:t>
            </a:r>
          </a:p>
        </p:txBody>
      </p:sp>
      <p:sp>
        <p:nvSpPr>
          <p:cNvPr id="102505" name="Text Box 177"/>
          <p:cNvSpPr txBox="1">
            <a:spLocks noChangeArrowheads="1"/>
          </p:cNvSpPr>
          <p:nvPr/>
        </p:nvSpPr>
        <p:spPr bwMode="auto">
          <a:xfrm>
            <a:off x="7759700" y="1833563"/>
            <a:ext cx="525463" cy="274637"/>
          </a:xfrm>
          <a:prstGeom prst="rect">
            <a:avLst/>
          </a:prstGeom>
          <a:noFill/>
          <a:ln w="9525">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16B</a:t>
            </a:r>
          </a:p>
        </p:txBody>
      </p:sp>
      <p:sp>
        <p:nvSpPr>
          <p:cNvPr id="102506" name="Rectangle 178"/>
          <p:cNvSpPr>
            <a:spLocks noGrp="1" noChangeArrowheads="1"/>
          </p:cNvSpPr>
          <p:nvPr>
            <p:ph type="title" idx="4294967295"/>
          </p:nvPr>
        </p:nvSpPr>
        <p:spPr/>
        <p:txBody>
          <a:bodyPr/>
          <a:lstStyle/>
          <a:p>
            <a:pPr eaLnBrk="1" hangingPunct="1"/>
            <a:r>
              <a:rPr lang="en-US" smtClean="0"/>
              <a:t>Router Architecture</a:t>
            </a:r>
          </a:p>
        </p:txBody>
      </p:sp>
      <p:sp>
        <p:nvSpPr>
          <p:cNvPr id="102507" name="Slide Number Placeholder 35"/>
          <p:cNvSpPr txBox="1">
            <a:spLocks/>
          </p:cNvSpPr>
          <p:nvPr/>
        </p:nvSpPr>
        <p:spPr bwMode="auto">
          <a:xfrm>
            <a:off x="8728075" y="6553200"/>
            <a:ext cx="415925" cy="304800"/>
          </a:xfrm>
          <a:prstGeom prst="rect">
            <a:avLst/>
          </a:prstGeom>
          <a:noFill/>
          <a:ln w="9525">
            <a:noFill/>
            <a:miter lim="800000"/>
            <a:headEnd/>
            <a:tailEnd/>
          </a:ln>
        </p:spPr>
        <p:txBody>
          <a:bodyPr/>
          <a:lstStyle/>
          <a:p>
            <a:fld id="{BE0BA72C-135E-4402-A08C-FBD48EF5E2EC}" type="slidenum">
              <a:rPr lang="en-US" sz="800">
                <a:solidFill>
                  <a:schemeClr val="bg1"/>
                </a:solidFill>
              </a:rPr>
              <a:pPr/>
              <a:t>30</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6" name="Picture 4"/>
          <p:cNvPicPr>
            <a:picLocks noChangeAspect="1" noChangeArrowheads="1"/>
          </p:cNvPicPr>
          <p:nvPr/>
        </p:nvPicPr>
        <p:blipFill>
          <a:blip r:embed="rId2" cstate="print"/>
          <a:srcRect/>
          <a:stretch>
            <a:fillRect/>
          </a:stretch>
        </p:blipFill>
        <p:spPr bwMode="auto">
          <a:xfrm>
            <a:off x="0" y="0"/>
            <a:ext cx="9131634" cy="601083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28075" y="6654800"/>
            <a:ext cx="415925" cy="304800"/>
          </a:xfrm>
        </p:spPr>
        <p:txBody>
          <a:bodyPr/>
          <a:lstStyle/>
          <a:p>
            <a:pPr>
              <a:defRPr/>
            </a:pPr>
            <a:fld id="{DDBB08A7-5B10-4973-A8EC-9F7747943501}" type="slidenum">
              <a:rPr lang="en-US" smtClean="0"/>
              <a:pPr>
                <a:defRPr/>
              </a:pPr>
              <a:t>32</a:t>
            </a:fld>
            <a:endParaRPr lang="en-US"/>
          </a:p>
        </p:txBody>
      </p:sp>
      <p:pic>
        <p:nvPicPr>
          <p:cNvPr id="285698" name="Picture 2"/>
          <p:cNvPicPr>
            <a:picLocks noChangeAspect="1" noChangeArrowheads="1"/>
          </p:cNvPicPr>
          <p:nvPr/>
        </p:nvPicPr>
        <p:blipFill>
          <a:blip r:embed="rId2" cstate="print"/>
          <a:srcRect/>
          <a:stretch>
            <a:fillRect/>
          </a:stretch>
        </p:blipFill>
        <p:spPr bwMode="auto">
          <a:xfrm>
            <a:off x="0" y="-1"/>
            <a:ext cx="9144000" cy="6037243"/>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Message Passing on SCC</a:t>
            </a:r>
          </a:p>
        </p:txBody>
      </p:sp>
      <p:sp>
        <p:nvSpPr>
          <p:cNvPr id="103427" name="Rectangle 3"/>
          <p:cNvSpPr>
            <a:spLocks noGrp="1" noChangeArrowheads="1"/>
          </p:cNvSpPr>
          <p:nvPr>
            <p:ph idx="1"/>
          </p:nvPr>
        </p:nvSpPr>
        <p:spPr/>
        <p:txBody>
          <a:bodyPr/>
          <a:lstStyle/>
          <a:p>
            <a:pPr eaLnBrk="1" hangingPunct="1"/>
            <a:r>
              <a:rPr lang="en-US" smtClean="0"/>
              <a:t>Message passing is done through shared memory space</a:t>
            </a:r>
          </a:p>
          <a:p>
            <a:pPr eaLnBrk="1" hangingPunct="1"/>
            <a:r>
              <a:rPr lang="en-US" smtClean="0"/>
              <a:t>Two classes of shared memory:</a:t>
            </a:r>
          </a:p>
          <a:p>
            <a:pPr lvl="1" eaLnBrk="1" hangingPunct="1"/>
            <a:r>
              <a:rPr lang="en-US" smtClean="0"/>
              <a:t>Off-die, DRAM: Uncachable shared memory … results in high latency message passing</a:t>
            </a:r>
          </a:p>
          <a:p>
            <a:pPr lvl="1" eaLnBrk="1" hangingPunct="1"/>
            <a:r>
              <a:rPr lang="en-US" smtClean="0"/>
              <a:t>On-die, message passing buffers (MPB) … low latency message passing</a:t>
            </a:r>
          </a:p>
          <a:p>
            <a:pPr lvl="2" eaLnBrk="1" hangingPunct="1"/>
            <a:r>
              <a:rPr lang="en-US" smtClean="0"/>
              <a:t>On-die dedicated message buffers placed in each tile to improve message passing performance</a:t>
            </a:r>
          </a:p>
          <a:p>
            <a:pPr lvl="2" eaLnBrk="1" hangingPunct="1"/>
            <a:r>
              <a:rPr lang="en-US" smtClean="0"/>
              <a:t>Message bandwidth improved to 1 GB/s</a:t>
            </a:r>
          </a:p>
        </p:txBody>
      </p:sp>
      <p:sp>
        <p:nvSpPr>
          <p:cNvPr id="10" name="Slide Number Placeholder 9"/>
          <p:cNvSpPr>
            <a:spLocks noGrp="1"/>
          </p:cNvSpPr>
          <p:nvPr>
            <p:ph type="sldNum" sz="quarter" idx="10"/>
          </p:nvPr>
        </p:nvSpPr>
        <p:spPr/>
        <p:txBody>
          <a:bodyPr/>
          <a:lstStyle/>
          <a:p>
            <a:pPr>
              <a:defRPr/>
            </a:pPr>
            <a:fld id="{051130B7-217E-48A1-A216-0519FDA8B29D}" type="slidenum">
              <a:rPr lang="en-US" smtClean="0"/>
              <a:pPr>
                <a:defRPr/>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6"/>
          <p:cNvSpPr>
            <a:spLocks noChangeArrowheads="1"/>
          </p:cNvSpPr>
          <p:nvPr/>
        </p:nvSpPr>
        <p:spPr bwMode="auto">
          <a:xfrm>
            <a:off x="455613" y="960438"/>
            <a:ext cx="3475037" cy="5049837"/>
          </a:xfrm>
          <a:prstGeom prst="rect">
            <a:avLst/>
          </a:prstGeom>
          <a:noFill/>
          <a:ln w="9525" algn="ctr">
            <a:solidFill>
              <a:schemeClr val="tx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51" name="Text Box 2"/>
          <p:cNvSpPr txBox="1">
            <a:spLocks noChangeArrowheads="1"/>
          </p:cNvSpPr>
          <p:nvPr/>
        </p:nvSpPr>
        <p:spPr bwMode="auto">
          <a:xfrm>
            <a:off x="1230313" y="5438775"/>
            <a:ext cx="2522537" cy="623888"/>
          </a:xfrm>
          <a:prstGeom prst="rect">
            <a:avLst/>
          </a:prstGeom>
          <a:noFill/>
          <a:ln w="9525" algn="ctr">
            <a:noFill/>
            <a:miter lim="800000"/>
            <a:headEnd/>
            <a:tailEnd/>
          </a:ln>
        </p:spPr>
        <p:txBody>
          <a:bodyPr lIns="91414" tIns="45707" rIns="91414" bIns="45707">
            <a:spAutoFit/>
          </a:bodyPr>
          <a:lstStyle/>
          <a:p>
            <a:pPr>
              <a:spcBef>
                <a:spcPct val="50000"/>
              </a:spcBef>
            </a:pPr>
            <a:r>
              <a:rPr lang="en-US" sz="1400" b="0">
                <a:solidFill>
                  <a:srgbClr val="000000"/>
                </a:solidFill>
                <a:latin typeface="Arial" charset="0"/>
              </a:rPr>
              <a:t>Non-coherent Memory Space </a:t>
            </a:r>
          </a:p>
          <a:p>
            <a:pPr>
              <a:spcBef>
                <a:spcPct val="50000"/>
              </a:spcBef>
            </a:pPr>
            <a:r>
              <a:rPr lang="en-US" sz="1400" b="0">
                <a:solidFill>
                  <a:srgbClr val="000000"/>
                </a:solidFill>
                <a:latin typeface="Arial" charset="0"/>
              </a:rPr>
              <a:t>Coherent Memory Space</a:t>
            </a:r>
          </a:p>
        </p:txBody>
      </p:sp>
      <p:sp>
        <p:nvSpPr>
          <p:cNvPr id="104452" name="Rectangle 3"/>
          <p:cNvSpPr>
            <a:spLocks noChangeArrowheads="1"/>
          </p:cNvSpPr>
          <p:nvPr/>
        </p:nvSpPr>
        <p:spPr bwMode="auto">
          <a:xfrm>
            <a:off x="2117725" y="2276475"/>
            <a:ext cx="1433513" cy="981075"/>
          </a:xfrm>
          <a:prstGeom prst="rect">
            <a:avLst/>
          </a:prstGeom>
          <a:no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53" name="Rectangle 4"/>
          <p:cNvSpPr>
            <a:spLocks noChangeArrowheads="1"/>
          </p:cNvSpPr>
          <p:nvPr/>
        </p:nvSpPr>
        <p:spPr bwMode="auto">
          <a:xfrm>
            <a:off x="593725" y="3262313"/>
            <a:ext cx="1276350" cy="981075"/>
          </a:xfrm>
          <a:prstGeom prst="rect">
            <a:avLst/>
          </a:prstGeom>
          <a:solidFill>
            <a:srgbClr val="000000"/>
          </a:solidFill>
          <a:ln w="9525" algn="ctr">
            <a:solidFill>
              <a:schemeClr val="tx1"/>
            </a:solidFill>
            <a:miter lim="800000"/>
            <a:headEnd/>
            <a:tailEnd/>
          </a:ln>
        </p:spPr>
        <p:txBody>
          <a:bodyPr wrap="none" anchor="ctr"/>
          <a:lstStyle/>
          <a:p>
            <a:pPr algn="ctr" eaLnBrk="0" hangingPunct="0"/>
            <a:endParaRPr lang="en-US" sz="2800" b="0">
              <a:solidFill>
                <a:schemeClr val="bg1"/>
              </a:solidFill>
              <a:latin typeface="Verdana" pitchFamily="34" charset="0"/>
            </a:endParaRPr>
          </a:p>
        </p:txBody>
      </p:sp>
      <p:sp>
        <p:nvSpPr>
          <p:cNvPr id="104454" name="Text Box 5"/>
          <p:cNvSpPr txBox="1">
            <a:spLocks noChangeArrowheads="1"/>
          </p:cNvSpPr>
          <p:nvPr/>
        </p:nvSpPr>
        <p:spPr bwMode="auto">
          <a:xfrm>
            <a:off x="460375" y="898525"/>
            <a:ext cx="3470275" cy="94615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2800">
                <a:solidFill>
                  <a:srgbClr val="000000"/>
                </a:solidFill>
                <a:latin typeface="Arial" charset="0"/>
              </a:rPr>
              <a:t>Message Passing Protocol</a:t>
            </a:r>
          </a:p>
        </p:txBody>
      </p:sp>
      <p:sp>
        <p:nvSpPr>
          <p:cNvPr id="104455" name="Text Box 6"/>
          <p:cNvSpPr txBox="1">
            <a:spLocks noChangeArrowheads="1"/>
          </p:cNvSpPr>
          <p:nvPr/>
        </p:nvSpPr>
        <p:spPr bwMode="auto">
          <a:xfrm>
            <a:off x="590550" y="3300413"/>
            <a:ext cx="1279525" cy="942975"/>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400" b="0">
                <a:solidFill>
                  <a:schemeClr val="bg1"/>
                </a:solidFill>
                <a:latin typeface="Arial" charset="0"/>
              </a:rPr>
              <a:t>16KB </a:t>
            </a:r>
            <a:r>
              <a:rPr lang="en-US" sz="1400" b="0" u="sng">
                <a:solidFill>
                  <a:schemeClr val="bg1"/>
                </a:solidFill>
                <a:latin typeface="Arial" charset="0"/>
              </a:rPr>
              <a:t>M</a:t>
            </a:r>
            <a:r>
              <a:rPr lang="en-US" sz="1400" b="0">
                <a:solidFill>
                  <a:schemeClr val="bg1"/>
                </a:solidFill>
                <a:latin typeface="Arial" charset="0"/>
              </a:rPr>
              <a:t>essage </a:t>
            </a:r>
            <a:r>
              <a:rPr lang="en-US" sz="1400" b="0" u="sng">
                <a:solidFill>
                  <a:schemeClr val="bg1"/>
                </a:solidFill>
                <a:latin typeface="Arial" charset="0"/>
              </a:rPr>
              <a:t>P</a:t>
            </a:r>
            <a:r>
              <a:rPr lang="en-US" sz="1400" b="0">
                <a:solidFill>
                  <a:schemeClr val="bg1"/>
                </a:solidFill>
                <a:latin typeface="Arial" charset="0"/>
              </a:rPr>
              <a:t>assing </a:t>
            </a:r>
            <a:r>
              <a:rPr lang="en-US" sz="1400" b="0" u="sng">
                <a:solidFill>
                  <a:schemeClr val="bg1"/>
                </a:solidFill>
                <a:latin typeface="Arial" charset="0"/>
              </a:rPr>
              <a:t>B</a:t>
            </a:r>
            <a:r>
              <a:rPr lang="en-US" sz="1400" b="0">
                <a:solidFill>
                  <a:schemeClr val="bg1"/>
                </a:solidFill>
                <a:latin typeface="Arial" charset="0"/>
              </a:rPr>
              <a:t>uffer</a:t>
            </a:r>
          </a:p>
        </p:txBody>
      </p:sp>
      <p:sp>
        <p:nvSpPr>
          <p:cNvPr id="104456" name="Text Box 7"/>
          <p:cNvSpPr txBox="1">
            <a:spLocks noChangeArrowheads="1"/>
          </p:cNvSpPr>
          <p:nvPr/>
        </p:nvSpPr>
        <p:spPr bwMode="auto">
          <a:xfrm>
            <a:off x="2117725" y="2489200"/>
            <a:ext cx="1366838" cy="274638"/>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1. Data Move</a:t>
            </a:r>
            <a:r>
              <a:rPr lang="en-US" sz="1200" b="0">
                <a:solidFill>
                  <a:srgbClr val="000000"/>
                </a:solidFill>
                <a:latin typeface="Arial" charset="0"/>
              </a:rPr>
              <a:t> </a:t>
            </a:r>
          </a:p>
        </p:txBody>
      </p:sp>
      <p:sp>
        <p:nvSpPr>
          <p:cNvPr id="104457" name="Rectangle 8"/>
          <p:cNvSpPr>
            <a:spLocks noChangeArrowheads="1"/>
          </p:cNvSpPr>
          <p:nvPr/>
        </p:nvSpPr>
        <p:spPr bwMode="auto">
          <a:xfrm>
            <a:off x="2117725" y="2892425"/>
            <a:ext cx="1433513" cy="95250"/>
          </a:xfrm>
          <a:prstGeom prst="rect">
            <a:avLst/>
          </a:prstGeom>
          <a:solidFill>
            <a:srgbClr val="000000"/>
          </a:solid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58" name="Rectangle 9"/>
          <p:cNvSpPr>
            <a:spLocks noChangeArrowheads="1"/>
          </p:cNvSpPr>
          <p:nvPr/>
        </p:nvSpPr>
        <p:spPr bwMode="auto">
          <a:xfrm>
            <a:off x="2117725" y="2393950"/>
            <a:ext cx="1433513" cy="95250"/>
          </a:xfrm>
          <a:prstGeom prst="rect">
            <a:avLst/>
          </a:prstGeom>
          <a:solidFill>
            <a:srgbClr val="FFFFFF"/>
          </a:solid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59" name="Text Box 10"/>
          <p:cNvSpPr txBox="1">
            <a:spLocks noChangeArrowheads="1"/>
          </p:cNvSpPr>
          <p:nvPr/>
        </p:nvSpPr>
        <p:spPr bwMode="auto">
          <a:xfrm>
            <a:off x="2117725" y="1933575"/>
            <a:ext cx="1416050" cy="33655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600">
                <a:solidFill>
                  <a:srgbClr val="000000"/>
                </a:solidFill>
                <a:latin typeface="Arial" charset="0"/>
              </a:rPr>
              <a:t>Core A - L1$</a:t>
            </a:r>
          </a:p>
        </p:txBody>
      </p:sp>
      <p:sp>
        <p:nvSpPr>
          <p:cNvPr id="104460" name="Rectangle 11"/>
          <p:cNvSpPr>
            <a:spLocks noChangeAspect="1" noChangeArrowheads="1"/>
          </p:cNvSpPr>
          <p:nvPr/>
        </p:nvSpPr>
        <p:spPr bwMode="auto">
          <a:xfrm>
            <a:off x="1065213" y="5516563"/>
            <a:ext cx="173037" cy="173037"/>
          </a:xfrm>
          <a:prstGeom prst="rect">
            <a:avLst/>
          </a:prstGeom>
          <a:solidFill>
            <a:srgbClr val="000000"/>
          </a:solidFill>
          <a:ln w="9525" algn="ctr">
            <a:solidFill>
              <a:schemeClr val="tx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1" name="AutoShape 12"/>
          <p:cNvSpPr>
            <a:spLocks noChangeArrowheads="1"/>
          </p:cNvSpPr>
          <p:nvPr/>
        </p:nvSpPr>
        <p:spPr bwMode="auto">
          <a:xfrm>
            <a:off x="3568700" y="2393950"/>
            <a:ext cx="219075" cy="663575"/>
          </a:xfrm>
          <a:prstGeom prst="curvedLeftArrow">
            <a:avLst>
              <a:gd name="adj1" fmla="val 60580"/>
              <a:gd name="adj2" fmla="val 121159"/>
              <a:gd name="adj3" fmla="val 33333"/>
            </a:avLst>
          </a:prstGeom>
          <a:noFill/>
          <a:ln w="9525">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2" name="Rectangle 13"/>
          <p:cNvSpPr>
            <a:spLocks noChangeAspect="1" noChangeArrowheads="1"/>
          </p:cNvSpPr>
          <p:nvPr/>
        </p:nvSpPr>
        <p:spPr bwMode="auto">
          <a:xfrm>
            <a:off x="1065213" y="5821363"/>
            <a:ext cx="173037" cy="173037"/>
          </a:xfrm>
          <a:prstGeom prst="rect">
            <a:avLst/>
          </a:prstGeom>
          <a:solidFill>
            <a:srgbClr val="FFFFFF"/>
          </a:solid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3" name="Text Box 14"/>
          <p:cNvSpPr txBox="1">
            <a:spLocks noChangeArrowheads="1"/>
          </p:cNvSpPr>
          <p:nvPr/>
        </p:nvSpPr>
        <p:spPr bwMode="auto">
          <a:xfrm>
            <a:off x="2173288" y="2998788"/>
            <a:ext cx="2074862" cy="274637"/>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2. MP write miss</a:t>
            </a:r>
          </a:p>
        </p:txBody>
      </p:sp>
      <p:sp>
        <p:nvSpPr>
          <p:cNvPr id="104464" name="AutoShape 15"/>
          <p:cNvSpPr>
            <a:spLocks noChangeArrowheads="1"/>
          </p:cNvSpPr>
          <p:nvPr/>
        </p:nvSpPr>
        <p:spPr bwMode="auto">
          <a:xfrm flipV="1">
            <a:off x="3551238" y="4262438"/>
            <a:ext cx="219075" cy="663575"/>
          </a:xfrm>
          <a:prstGeom prst="curvedLeftArrow">
            <a:avLst>
              <a:gd name="adj1" fmla="val 60580"/>
              <a:gd name="adj2" fmla="val 121159"/>
              <a:gd name="adj3" fmla="val 33333"/>
            </a:avLst>
          </a:prstGeom>
          <a:noFill/>
          <a:ln w="9525">
            <a:solidFill>
              <a:srgbClr val="000000"/>
            </a:solidFill>
            <a:miter lim="800000"/>
            <a:headEnd/>
            <a:tailEnd/>
          </a:ln>
        </p:spPr>
        <p:txBody>
          <a:bodyPr rot="10800000" wrap="none" anchor="ctr"/>
          <a:lstStyle/>
          <a:p>
            <a:pPr algn="ctr" eaLnBrk="0" hangingPunct="0"/>
            <a:endParaRPr lang="en-US" sz="2800" b="0">
              <a:solidFill>
                <a:schemeClr val="tx1"/>
              </a:solidFill>
              <a:latin typeface="Verdana" pitchFamily="34" charset="0"/>
            </a:endParaRPr>
          </a:p>
        </p:txBody>
      </p:sp>
      <p:sp>
        <p:nvSpPr>
          <p:cNvPr id="104465" name="Rectangle 16"/>
          <p:cNvSpPr>
            <a:spLocks noChangeArrowheads="1"/>
          </p:cNvSpPr>
          <p:nvPr/>
        </p:nvSpPr>
        <p:spPr bwMode="auto">
          <a:xfrm>
            <a:off x="2117725" y="4213225"/>
            <a:ext cx="1433513" cy="981075"/>
          </a:xfrm>
          <a:prstGeom prst="rect">
            <a:avLst/>
          </a:prstGeom>
          <a:no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6" name="Text Box 17"/>
          <p:cNvSpPr txBox="1">
            <a:spLocks noChangeArrowheads="1"/>
          </p:cNvSpPr>
          <p:nvPr/>
        </p:nvSpPr>
        <p:spPr bwMode="auto">
          <a:xfrm>
            <a:off x="2117725" y="4425950"/>
            <a:ext cx="1366838" cy="274638"/>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6. Data Move</a:t>
            </a:r>
            <a:r>
              <a:rPr lang="en-US" sz="1200" b="0">
                <a:solidFill>
                  <a:srgbClr val="000000"/>
                </a:solidFill>
                <a:latin typeface="Arial" charset="0"/>
              </a:rPr>
              <a:t> </a:t>
            </a:r>
          </a:p>
        </p:txBody>
      </p:sp>
      <p:sp>
        <p:nvSpPr>
          <p:cNvPr id="104467" name="Rectangle 18"/>
          <p:cNvSpPr>
            <a:spLocks noChangeArrowheads="1"/>
          </p:cNvSpPr>
          <p:nvPr/>
        </p:nvSpPr>
        <p:spPr bwMode="auto">
          <a:xfrm>
            <a:off x="2117725" y="4829175"/>
            <a:ext cx="1433513" cy="95250"/>
          </a:xfrm>
          <a:prstGeom prst="rect">
            <a:avLst/>
          </a:prstGeom>
          <a:solidFill>
            <a:srgbClr val="000000"/>
          </a:solid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8" name="Rectangle 19"/>
          <p:cNvSpPr>
            <a:spLocks noChangeArrowheads="1"/>
          </p:cNvSpPr>
          <p:nvPr/>
        </p:nvSpPr>
        <p:spPr bwMode="auto">
          <a:xfrm>
            <a:off x="2117725" y="4330700"/>
            <a:ext cx="1433513" cy="95250"/>
          </a:xfrm>
          <a:prstGeom prst="rect">
            <a:avLst/>
          </a:prstGeom>
          <a:solidFill>
            <a:srgbClr val="FFFFFF"/>
          </a:solidFill>
          <a:ln w="9525" algn="ctr">
            <a:solidFill>
              <a:srgbClr val="000000"/>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69" name="Text Box 20"/>
          <p:cNvSpPr txBox="1">
            <a:spLocks noChangeArrowheads="1"/>
          </p:cNvSpPr>
          <p:nvPr/>
        </p:nvSpPr>
        <p:spPr bwMode="auto">
          <a:xfrm>
            <a:off x="2117725" y="3870325"/>
            <a:ext cx="1416050" cy="33655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600">
                <a:solidFill>
                  <a:srgbClr val="000000"/>
                </a:solidFill>
                <a:latin typeface="Arial" charset="0"/>
              </a:rPr>
              <a:t>Core B - L1$</a:t>
            </a:r>
          </a:p>
        </p:txBody>
      </p:sp>
      <p:sp>
        <p:nvSpPr>
          <p:cNvPr id="104470" name="Text Box 21"/>
          <p:cNvSpPr txBox="1">
            <a:spLocks noChangeArrowheads="1"/>
          </p:cNvSpPr>
          <p:nvPr/>
        </p:nvSpPr>
        <p:spPr bwMode="auto">
          <a:xfrm>
            <a:off x="2173288" y="4930775"/>
            <a:ext cx="2074862" cy="274638"/>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4. MP read miss</a:t>
            </a:r>
          </a:p>
        </p:txBody>
      </p:sp>
      <p:sp>
        <p:nvSpPr>
          <p:cNvPr id="104471" name="AutoShape 22"/>
          <p:cNvSpPr>
            <a:spLocks noChangeAspect="1" noChangeArrowheads="1"/>
          </p:cNvSpPr>
          <p:nvPr/>
        </p:nvSpPr>
        <p:spPr bwMode="auto">
          <a:xfrm rot="-2482990">
            <a:off x="1508125" y="3086100"/>
            <a:ext cx="685800" cy="238125"/>
          </a:xfrm>
          <a:prstGeom prst="leftArrow">
            <a:avLst>
              <a:gd name="adj1" fmla="val 50000"/>
              <a:gd name="adj2" fmla="val 72000"/>
            </a:avLst>
          </a:prstGeom>
          <a:solidFill>
            <a:schemeClr val="bg1"/>
          </a:solidFill>
          <a:ln w="9525" algn="ctr">
            <a:solidFill>
              <a:schemeClr val="tx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4472" name="AutoShape 23"/>
          <p:cNvSpPr>
            <a:spLocks noChangeAspect="1" noChangeArrowheads="1"/>
          </p:cNvSpPr>
          <p:nvPr/>
        </p:nvSpPr>
        <p:spPr bwMode="auto">
          <a:xfrm rot="3248948" flipH="1">
            <a:off x="1412082" y="4409281"/>
            <a:ext cx="915988" cy="238125"/>
          </a:xfrm>
          <a:prstGeom prst="leftArrow">
            <a:avLst>
              <a:gd name="adj1" fmla="val 50000"/>
              <a:gd name="adj2" fmla="val 96167"/>
            </a:avLst>
          </a:prstGeom>
          <a:solidFill>
            <a:schemeClr val="bg1"/>
          </a:solidFill>
          <a:ln w="9525" algn="ctr">
            <a:solidFill>
              <a:schemeClr val="tx1"/>
            </a:solidFill>
            <a:miter lim="800000"/>
            <a:headEnd/>
            <a:tailEnd/>
          </a:ln>
        </p:spPr>
        <p:txBody>
          <a:bodyPr rot="10800000" vert="eaVert" wrap="none" anchor="ctr"/>
          <a:lstStyle/>
          <a:p>
            <a:pPr algn="ctr" eaLnBrk="0" hangingPunct="0"/>
            <a:endParaRPr lang="en-US" sz="2800" b="0">
              <a:solidFill>
                <a:schemeClr val="tx1"/>
              </a:solidFill>
              <a:latin typeface="Verdana" pitchFamily="34" charset="0"/>
            </a:endParaRPr>
          </a:p>
        </p:txBody>
      </p:sp>
      <p:sp>
        <p:nvSpPr>
          <p:cNvPr id="104473" name="Text Box 24"/>
          <p:cNvSpPr txBox="1">
            <a:spLocks noChangeArrowheads="1"/>
          </p:cNvSpPr>
          <p:nvPr/>
        </p:nvSpPr>
        <p:spPr bwMode="auto">
          <a:xfrm>
            <a:off x="884238" y="2892425"/>
            <a:ext cx="1233487" cy="274638"/>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3. MPB write</a:t>
            </a:r>
          </a:p>
        </p:txBody>
      </p:sp>
      <p:sp>
        <p:nvSpPr>
          <p:cNvPr id="104474" name="Text Box 25"/>
          <p:cNvSpPr txBox="1">
            <a:spLocks noChangeArrowheads="1"/>
          </p:cNvSpPr>
          <p:nvPr/>
        </p:nvSpPr>
        <p:spPr bwMode="auto">
          <a:xfrm>
            <a:off x="727075" y="4330700"/>
            <a:ext cx="1233488" cy="274638"/>
          </a:xfrm>
          <a:prstGeom prst="rect">
            <a:avLst/>
          </a:prstGeom>
          <a:noFill/>
          <a:ln w="9525" algn="ctr">
            <a:noFill/>
            <a:miter lim="800000"/>
            <a:headEnd/>
            <a:tailEnd/>
          </a:ln>
        </p:spPr>
        <p:txBody>
          <a:bodyPr lIns="91414" tIns="45707" rIns="91414" bIns="45707">
            <a:spAutoFit/>
          </a:bodyPr>
          <a:lstStyle/>
          <a:p>
            <a:pPr marL="342900" indent="-342900">
              <a:spcBef>
                <a:spcPct val="50000"/>
              </a:spcBef>
            </a:pPr>
            <a:r>
              <a:rPr lang="en-US" sz="1200">
                <a:solidFill>
                  <a:srgbClr val="000000"/>
                </a:solidFill>
                <a:latin typeface="Arial" charset="0"/>
              </a:rPr>
              <a:t>5. MPB read</a:t>
            </a:r>
          </a:p>
        </p:txBody>
      </p:sp>
      <p:sp>
        <p:nvSpPr>
          <p:cNvPr id="104475" name="Rectangle 27"/>
          <p:cNvSpPr>
            <a:spLocks noGrp="1" noChangeArrowheads="1"/>
          </p:cNvSpPr>
          <p:nvPr>
            <p:ph type="title"/>
          </p:nvPr>
        </p:nvSpPr>
        <p:spPr/>
        <p:txBody>
          <a:bodyPr/>
          <a:lstStyle/>
          <a:p>
            <a:pPr eaLnBrk="1" hangingPunct="1"/>
            <a:r>
              <a:rPr lang="en-US" smtClean="0"/>
              <a:t>Message Passing Protocol</a:t>
            </a:r>
          </a:p>
        </p:txBody>
      </p:sp>
      <p:sp>
        <p:nvSpPr>
          <p:cNvPr id="104476" name="Rectangle 28"/>
          <p:cNvSpPr>
            <a:spLocks noGrp="1" noChangeArrowheads="1"/>
          </p:cNvSpPr>
          <p:nvPr>
            <p:ph idx="1"/>
          </p:nvPr>
        </p:nvSpPr>
        <p:spPr>
          <a:xfrm>
            <a:off x="4321175" y="1081088"/>
            <a:ext cx="4659313" cy="3303587"/>
          </a:xfrm>
        </p:spPr>
        <p:txBody>
          <a:bodyPr/>
          <a:lstStyle/>
          <a:p>
            <a:pPr eaLnBrk="1" hangingPunct="1"/>
            <a:r>
              <a:rPr lang="en-US" sz="2400" smtClean="0"/>
              <a:t>Cores communicate through small fast messages</a:t>
            </a:r>
          </a:p>
          <a:p>
            <a:pPr lvl="1" eaLnBrk="1" hangingPunct="1"/>
            <a:r>
              <a:rPr lang="en-US" sz="2000" smtClean="0"/>
              <a:t>L1 to L1 data transfers</a:t>
            </a:r>
          </a:p>
          <a:p>
            <a:pPr lvl="1" eaLnBrk="1" hangingPunct="1"/>
            <a:r>
              <a:rPr lang="en-US" sz="2000" smtClean="0"/>
              <a:t>New Message Passing Data Type (MPDT)</a:t>
            </a:r>
          </a:p>
          <a:p>
            <a:pPr eaLnBrk="1" hangingPunct="1"/>
            <a:r>
              <a:rPr lang="en-US" sz="2400" smtClean="0"/>
              <a:t>Message passing Buffer (MPB) – 16KB</a:t>
            </a:r>
          </a:p>
          <a:p>
            <a:pPr lvl="1" eaLnBrk="1" hangingPunct="1"/>
            <a:r>
              <a:rPr lang="en-US" sz="2000" smtClean="0"/>
              <a:t>1 MPB per tile for 384KB of on-die shared memory </a:t>
            </a:r>
          </a:p>
          <a:p>
            <a:pPr lvl="1" eaLnBrk="1" hangingPunct="1"/>
            <a:r>
              <a:rPr lang="en-US" sz="2000" smtClean="0"/>
              <a:t>MPB size coincides with L1 caches</a:t>
            </a:r>
          </a:p>
        </p:txBody>
      </p:sp>
      <p:sp>
        <p:nvSpPr>
          <p:cNvPr id="31" name="Slide Number Placeholder 30"/>
          <p:cNvSpPr>
            <a:spLocks noGrp="1"/>
          </p:cNvSpPr>
          <p:nvPr>
            <p:ph type="sldNum" sz="quarter" idx="10"/>
          </p:nvPr>
        </p:nvSpPr>
        <p:spPr/>
        <p:txBody>
          <a:bodyPr/>
          <a:lstStyle/>
          <a:p>
            <a:pPr>
              <a:defRPr/>
            </a:pPr>
            <a:fld id="{8E27566C-84EA-40E5-941B-8A38A3C06312}" type="slidenum">
              <a:rPr lang="en-US" smtClean="0"/>
              <a:pPr>
                <a:defRPr/>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571500" y="3429000"/>
            <a:ext cx="7929563" cy="1714500"/>
          </a:xfrm>
          <a:prstGeom prst="rect">
            <a:avLst/>
          </a:prstGeom>
          <a:noFill/>
          <a:ln w="50800" algn="ctr">
            <a:solidFill>
              <a:schemeClr val="tx1"/>
            </a:solidFill>
            <a:round/>
            <a:headEnd/>
            <a:tailEnd/>
          </a:ln>
        </p:spPr>
        <p:txBody>
          <a:bodyPr wrap="none" anchor="ctr"/>
          <a:lstStyle/>
          <a:p>
            <a:pPr algn="ctr" eaLnBrk="0" hangingPunct="0"/>
            <a:endParaRPr lang="en-US" sz="2800" b="0">
              <a:solidFill>
                <a:schemeClr val="tx1"/>
              </a:solidFill>
              <a:latin typeface="Verdana" pitchFamily="34" charset="0"/>
            </a:endParaRPr>
          </a:p>
        </p:txBody>
      </p:sp>
      <p:sp>
        <p:nvSpPr>
          <p:cNvPr id="2053" name="Rectangle 2"/>
          <p:cNvSpPr>
            <a:spLocks noGrp="1" noChangeArrowheads="1"/>
          </p:cNvSpPr>
          <p:nvPr>
            <p:ph type="title"/>
          </p:nvPr>
        </p:nvSpPr>
        <p:spPr/>
        <p:txBody>
          <a:bodyPr/>
          <a:lstStyle/>
          <a:p>
            <a:pPr eaLnBrk="1" hangingPunct="1"/>
            <a:r>
              <a:rPr lang="en-US" smtClean="0"/>
              <a:t>Dedicated Message Buffers</a:t>
            </a:r>
          </a:p>
        </p:txBody>
      </p:sp>
      <p:sp>
        <p:nvSpPr>
          <p:cNvPr id="2054" name="Rectangle 3"/>
          <p:cNvSpPr>
            <a:spLocks noGrp="1" noChangeArrowheads="1"/>
          </p:cNvSpPr>
          <p:nvPr>
            <p:ph idx="1"/>
          </p:nvPr>
        </p:nvSpPr>
        <p:spPr>
          <a:xfrm>
            <a:off x="438150" y="839788"/>
            <a:ext cx="8237538" cy="3303587"/>
          </a:xfrm>
        </p:spPr>
        <p:txBody>
          <a:bodyPr/>
          <a:lstStyle/>
          <a:p>
            <a:pPr eaLnBrk="1" hangingPunct="1"/>
            <a:r>
              <a:rPr lang="en-US" sz="2000" smtClean="0"/>
              <a:t>Cache line transfers into L1 cache of receiving core implemented through on-die message passing buffers</a:t>
            </a:r>
          </a:p>
          <a:p>
            <a:pPr eaLnBrk="1" hangingPunct="1"/>
            <a:r>
              <a:rPr lang="en-US" sz="2000" smtClean="0"/>
              <a:t>Each tile has 16KB MPB </a:t>
            </a:r>
          </a:p>
          <a:p>
            <a:pPr eaLnBrk="1" hangingPunct="1"/>
            <a:r>
              <a:rPr lang="en-US" sz="2000" smtClean="0">
                <a:sym typeface="Symbol" pitchFamily="18" charset="2"/>
              </a:rPr>
              <a:t>Part of the shared memory space is statically mapped into MPB in each tile rather than into memory controller</a:t>
            </a:r>
          </a:p>
          <a:p>
            <a:pPr eaLnBrk="1" hangingPunct="1"/>
            <a:r>
              <a:rPr lang="en-US" sz="2000" smtClean="0">
                <a:sym typeface="Symbol" pitchFamily="18" charset="2"/>
              </a:rPr>
              <a:t>Messages larger than MPB can still go out to main memory</a:t>
            </a:r>
          </a:p>
        </p:txBody>
      </p:sp>
      <p:graphicFrame>
        <p:nvGraphicFramePr>
          <p:cNvPr id="2050" name="Object 4"/>
          <p:cNvGraphicFramePr>
            <a:graphicFrameLocks noChangeAspect="1"/>
          </p:cNvGraphicFramePr>
          <p:nvPr/>
        </p:nvGraphicFramePr>
        <p:xfrm>
          <a:off x="714375" y="3071813"/>
          <a:ext cx="3498850" cy="1930400"/>
        </p:xfrm>
        <a:graphic>
          <a:graphicData uri="http://schemas.openxmlformats.org/presentationml/2006/ole">
            <p:oleObj spid="_x0000_s2050" name="Visio" r:id="rId4" imgW="3171139" imgH="1784299" progId="">
              <p:embed/>
            </p:oleObj>
          </a:graphicData>
        </a:graphic>
      </p:graphicFrame>
      <p:graphicFrame>
        <p:nvGraphicFramePr>
          <p:cNvPr id="2051" name="Object 5"/>
          <p:cNvGraphicFramePr>
            <a:graphicFrameLocks noChangeAspect="1"/>
          </p:cNvGraphicFramePr>
          <p:nvPr/>
        </p:nvGraphicFramePr>
        <p:xfrm>
          <a:off x="4429125" y="2928938"/>
          <a:ext cx="4038600" cy="2116137"/>
        </p:xfrm>
        <a:graphic>
          <a:graphicData uri="http://schemas.openxmlformats.org/presentationml/2006/ole">
            <p:oleObj spid="_x0000_s2051" name="Visio" r:id="rId5" imgW="3420770" imgH="1912620" progId="">
              <p:embed/>
            </p:oleObj>
          </a:graphicData>
        </a:graphic>
      </p:graphicFrame>
      <p:sp>
        <p:nvSpPr>
          <p:cNvPr id="2055" name="Text Box 6"/>
          <p:cNvSpPr txBox="1">
            <a:spLocks noChangeArrowheads="1"/>
          </p:cNvSpPr>
          <p:nvPr/>
        </p:nvSpPr>
        <p:spPr bwMode="auto">
          <a:xfrm>
            <a:off x="627063" y="5214938"/>
            <a:ext cx="3375025" cy="369887"/>
          </a:xfrm>
          <a:prstGeom prst="rect">
            <a:avLst/>
          </a:prstGeom>
          <a:noFill/>
          <a:ln w="50800" algn="ctr">
            <a:noFill/>
            <a:miter lim="800000"/>
            <a:headEnd/>
            <a:tailEnd/>
          </a:ln>
        </p:spPr>
        <p:txBody>
          <a:bodyPr wrap="none">
            <a:spAutoFit/>
          </a:bodyPr>
          <a:lstStyle/>
          <a:p>
            <a:pPr algn="ctr" eaLnBrk="0" hangingPunct="0"/>
            <a:r>
              <a:rPr lang="en-US">
                <a:solidFill>
                  <a:schemeClr val="tx1"/>
                </a:solidFill>
                <a:latin typeface="Verdana" pitchFamily="34" charset="0"/>
              </a:rPr>
              <a:t>Local write, remote read</a:t>
            </a:r>
          </a:p>
        </p:txBody>
      </p:sp>
      <p:sp>
        <p:nvSpPr>
          <p:cNvPr id="2056" name="Text Box 7"/>
          <p:cNvSpPr txBox="1">
            <a:spLocks noChangeArrowheads="1"/>
          </p:cNvSpPr>
          <p:nvPr/>
        </p:nvSpPr>
        <p:spPr bwMode="auto">
          <a:xfrm>
            <a:off x="4841875" y="5214938"/>
            <a:ext cx="3371850" cy="369887"/>
          </a:xfrm>
          <a:prstGeom prst="rect">
            <a:avLst/>
          </a:prstGeom>
          <a:noFill/>
          <a:ln w="50800" algn="ctr">
            <a:noFill/>
            <a:miter lim="800000"/>
            <a:headEnd/>
            <a:tailEnd/>
          </a:ln>
        </p:spPr>
        <p:txBody>
          <a:bodyPr wrap="none">
            <a:spAutoFit/>
          </a:bodyPr>
          <a:lstStyle/>
          <a:p>
            <a:pPr algn="ctr" eaLnBrk="0" hangingPunct="0"/>
            <a:r>
              <a:rPr lang="en-US">
                <a:solidFill>
                  <a:schemeClr val="tx1"/>
                </a:solidFill>
                <a:latin typeface="Verdana" pitchFamily="34" charset="0"/>
              </a:rPr>
              <a:t>Remote write, local read</a:t>
            </a:r>
          </a:p>
        </p:txBody>
      </p:sp>
      <p:sp>
        <p:nvSpPr>
          <p:cNvPr id="13" name="Slide Number Placeholder 12"/>
          <p:cNvSpPr>
            <a:spLocks noGrp="1"/>
          </p:cNvSpPr>
          <p:nvPr>
            <p:ph type="sldNum" sz="quarter" idx="10"/>
          </p:nvPr>
        </p:nvSpPr>
        <p:spPr/>
        <p:txBody>
          <a:bodyPr/>
          <a:lstStyle/>
          <a:p>
            <a:pPr>
              <a:defRPr/>
            </a:pPr>
            <a:fld id="{08CEE0AB-2B45-4F4C-9F11-EB8E761DCF1D}" type="slidenum">
              <a:rPr lang="en-US" smtClean="0"/>
              <a:pPr>
                <a:defRPr/>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System Interface</a:t>
            </a:r>
          </a:p>
        </p:txBody>
      </p:sp>
      <p:sp>
        <p:nvSpPr>
          <p:cNvPr id="105475" name="Content Placeholder 2"/>
          <p:cNvSpPr>
            <a:spLocks noGrp="1"/>
          </p:cNvSpPr>
          <p:nvPr>
            <p:ph idx="1"/>
          </p:nvPr>
        </p:nvSpPr>
        <p:spPr/>
        <p:txBody>
          <a:bodyPr/>
          <a:lstStyle/>
          <a:p>
            <a:pPr eaLnBrk="1" hangingPunct="1"/>
            <a:r>
              <a:rPr lang="en-US" smtClean="0"/>
              <a:t> </a:t>
            </a:r>
            <a:r>
              <a:rPr lang="en-US" sz="2400" smtClean="0"/>
              <a:t>JTAG access to config system while in reset/debug</a:t>
            </a:r>
          </a:p>
          <a:p>
            <a:pPr lvl="2" eaLnBrk="1" hangingPunct="1"/>
            <a:r>
              <a:rPr lang="en-US" sz="1600" smtClean="0"/>
              <a:t>Done on Power Reset from Management Console PC</a:t>
            </a:r>
          </a:p>
          <a:p>
            <a:pPr lvl="2" eaLnBrk="1" hangingPunct="1"/>
            <a:r>
              <a:rPr lang="en-US" sz="1600" smtClean="0"/>
              <a:t>Configuring memory controller etc.</a:t>
            </a:r>
          </a:p>
          <a:p>
            <a:pPr lvl="2" eaLnBrk="1" hangingPunct="1"/>
            <a:r>
              <a:rPr lang="en-US" sz="1600" smtClean="0"/>
              <a:t>Reset cores with default configuration</a:t>
            </a:r>
          </a:p>
          <a:p>
            <a:pPr eaLnBrk="1" hangingPunct="1"/>
            <a:r>
              <a:rPr lang="en-US" sz="2400" smtClean="0"/>
              <a:t> Management Console PC can use Mem-mapped registers to modify default behavior</a:t>
            </a:r>
          </a:p>
          <a:p>
            <a:pPr lvl="2" eaLnBrk="1" hangingPunct="1"/>
            <a:r>
              <a:rPr lang="en-US" sz="1600" smtClean="0"/>
              <a:t>Configuration and voltage control registers</a:t>
            </a:r>
          </a:p>
          <a:p>
            <a:pPr lvl="2" eaLnBrk="1" hangingPunct="1"/>
            <a:r>
              <a:rPr lang="en-US" sz="1600" smtClean="0"/>
              <a:t>Message passing buffers</a:t>
            </a:r>
          </a:p>
          <a:p>
            <a:pPr lvl="2" eaLnBrk="1" hangingPunct="1"/>
            <a:r>
              <a:rPr lang="en-US" sz="1600" smtClean="0"/>
              <a:t>Memory mapping</a:t>
            </a:r>
          </a:p>
          <a:p>
            <a:pPr eaLnBrk="1" hangingPunct="1"/>
            <a:r>
              <a:rPr lang="en-US" sz="2400" smtClean="0"/>
              <a:t>Preload image and reset rather than PC bootstrap</a:t>
            </a:r>
          </a:p>
          <a:p>
            <a:pPr lvl="2" eaLnBrk="1" hangingPunct="1"/>
            <a:r>
              <a:rPr lang="en-US" sz="1600" smtClean="0"/>
              <a:t>BIOS &amp; firmware a work in progress</a:t>
            </a:r>
          </a:p>
          <a:p>
            <a:pPr eaLnBrk="1" hangingPunct="1"/>
            <a:endParaRPr lang="en-US" sz="2400" smtClean="0"/>
          </a:p>
        </p:txBody>
      </p:sp>
      <p:sp>
        <p:nvSpPr>
          <p:cNvPr id="8" name="Slide Number Placeholder 7"/>
          <p:cNvSpPr>
            <a:spLocks noGrp="1"/>
          </p:cNvSpPr>
          <p:nvPr>
            <p:ph type="sldNum" sz="quarter" idx="10"/>
          </p:nvPr>
        </p:nvSpPr>
        <p:spPr/>
        <p:txBody>
          <a:bodyPr/>
          <a:lstStyle/>
          <a:p>
            <a:pPr>
              <a:defRPr/>
            </a:pPr>
            <a:fld id="{9EBFAC2F-7A1A-4F86-BE02-721B8906772E}" type="slidenum">
              <a:rPr lang="en-US" smtClean="0"/>
              <a:pPr>
                <a:defRPr/>
              </a:pPr>
              <a:t>36</a:t>
            </a:fld>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SCC system overview</a:t>
            </a:r>
          </a:p>
        </p:txBody>
      </p:sp>
      <p:sp>
        <p:nvSpPr>
          <p:cNvPr id="4" name="Slide Number Placeholder 3"/>
          <p:cNvSpPr>
            <a:spLocks noGrp="1"/>
          </p:cNvSpPr>
          <p:nvPr>
            <p:ph type="sldNum" sz="quarter" idx="10"/>
          </p:nvPr>
        </p:nvSpPr>
        <p:spPr/>
        <p:txBody>
          <a:bodyPr/>
          <a:lstStyle/>
          <a:p>
            <a:pPr>
              <a:defRPr/>
            </a:pPr>
            <a:fld id="{C0E566F5-8AB2-4582-9156-DA4280819FDD}" type="slidenum">
              <a:rPr lang="en-US" smtClean="0"/>
              <a:pPr>
                <a:defRPr/>
              </a:pPr>
              <a:t>37</a:t>
            </a:fld>
            <a:endParaRPr lang="en-US"/>
          </a:p>
        </p:txBody>
      </p:sp>
      <p:sp>
        <p:nvSpPr>
          <p:cNvPr id="10650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pSp>
        <p:nvGrpSpPr>
          <p:cNvPr id="106501" name="Group 5"/>
          <p:cNvGrpSpPr>
            <a:grpSpLocks/>
          </p:cNvGrpSpPr>
          <p:nvPr/>
        </p:nvGrpSpPr>
        <p:grpSpPr bwMode="auto">
          <a:xfrm>
            <a:off x="777875" y="1130300"/>
            <a:ext cx="7273925" cy="4537075"/>
            <a:chOff x="1558131" y="1160462"/>
            <a:chExt cx="7273771" cy="4537076"/>
          </a:xfrm>
        </p:grpSpPr>
        <p:pic>
          <p:nvPicPr>
            <p:cNvPr id="106507" name="Picture 6"/>
            <p:cNvPicPr>
              <a:picLocks noChangeAspect="1" noChangeArrowheads="1"/>
            </p:cNvPicPr>
            <p:nvPr/>
          </p:nvPicPr>
          <p:blipFill>
            <a:blip r:embed="rId2" cstate="print"/>
            <a:srcRect/>
            <a:stretch>
              <a:fillRect/>
            </a:stretch>
          </p:blipFill>
          <p:spPr bwMode="auto">
            <a:xfrm>
              <a:off x="1558131" y="1160462"/>
              <a:ext cx="6027737" cy="2938463"/>
            </a:xfrm>
            <a:prstGeom prst="rect">
              <a:avLst/>
            </a:prstGeom>
            <a:noFill/>
            <a:ln w="9525">
              <a:noFill/>
              <a:miter lim="800000"/>
              <a:headEnd/>
              <a:tailEnd/>
            </a:ln>
          </p:spPr>
        </p:pic>
        <p:sp>
          <p:nvSpPr>
            <p:cNvPr id="8" name="Rectangle 7"/>
            <p:cNvSpPr/>
            <p:nvPr/>
          </p:nvSpPr>
          <p:spPr>
            <a:xfrm>
              <a:off x="4225075" y="4327526"/>
              <a:ext cx="761984" cy="533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100" dirty="0" smtClean="0">
                  <a:solidFill>
                    <a:schemeClr val="tx1"/>
                  </a:solidFill>
                </a:rPr>
                <a:t>System FPGA</a:t>
              </a:r>
              <a:endParaRPr lang="en-US" sz="1100" dirty="0">
                <a:solidFill>
                  <a:schemeClr val="tx1"/>
                </a:solidFill>
              </a:endParaRPr>
            </a:p>
          </p:txBody>
        </p:sp>
        <p:pic>
          <p:nvPicPr>
            <p:cNvPr id="106509" name="Object 2"/>
            <p:cNvPicPr>
              <a:picLocks noChangeAspect="1" noChangeArrowheads="1"/>
            </p:cNvPicPr>
            <p:nvPr/>
          </p:nvPicPr>
          <p:blipFill>
            <a:blip r:embed="rId3" cstate="print"/>
            <a:srcRect l="82549" b="14851"/>
            <a:stretch>
              <a:fillRect/>
            </a:stretch>
          </p:blipFill>
          <p:spPr bwMode="auto">
            <a:xfrm>
              <a:off x="5215731" y="4479925"/>
              <a:ext cx="1136650" cy="1217613"/>
            </a:xfrm>
            <a:prstGeom prst="rect">
              <a:avLst/>
            </a:prstGeom>
            <a:noFill/>
            <a:ln w="9525">
              <a:noFill/>
              <a:miter lim="800000"/>
              <a:headEnd/>
              <a:tailEnd/>
            </a:ln>
          </p:spPr>
        </p:pic>
        <p:cxnSp>
          <p:nvCxnSpPr>
            <p:cNvPr id="10" name="Shape 9"/>
            <p:cNvCxnSpPr>
              <a:stCxn id="8" idx="2"/>
            </p:cNvCxnSpPr>
            <p:nvPr/>
          </p:nvCxnSpPr>
          <p:spPr>
            <a:xfrm rot="16200000" flipH="1">
              <a:off x="4758459" y="4708533"/>
              <a:ext cx="381000" cy="685785"/>
            </a:xfrm>
            <a:prstGeom prst="bentConnector2">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416360" y="4136232"/>
              <a:ext cx="381000" cy="158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512" name="TextBox 14"/>
            <p:cNvSpPr txBox="1">
              <a:spLocks noChangeArrowheads="1"/>
            </p:cNvSpPr>
            <p:nvPr/>
          </p:nvSpPr>
          <p:spPr bwMode="auto">
            <a:xfrm>
              <a:off x="4529931" y="5241925"/>
              <a:ext cx="508473" cy="307777"/>
            </a:xfrm>
            <a:prstGeom prst="rect">
              <a:avLst/>
            </a:prstGeom>
            <a:noFill/>
            <a:ln w="9525">
              <a:noFill/>
              <a:miter lim="800000"/>
              <a:headEnd/>
              <a:tailEnd/>
            </a:ln>
          </p:spPr>
          <p:txBody>
            <a:bodyPr wrap="none">
              <a:spAutoFit/>
            </a:bodyPr>
            <a:lstStyle/>
            <a:p>
              <a:r>
                <a:rPr lang="en-US" sz="1400">
                  <a:solidFill>
                    <a:schemeClr val="tx1"/>
                  </a:solidFill>
                  <a:latin typeface="Verdana" pitchFamily="34" charset="0"/>
                </a:rPr>
                <a:t>PCIe</a:t>
              </a:r>
            </a:p>
          </p:txBody>
        </p:sp>
        <p:sp>
          <p:nvSpPr>
            <p:cNvPr id="106513" name="TextBox 8"/>
            <p:cNvSpPr txBox="1">
              <a:spLocks noChangeArrowheads="1"/>
            </p:cNvSpPr>
            <p:nvPr/>
          </p:nvSpPr>
          <p:spPr bwMode="auto">
            <a:xfrm>
              <a:off x="6172200" y="5029200"/>
              <a:ext cx="2659702" cy="307777"/>
            </a:xfrm>
            <a:prstGeom prst="rect">
              <a:avLst/>
            </a:prstGeom>
            <a:noFill/>
            <a:ln w="9525">
              <a:noFill/>
              <a:miter lim="800000"/>
              <a:headEnd/>
              <a:tailEnd/>
            </a:ln>
          </p:spPr>
          <p:txBody>
            <a:bodyPr wrap="none">
              <a:spAutoFit/>
            </a:bodyPr>
            <a:lstStyle/>
            <a:p>
              <a:r>
                <a:rPr lang="en-US" sz="1400">
                  <a:solidFill>
                    <a:schemeClr val="tx1"/>
                  </a:solidFill>
                  <a:latin typeface="Verdana" pitchFamily="34" charset="0"/>
                </a:rPr>
                <a:t>Management Console PC</a:t>
              </a:r>
            </a:p>
          </p:txBody>
        </p:sp>
        <p:sp>
          <p:nvSpPr>
            <p:cNvPr id="106514" name="TextBox 9"/>
            <p:cNvSpPr txBox="1">
              <a:spLocks noChangeArrowheads="1"/>
            </p:cNvSpPr>
            <p:nvPr/>
          </p:nvSpPr>
          <p:spPr bwMode="auto">
            <a:xfrm>
              <a:off x="6252682" y="3733800"/>
              <a:ext cx="938077" cy="307777"/>
            </a:xfrm>
            <a:prstGeom prst="rect">
              <a:avLst/>
            </a:prstGeom>
            <a:noFill/>
            <a:ln w="9525">
              <a:noFill/>
              <a:miter lim="800000"/>
              <a:headEnd/>
              <a:tailEnd/>
            </a:ln>
          </p:spPr>
          <p:txBody>
            <a:bodyPr wrap="none">
              <a:spAutoFit/>
            </a:bodyPr>
            <a:lstStyle/>
            <a:p>
              <a:r>
                <a:rPr lang="en-US" sz="1400">
                  <a:solidFill>
                    <a:schemeClr val="tx1"/>
                  </a:solidFill>
                  <a:latin typeface="Verdana" pitchFamily="34" charset="0"/>
                </a:rPr>
                <a:t>SCC die</a:t>
              </a:r>
            </a:p>
          </p:txBody>
        </p:sp>
      </p:grpSp>
      <p:sp>
        <p:nvSpPr>
          <p:cNvPr id="16" name="Rectangle 154"/>
          <p:cNvSpPr>
            <a:spLocks noChangeArrowheads="1"/>
          </p:cNvSpPr>
          <p:nvPr/>
        </p:nvSpPr>
        <p:spPr bwMode="auto">
          <a:xfrm>
            <a:off x="5853113" y="2460625"/>
            <a:ext cx="441325" cy="531813"/>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US" sz="1400" b="0" dirty="0">
                <a:solidFill>
                  <a:schemeClr val="tx1"/>
                </a:solidFill>
                <a:latin typeface="Neo Sans Intel" pitchFamily="34" charset="0"/>
              </a:rPr>
              <a:t>JTAG</a:t>
            </a:r>
          </a:p>
          <a:p>
            <a:pPr algn="ctr">
              <a:defRPr/>
            </a:pPr>
            <a:r>
              <a:rPr lang="en-US" sz="1400" b="0" dirty="0">
                <a:solidFill>
                  <a:schemeClr val="tx1"/>
                </a:solidFill>
                <a:latin typeface="Neo Sans Intel" pitchFamily="34" charset="0"/>
              </a:rPr>
              <a:t>I/O</a:t>
            </a:r>
          </a:p>
        </p:txBody>
      </p:sp>
      <p:sp>
        <p:nvSpPr>
          <p:cNvPr id="106503" name="AutoShape 177"/>
          <p:cNvSpPr>
            <a:spLocks noChangeArrowheads="1"/>
          </p:cNvSpPr>
          <p:nvPr/>
        </p:nvSpPr>
        <p:spPr bwMode="auto">
          <a:xfrm>
            <a:off x="6294438" y="2816225"/>
            <a:ext cx="1695450" cy="117475"/>
          </a:xfrm>
          <a:prstGeom prst="leftRightArrow">
            <a:avLst>
              <a:gd name="adj1" fmla="val 50000"/>
              <a:gd name="adj2" fmla="val 271544"/>
            </a:avLst>
          </a:prstGeom>
          <a:solidFill>
            <a:schemeClr val="bg1"/>
          </a:solidFill>
          <a:ln w="9525">
            <a:solidFill>
              <a:schemeClr val="tx1"/>
            </a:solidFill>
            <a:miter lim="800000"/>
            <a:headEnd/>
            <a:tailEnd/>
          </a:ln>
        </p:spPr>
        <p:txBody>
          <a:bodyPr wrap="none" anchor="ctr"/>
          <a:lstStyle/>
          <a:p>
            <a:pPr algn="ctr" eaLnBrk="0" hangingPunct="0"/>
            <a:endParaRPr lang="en-US" sz="2400" b="0">
              <a:solidFill>
                <a:schemeClr val="tx1"/>
              </a:solidFill>
              <a:latin typeface="Neo Sans Intel" pitchFamily="34" charset="0"/>
            </a:endParaRPr>
          </a:p>
        </p:txBody>
      </p:sp>
      <p:sp>
        <p:nvSpPr>
          <p:cNvPr id="106504" name="Rectangle 178"/>
          <p:cNvSpPr>
            <a:spLocks noChangeArrowheads="1"/>
          </p:cNvSpPr>
          <p:nvPr/>
        </p:nvSpPr>
        <p:spPr bwMode="auto">
          <a:xfrm>
            <a:off x="7224713" y="2619375"/>
            <a:ext cx="536575" cy="522288"/>
          </a:xfrm>
          <a:prstGeom prst="rect">
            <a:avLst/>
          </a:prstGeom>
          <a:noFill/>
          <a:ln w="9525">
            <a:noFill/>
            <a:miter lim="800000"/>
            <a:headEnd/>
            <a:tailEnd/>
          </a:ln>
        </p:spPr>
        <p:txBody>
          <a:bodyPr wrap="none">
            <a:spAutoFit/>
          </a:bodyPr>
          <a:lstStyle/>
          <a:p>
            <a:r>
              <a:rPr lang="en-US" sz="1400">
                <a:solidFill>
                  <a:schemeClr val="tx1"/>
                </a:solidFill>
                <a:latin typeface="Neo Sans Intel" pitchFamily="34" charset="0"/>
              </a:rPr>
              <a:t>JTAG</a:t>
            </a:r>
          </a:p>
          <a:p>
            <a:r>
              <a:rPr lang="en-US" sz="1400">
                <a:solidFill>
                  <a:schemeClr val="tx1"/>
                </a:solidFill>
                <a:latin typeface="Neo Sans Intel" pitchFamily="34" charset="0"/>
              </a:rPr>
              <a:t>BUS</a:t>
            </a:r>
          </a:p>
        </p:txBody>
      </p:sp>
      <p:sp>
        <p:nvSpPr>
          <p:cNvPr id="106505" name="Rectangle 147"/>
          <p:cNvSpPr>
            <a:spLocks noChangeArrowheads="1"/>
          </p:cNvSpPr>
          <p:nvPr/>
        </p:nvSpPr>
        <p:spPr bwMode="auto">
          <a:xfrm>
            <a:off x="1357313" y="1454150"/>
            <a:ext cx="436562" cy="176213"/>
          </a:xfrm>
          <a:prstGeom prst="rect">
            <a:avLst/>
          </a:prstGeom>
          <a:solidFill>
            <a:srgbClr val="FFFF99"/>
          </a:solidFill>
          <a:ln w="9525">
            <a:solidFill>
              <a:schemeClr val="tx1"/>
            </a:solidFill>
            <a:miter lim="800000"/>
            <a:headEnd/>
            <a:tailEnd/>
          </a:ln>
        </p:spPr>
        <p:txBody>
          <a:bodyPr wrap="none" anchor="ctr"/>
          <a:lstStyle/>
          <a:p>
            <a:pPr algn="ctr"/>
            <a:r>
              <a:rPr lang="en-US" sz="1600" b="0">
                <a:solidFill>
                  <a:schemeClr val="tx1"/>
                </a:solidFill>
                <a:latin typeface="Neo Sans Intel" pitchFamily="34" charset="0"/>
              </a:rPr>
              <a:t>PLL</a:t>
            </a:r>
          </a:p>
        </p:txBody>
      </p:sp>
      <p:sp>
        <p:nvSpPr>
          <p:cNvPr id="20" name="AutoShape 155"/>
          <p:cNvSpPr>
            <a:spLocks noChangeArrowheads="1"/>
          </p:cNvSpPr>
          <p:nvPr/>
        </p:nvSpPr>
        <p:spPr bwMode="auto">
          <a:xfrm>
            <a:off x="1787525" y="3740150"/>
            <a:ext cx="458788" cy="233363"/>
          </a:xfrm>
          <a:prstGeom prst="roundRect">
            <a:avLst>
              <a:gd name="adj" fmla="val 16667"/>
            </a:avLst>
          </a:prstGeom>
          <a:solidFill>
            <a:schemeClr val="accent1">
              <a:lumMod val="60000"/>
              <a:lumOff val="40000"/>
            </a:schemeClr>
          </a:solidFill>
          <a:ln w="6350">
            <a:solidFill>
              <a:schemeClr val="tx1"/>
            </a:solidFill>
            <a:round/>
            <a:headEnd/>
            <a:tailEnd/>
          </a:ln>
        </p:spPr>
        <p:txBody>
          <a:bodyPr wrap="none" anchor="ctr"/>
          <a:lstStyle/>
          <a:p>
            <a:pPr algn="ctr">
              <a:defRPr/>
            </a:pPr>
            <a:r>
              <a:rPr lang="en-US" sz="1600" b="0" dirty="0">
                <a:solidFill>
                  <a:schemeClr val="tx1"/>
                </a:solidFill>
                <a:latin typeface="Neo Sans Intel" pitchFamily="34" charset="0"/>
              </a:rPr>
              <a:t>RPC</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571500" y="285750"/>
            <a:ext cx="8143875" cy="585788"/>
          </a:xfrm>
          <a:prstGeom prst="rect">
            <a:avLst/>
          </a:prstGeom>
          <a:noFill/>
          <a:ln w="12700">
            <a:noFill/>
            <a:miter lim="800000"/>
            <a:headEnd/>
            <a:tailEnd/>
          </a:ln>
        </p:spPr>
        <p:txBody>
          <a:bodyPr>
            <a:spAutoFit/>
          </a:bodyPr>
          <a:lstStyle/>
          <a:p>
            <a:pPr eaLnBrk="0" hangingPunct="0">
              <a:lnSpc>
                <a:spcPct val="90000"/>
              </a:lnSpc>
            </a:pPr>
            <a:r>
              <a:rPr lang="en-US" sz="3600">
                <a:solidFill>
                  <a:schemeClr val="bg1"/>
                </a:solidFill>
                <a:latin typeface="Verdana" pitchFamily="34" charset="0"/>
              </a:rPr>
              <a:t>SCC full chip </a:t>
            </a:r>
          </a:p>
        </p:txBody>
      </p:sp>
      <p:graphicFrame>
        <p:nvGraphicFramePr>
          <p:cNvPr id="62" name="Group 337"/>
          <p:cNvGraphicFramePr>
            <a:graphicFrameLocks noGrp="1"/>
          </p:cNvGraphicFramePr>
          <p:nvPr/>
        </p:nvGraphicFramePr>
        <p:xfrm>
          <a:off x="6327775" y="1860550"/>
          <a:ext cx="2718924" cy="3280747"/>
        </p:xfrm>
        <a:graphic>
          <a:graphicData uri="http://schemas.openxmlformats.org/drawingml/2006/table">
            <a:tbl>
              <a:tblPr/>
              <a:tblGrid>
                <a:gridCol w="1117779"/>
                <a:gridCol w="1601145"/>
              </a:tblGrid>
              <a:tr h="654881">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Technology</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smtClean="0">
                          <a:ln>
                            <a:noFill/>
                          </a:ln>
                          <a:solidFill>
                            <a:srgbClr val="333333"/>
                          </a:solidFill>
                          <a:effectLst/>
                          <a:latin typeface="Arial" charset="0"/>
                          <a:cs typeface="Arial" charset="0"/>
                        </a:rPr>
                        <a:t>45nm Process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8052">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Interconnect</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smtClean="0">
                          <a:ln>
                            <a:noFill/>
                          </a:ln>
                          <a:solidFill>
                            <a:srgbClr val="333333"/>
                          </a:solidFill>
                          <a:effectLst/>
                          <a:latin typeface="Arial" charset="0"/>
                          <a:cs typeface="Arial" charset="0"/>
                        </a:rPr>
                        <a:t>1 Poly, 9 Metal (Cu)</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881">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Transistors</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Die: 1.3B, Tile: 48M</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881">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Tile Area</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smtClean="0">
                          <a:ln>
                            <a:noFill/>
                          </a:ln>
                          <a:solidFill>
                            <a:srgbClr val="333333"/>
                          </a:solidFill>
                          <a:effectLst/>
                          <a:latin typeface="Arial" charset="0"/>
                          <a:cs typeface="Arial" charset="0"/>
                        </a:rPr>
                        <a:t>18.7mm</a:t>
                      </a:r>
                      <a:r>
                        <a:rPr kumimoji="0" lang="en-US" sz="1200" b="1" i="0" u="none" strike="noStrike" cap="none" normalizeH="0" baseline="30000" smtClean="0">
                          <a:ln>
                            <a:noFill/>
                          </a:ln>
                          <a:solidFill>
                            <a:srgbClr val="333333"/>
                          </a:solidFill>
                          <a:effectLst/>
                          <a:latin typeface="Arial" charset="0"/>
                          <a:cs typeface="Arial" charset="0"/>
                        </a:rPr>
                        <a:t>2</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8052">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Die Area</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smtClean="0">
                          <a:ln>
                            <a:noFill/>
                          </a:ln>
                          <a:solidFill>
                            <a:srgbClr val="333333"/>
                          </a:solidFill>
                          <a:effectLst/>
                          <a:latin typeface="Arial" charset="0"/>
                          <a:cs typeface="Arial" charset="0"/>
                        </a:rPr>
                        <a:t>567.1mm</a:t>
                      </a:r>
                      <a:r>
                        <a:rPr kumimoji="0" lang="en-US" sz="1200" b="1" i="0" u="none" strike="noStrike" cap="none" normalizeH="0" baseline="30000" dirty="0" smtClean="0">
                          <a:ln>
                            <a:noFill/>
                          </a:ln>
                          <a:solidFill>
                            <a:srgbClr val="333333"/>
                          </a:solidFill>
                          <a:effectLst/>
                          <a:latin typeface="Arial" charset="0"/>
                          <a:cs typeface="Arial" charset="0"/>
                        </a:rPr>
                        <a:t>2</a:t>
                      </a:r>
                      <a:endParaRPr kumimoji="0" lang="en-US" sz="1200" b="1" i="0" u="none" strike="noStrike" cap="none" normalizeH="0" baseline="0" dirty="0" smtClean="0">
                        <a:ln>
                          <a:noFill/>
                        </a:ln>
                        <a:solidFill>
                          <a:srgbClr val="333333"/>
                        </a:solidFill>
                        <a:effectLst/>
                        <a:latin typeface="Arial" charset="0"/>
                        <a:cs typeface="Arial" charset="0"/>
                      </a:endParaRP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7543" name="Slide Number Placeholder 35"/>
          <p:cNvSpPr txBox="1">
            <a:spLocks/>
          </p:cNvSpPr>
          <p:nvPr/>
        </p:nvSpPr>
        <p:spPr bwMode="auto">
          <a:xfrm>
            <a:off x="8728075" y="6553200"/>
            <a:ext cx="415925" cy="304800"/>
          </a:xfrm>
          <a:prstGeom prst="rect">
            <a:avLst/>
          </a:prstGeom>
          <a:noFill/>
          <a:ln w="9525">
            <a:noFill/>
            <a:miter lim="800000"/>
            <a:headEnd/>
            <a:tailEnd/>
          </a:ln>
        </p:spPr>
        <p:txBody>
          <a:bodyPr/>
          <a:lstStyle/>
          <a:p>
            <a:fld id="{8FA22AE4-D4FB-458E-8143-85DD511052FC}" type="slidenum">
              <a:rPr lang="en-US" sz="800">
                <a:solidFill>
                  <a:schemeClr val="bg1"/>
                </a:solidFill>
              </a:rPr>
              <a:pPr/>
              <a:t>38</a:t>
            </a:fld>
            <a:endParaRPr lang="en-US" sz="800">
              <a:solidFill>
                <a:schemeClr val="bg1"/>
              </a:solidFill>
            </a:endParaRPr>
          </a:p>
        </p:txBody>
      </p:sp>
      <p:grpSp>
        <p:nvGrpSpPr>
          <p:cNvPr id="107544" name="Group 4"/>
          <p:cNvGrpSpPr>
            <a:grpSpLocks noChangeAspect="1"/>
          </p:cNvGrpSpPr>
          <p:nvPr/>
        </p:nvGrpSpPr>
        <p:grpSpPr bwMode="auto">
          <a:xfrm>
            <a:off x="200025" y="889000"/>
            <a:ext cx="6124575" cy="5072063"/>
            <a:chOff x="126" y="560"/>
            <a:chExt cx="3858" cy="3195"/>
          </a:xfrm>
        </p:grpSpPr>
        <p:sp>
          <p:nvSpPr>
            <p:cNvPr id="107545" name="AutoShape 3"/>
            <p:cNvSpPr>
              <a:spLocks noChangeAspect="1" noChangeArrowheads="1" noTextEdit="1"/>
            </p:cNvSpPr>
            <p:nvPr/>
          </p:nvSpPr>
          <p:spPr bwMode="auto">
            <a:xfrm>
              <a:off x="126" y="560"/>
              <a:ext cx="3855" cy="3195"/>
            </a:xfrm>
            <a:prstGeom prst="rect">
              <a:avLst/>
            </a:prstGeom>
            <a:noFill/>
            <a:ln w="9525">
              <a:noFill/>
              <a:miter lim="800000"/>
              <a:headEnd/>
              <a:tailEnd/>
            </a:ln>
          </p:spPr>
          <p:txBody>
            <a:bodyPr/>
            <a:lstStyle/>
            <a:p>
              <a:endParaRPr lang="en-US"/>
            </a:p>
          </p:txBody>
        </p:sp>
        <p:sp>
          <p:nvSpPr>
            <p:cNvPr id="107546" name="Rectangle 5"/>
            <p:cNvSpPr>
              <a:spLocks noChangeArrowheads="1"/>
            </p:cNvSpPr>
            <p:nvPr/>
          </p:nvSpPr>
          <p:spPr bwMode="auto">
            <a:xfrm>
              <a:off x="217" y="3606"/>
              <a:ext cx="110" cy="73"/>
            </a:xfrm>
            <a:prstGeom prst="rect">
              <a:avLst/>
            </a:prstGeom>
            <a:noFill/>
            <a:ln w="9525">
              <a:noFill/>
              <a:miter lim="800000"/>
              <a:headEnd/>
              <a:tailEnd/>
            </a:ln>
          </p:spPr>
          <p:txBody>
            <a:bodyPr wrap="none" lIns="0" tIns="0" rIns="0" bIns="0">
              <a:spAutoFit/>
            </a:bodyPr>
            <a:lstStyle/>
            <a:p>
              <a:r>
                <a:rPr lang="en-US" sz="600">
                  <a:solidFill>
                    <a:srgbClr val="FFFFFF"/>
                  </a:solidFill>
                  <a:latin typeface="Verdana" pitchFamily="34" charset="0"/>
                </a:rPr>
                <a:t>13</a:t>
              </a:r>
              <a:endParaRPr lang="en-US" b="0">
                <a:solidFill>
                  <a:schemeClr val="tx1"/>
                </a:solidFill>
                <a:latin typeface="Arial" charset="0"/>
              </a:endParaRPr>
            </a:p>
          </p:txBody>
        </p:sp>
        <p:sp>
          <p:nvSpPr>
            <p:cNvPr id="107547" name="Freeform 6"/>
            <p:cNvSpPr>
              <a:spLocks noEditPoints="1"/>
            </p:cNvSpPr>
            <p:nvPr/>
          </p:nvSpPr>
          <p:spPr bwMode="auto">
            <a:xfrm>
              <a:off x="291" y="624"/>
              <a:ext cx="3644" cy="37"/>
            </a:xfrm>
            <a:custGeom>
              <a:avLst/>
              <a:gdLst>
                <a:gd name="T0" fmla="*/ 31 w 3644"/>
                <a:gd name="T1" fmla="*/ 16 h 37"/>
                <a:gd name="T2" fmla="*/ 3614 w 3644"/>
                <a:gd name="T3" fmla="*/ 16 h 37"/>
                <a:gd name="T4" fmla="*/ 3614 w 3644"/>
                <a:gd name="T5" fmla="*/ 21 h 37"/>
                <a:gd name="T6" fmla="*/ 31 w 3644"/>
                <a:gd name="T7" fmla="*/ 21 h 37"/>
                <a:gd name="T8" fmla="*/ 31 w 3644"/>
                <a:gd name="T9" fmla="*/ 16 h 37"/>
                <a:gd name="T10" fmla="*/ 37 w 3644"/>
                <a:gd name="T11" fmla="*/ 37 h 37"/>
                <a:gd name="T12" fmla="*/ 0 w 3644"/>
                <a:gd name="T13" fmla="*/ 19 h 37"/>
                <a:gd name="T14" fmla="*/ 37 w 3644"/>
                <a:gd name="T15" fmla="*/ 0 h 37"/>
                <a:gd name="T16" fmla="*/ 37 w 3644"/>
                <a:gd name="T17" fmla="*/ 37 h 37"/>
                <a:gd name="T18" fmla="*/ 3607 w 3644"/>
                <a:gd name="T19" fmla="*/ 0 h 37"/>
                <a:gd name="T20" fmla="*/ 3644 w 3644"/>
                <a:gd name="T21" fmla="*/ 19 h 37"/>
                <a:gd name="T22" fmla="*/ 3607 w 3644"/>
                <a:gd name="T23" fmla="*/ 37 h 37"/>
                <a:gd name="T24" fmla="*/ 3607 w 3644"/>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44"/>
                <a:gd name="T40" fmla="*/ 0 h 37"/>
                <a:gd name="T41" fmla="*/ 3644 w 364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44" h="37">
                  <a:moveTo>
                    <a:pt x="31" y="16"/>
                  </a:moveTo>
                  <a:lnTo>
                    <a:pt x="3614" y="16"/>
                  </a:lnTo>
                  <a:lnTo>
                    <a:pt x="3614" y="21"/>
                  </a:lnTo>
                  <a:lnTo>
                    <a:pt x="31" y="21"/>
                  </a:lnTo>
                  <a:lnTo>
                    <a:pt x="31" y="16"/>
                  </a:lnTo>
                  <a:close/>
                  <a:moveTo>
                    <a:pt x="37" y="37"/>
                  </a:moveTo>
                  <a:lnTo>
                    <a:pt x="0" y="19"/>
                  </a:lnTo>
                  <a:lnTo>
                    <a:pt x="37" y="0"/>
                  </a:lnTo>
                  <a:lnTo>
                    <a:pt x="37" y="37"/>
                  </a:lnTo>
                  <a:close/>
                  <a:moveTo>
                    <a:pt x="3607" y="0"/>
                  </a:moveTo>
                  <a:lnTo>
                    <a:pt x="3644" y="19"/>
                  </a:lnTo>
                  <a:lnTo>
                    <a:pt x="3607" y="37"/>
                  </a:lnTo>
                  <a:lnTo>
                    <a:pt x="3607" y="0"/>
                  </a:lnTo>
                  <a:close/>
                </a:path>
              </a:pathLst>
            </a:custGeom>
            <a:solidFill>
              <a:srgbClr val="FFFFFF"/>
            </a:solidFill>
            <a:ln w="0" cap="flat">
              <a:solidFill>
                <a:srgbClr val="FFFFFF"/>
              </a:solidFill>
              <a:prstDash val="solid"/>
              <a:round/>
              <a:headEnd/>
              <a:tailEnd/>
            </a:ln>
          </p:spPr>
          <p:txBody>
            <a:bodyPr/>
            <a:lstStyle/>
            <a:p>
              <a:endParaRPr lang="en-US"/>
            </a:p>
          </p:txBody>
        </p:sp>
        <p:sp>
          <p:nvSpPr>
            <p:cNvPr id="107548" name="Freeform 7"/>
            <p:cNvSpPr>
              <a:spLocks noEditPoints="1"/>
            </p:cNvSpPr>
            <p:nvPr/>
          </p:nvSpPr>
          <p:spPr bwMode="auto">
            <a:xfrm>
              <a:off x="222" y="693"/>
              <a:ext cx="37" cy="2966"/>
            </a:xfrm>
            <a:custGeom>
              <a:avLst/>
              <a:gdLst>
                <a:gd name="T0" fmla="*/ 16 w 37"/>
                <a:gd name="T1" fmla="*/ 2935 h 2966"/>
                <a:gd name="T2" fmla="*/ 16 w 37"/>
                <a:gd name="T3" fmla="*/ 31 h 2966"/>
                <a:gd name="T4" fmla="*/ 21 w 37"/>
                <a:gd name="T5" fmla="*/ 31 h 2966"/>
                <a:gd name="T6" fmla="*/ 21 w 37"/>
                <a:gd name="T7" fmla="*/ 2935 h 2966"/>
                <a:gd name="T8" fmla="*/ 16 w 37"/>
                <a:gd name="T9" fmla="*/ 2935 h 2966"/>
                <a:gd name="T10" fmla="*/ 37 w 37"/>
                <a:gd name="T11" fmla="*/ 2929 h 2966"/>
                <a:gd name="T12" fmla="*/ 19 w 37"/>
                <a:gd name="T13" fmla="*/ 2966 h 2966"/>
                <a:gd name="T14" fmla="*/ 0 w 37"/>
                <a:gd name="T15" fmla="*/ 2929 h 2966"/>
                <a:gd name="T16" fmla="*/ 37 w 37"/>
                <a:gd name="T17" fmla="*/ 2929 h 2966"/>
                <a:gd name="T18" fmla="*/ 0 w 37"/>
                <a:gd name="T19" fmla="*/ 37 h 2966"/>
                <a:gd name="T20" fmla="*/ 19 w 37"/>
                <a:gd name="T21" fmla="*/ 0 h 2966"/>
                <a:gd name="T22" fmla="*/ 37 w 37"/>
                <a:gd name="T23" fmla="*/ 37 h 2966"/>
                <a:gd name="T24" fmla="*/ 0 w 37"/>
                <a:gd name="T25" fmla="*/ 37 h 29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966"/>
                <a:gd name="T41" fmla="*/ 37 w 37"/>
                <a:gd name="T42" fmla="*/ 2966 h 29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966">
                  <a:moveTo>
                    <a:pt x="16" y="2935"/>
                  </a:moveTo>
                  <a:lnTo>
                    <a:pt x="16" y="31"/>
                  </a:lnTo>
                  <a:lnTo>
                    <a:pt x="21" y="31"/>
                  </a:lnTo>
                  <a:lnTo>
                    <a:pt x="21" y="2935"/>
                  </a:lnTo>
                  <a:lnTo>
                    <a:pt x="16" y="2935"/>
                  </a:lnTo>
                  <a:close/>
                  <a:moveTo>
                    <a:pt x="37" y="2929"/>
                  </a:moveTo>
                  <a:lnTo>
                    <a:pt x="19" y="2966"/>
                  </a:lnTo>
                  <a:lnTo>
                    <a:pt x="0" y="2929"/>
                  </a:lnTo>
                  <a:lnTo>
                    <a:pt x="37" y="2929"/>
                  </a:lnTo>
                  <a:close/>
                  <a:moveTo>
                    <a:pt x="0" y="37"/>
                  </a:moveTo>
                  <a:lnTo>
                    <a:pt x="19" y="0"/>
                  </a:lnTo>
                  <a:lnTo>
                    <a:pt x="37" y="37"/>
                  </a:lnTo>
                  <a:lnTo>
                    <a:pt x="0" y="37"/>
                  </a:lnTo>
                  <a:close/>
                </a:path>
              </a:pathLst>
            </a:custGeom>
            <a:solidFill>
              <a:srgbClr val="FFFFFF"/>
            </a:solidFill>
            <a:ln w="0" cap="flat">
              <a:solidFill>
                <a:srgbClr val="FFFFFF"/>
              </a:solidFill>
              <a:prstDash val="solid"/>
              <a:round/>
              <a:headEnd/>
              <a:tailEnd/>
            </a:ln>
          </p:spPr>
          <p:txBody>
            <a:bodyPr/>
            <a:lstStyle/>
            <a:p>
              <a:endParaRPr lang="en-US"/>
            </a:p>
          </p:txBody>
        </p:sp>
        <p:sp>
          <p:nvSpPr>
            <p:cNvPr id="107549" name="Rectangle 8"/>
            <p:cNvSpPr>
              <a:spLocks noChangeArrowheads="1"/>
            </p:cNvSpPr>
            <p:nvPr/>
          </p:nvSpPr>
          <p:spPr bwMode="auto">
            <a:xfrm>
              <a:off x="144" y="1981"/>
              <a:ext cx="156" cy="463"/>
            </a:xfrm>
            <a:prstGeom prst="rect">
              <a:avLst/>
            </a:prstGeom>
            <a:solidFill>
              <a:srgbClr val="0C2E86"/>
            </a:solidFill>
            <a:ln w="9525">
              <a:noFill/>
              <a:miter lim="800000"/>
              <a:headEnd/>
              <a:tailEnd/>
            </a:ln>
          </p:spPr>
          <p:txBody>
            <a:bodyPr/>
            <a:lstStyle/>
            <a:p>
              <a:endParaRPr lang="en-US"/>
            </a:p>
          </p:txBody>
        </p:sp>
        <p:sp>
          <p:nvSpPr>
            <p:cNvPr id="107550" name="Freeform 9"/>
            <p:cNvSpPr>
              <a:spLocks noEditPoints="1"/>
            </p:cNvSpPr>
            <p:nvPr/>
          </p:nvSpPr>
          <p:spPr bwMode="auto">
            <a:xfrm>
              <a:off x="142" y="1979"/>
              <a:ext cx="160" cy="467"/>
            </a:xfrm>
            <a:custGeom>
              <a:avLst/>
              <a:gdLst>
                <a:gd name="T0" fmla="*/ 0 w 160"/>
                <a:gd name="T1" fmla="*/ 467 h 467"/>
                <a:gd name="T2" fmla="*/ 0 w 160"/>
                <a:gd name="T3" fmla="*/ 0 h 467"/>
                <a:gd name="T4" fmla="*/ 160 w 160"/>
                <a:gd name="T5" fmla="*/ 0 h 467"/>
                <a:gd name="T6" fmla="*/ 160 w 160"/>
                <a:gd name="T7" fmla="*/ 467 h 467"/>
                <a:gd name="T8" fmla="*/ 0 w 160"/>
                <a:gd name="T9" fmla="*/ 467 h 467"/>
                <a:gd name="T10" fmla="*/ 158 w 160"/>
                <a:gd name="T11" fmla="*/ 463 h 467"/>
                <a:gd name="T12" fmla="*/ 156 w 160"/>
                <a:gd name="T13" fmla="*/ 465 h 467"/>
                <a:gd name="T14" fmla="*/ 156 w 160"/>
                <a:gd name="T15" fmla="*/ 2 h 467"/>
                <a:gd name="T16" fmla="*/ 158 w 160"/>
                <a:gd name="T17" fmla="*/ 4 h 467"/>
                <a:gd name="T18" fmla="*/ 2 w 160"/>
                <a:gd name="T19" fmla="*/ 4 h 467"/>
                <a:gd name="T20" fmla="*/ 5 w 160"/>
                <a:gd name="T21" fmla="*/ 2 h 467"/>
                <a:gd name="T22" fmla="*/ 5 w 160"/>
                <a:gd name="T23" fmla="*/ 465 h 467"/>
                <a:gd name="T24" fmla="*/ 2 w 160"/>
                <a:gd name="T25" fmla="*/ 463 h 467"/>
                <a:gd name="T26" fmla="*/ 158 w 160"/>
                <a:gd name="T27" fmla="*/ 463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467"/>
                <a:gd name="T44" fmla="*/ 160 w 160"/>
                <a:gd name="T45" fmla="*/ 467 h 4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467">
                  <a:moveTo>
                    <a:pt x="0" y="467"/>
                  </a:moveTo>
                  <a:lnTo>
                    <a:pt x="0" y="0"/>
                  </a:lnTo>
                  <a:lnTo>
                    <a:pt x="160" y="0"/>
                  </a:lnTo>
                  <a:lnTo>
                    <a:pt x="160" y="467"/>
                  </a:lnTo>
                  <a:lnTo>
                    <a:pt x="0" y="467"/>
                  </a:lnTo>
                  <a:close/>
                  <a:moveTo>
                    <a:pt x="158" y="463"/>
                  </a:moveTo>
                  <a:lnTo>
                    <a:pt x="156" y="465"/>
                  </a:lnTo>
                  <a:lnTo>
                    <a:pt x="156" y="2"/>
                  </a:lnTo>
                  <a:lnTo>
                    <a:pt x="158" y="4"/>
                  </a:lnTo>
                  <a:lnTo>
                    <a:pt x="2" y="4"/>
                  </a:lnTo>
                  <a:lnTo>
                    <a:pt x="5" y="2"/>
                  </a:lnTo>
                  <a:lnTo>
                    <a:pt x="5" y="465"/>
                  </a:lnTo>
                  <a:lnTo>
                    <a:pt x="2" y="463"/>
                  </a:lnTo>
                  <a:lnTo>
                    <a:pt x="158" y="46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51" name="Rectangle 10"/>
            <p:cNvSpPr>
              <a:spLocks noChangeArrowheads="1"/>
            </p:cNvSpPr>
            <p:nvPr/>
          </p:nvSpPr>
          <p:spPr bwMode="auto">
            <a:xfrm>
              <a:off x="255" y="2436"/>
              <a:ext cx="27" cy="92"/>
            </a:xfrm>
            <a:prstGeom prst="rect">
              <a:avLst/>
            </a:prstGeom>
            <a:noFill/>
            <a:ln w="9525">
              <a:noFill/>
              <a:miter lim="800000"/>
              <a:headEnd/>
              <a:tailEnd/>
            </a:ln>
          </p:spPr>
          <p:txBody>
            <a:bodyPr wrap="none" lIns="0" tIns="0" rIns="0" bIns="0">
              <a:spAutoFit/>
            </a:bodyPr>
            <a:lstStyle/>
            <a:p>
              <a:r>
                <a:rPr lang="en-US">
                  <a:solidFill>
                    <a:srgbClr val="FFFFFF"/>
                  </a:solidFill>
                  <a:latin typeface="Verdana" pitchFamily="34" charset="0"/>
                </a:rPr>
                <a:t>21.4mm</a:t>
              </a:r>
              <a:endParaRPr lang="en-US" b="0">
                <a:solidFill>
                  <a:schemeClr val="tx1"/>
                </a:solidFill>
                <a:latin typeface="Arial" charset="0"/>
              </a:endParaRPr>
            </a:p>
          </p:txBody>
        </p:sp>
        <p:sp>
          <p:nvSpPr>
            <p:cNvPr id="107552" name="Rectangle 11"/>
            <p:cNvSpPr>
              <a:spLocks noChangeArrowheads="1"/>
            </p:cNvSpPr>
            <p:nvPr/>
          </p:nvSpPr>
          <p:spPr bwMode="auto">
            <a:xfrm>
              <a:off x="195" y="3661"/>
              <a:ext cx="73" cy="5"/>
            </a:xfrm>
            <a:prstGeom prst="rect">
              <a:avLst/>
            </a:prstGeom>
            <a:solidFill>
              <a:srgbClr val="FFFFFF"/>
            </a:solidFill>
            <a:ln w="0">
              <a:solidFill>
                <a:srgbClr val="FFFFFF"/>
              </a:solidFill>
              <a:round/>
              <a:headEnd/>
              <a:tailEnd/>
            </a:ln>
          </p:spPr>
          <p:txBody>
            <a:bodyPr/>
            <a:lstStyle/>
            <a:p>
              <a:endParaRPr lang="en-US"/>
            </a:p>
          </p:txBody>
        </p:sp>
        <p:sp>
          <p:nvSpPr>
            <p:cNvPr id="107553" name="Rectangle 12"/>
            <p:cNvSpPr>
              <a:spLocks noChangeArrowheads="1"/>
            </p:cNvSpPr>
            <p:nvPr/>
          </p:nvSpPr>
          <p:spPr bwMode="auto">
            <a:xfrm>
              <a:off x="195" y="695"/>
              <a:ext cx="73" cy="5"/>
            </a:xfrm>
            <a:prstGeom prst="rect">
              <a:avLst/>
            </a:prstGeom>
            <a:solidFill>
              <a:srgbClr val="FFFFFF"/>
            </a:solidFill>
            <a:ln w="0">
              <a:solidFill>
                <a:srgbClr val="FFFFFF"/>
              </a:solidFill>
              <a:round/>
              <a:headEnd/>
              <a:tailEnd/>
            </a:ln>
          </p:spPr>
          <p:txBody>
            <a:bodyPr/>
            <a:lstStyle/>
            <a:p>
              <a:endParaRPr lang="en-US"/>
            </a:p>
          </p:txBody>
        </p:sp>
        <p:sp>
          <p:nvSpPr>
            <p:cNvPr id="107554" name="Rectangle 13"/>
            <p:cNvSpPr>
              <a:spLocks noChangeArrowheads="1"/>
            </p:cNvSpPr>
            <p:nvPr/>
          </p:nvSpPr>
          <p:spPr bwMode="auto">
            <a:xfrm>
              <a:off x="3933" y="615"/>
              <a:ext cx="4" cy="73"/>
            </a:xfrm>
            <a:prstGeom prst="rect">
              <a:avLst/>
            </a:prstGeom>
            <a:solidFill>
              <a:srgbClr val="FFFFFF"/>
            </a:solidFill>
            <a:ln w="0">
              <a:solidFill>
                <a:srgbClr val="FFFFFF"/>
              </a:solidFill>
              <a:round/>
              <a:headEnd/>
              <a:tailEnd/>
            </a:ln>
          </p:spPr>
          <p:txBody>
            <a:bodyPr/>
            <a:lstStyle/>
            <a:p>
              <a:endParaRPr lang="en-US"/>
            </a:p>
          </p:txBody>
        </p:sp>
        <p:sp>
          <p:nvSpPr>
            <p:cNvPr id="107555" name="Rectangle 14"/>
            <p:cNvSpPr>
              <a:spLocks noChangeArrowheads="1"/>
            </p:cNvSpPr>
            <p:nvPr/>
          </p:nvSpPr>
          <p:spPr bwMode="auto">
            <a:xfrm>
              <a:off x="289" y="606"/>
              <a:ext cx="4" cy="73"/>
            </a:xfrm>
            <a:prstGeom prst="rect">
              <a:avLst/>
            </a:prstGeom>
            <a:solidFill>
              <a:srgbClr val="FFFFFF"/>
            </a:solidFill>
            <a:ln w="0">
              <a:solidFill>
                <a:srgbClr val="FFFFFF"/>
              </a:solidFill>
              <a:round/>
              <a:headEnd/>
              <a:tailEnd/>
            </a:ln>
          </p:spPr>
          <p:txBody>
            <a:bodyPr/>
            <a:lstStyle/>
            <a:p>
              <a:endParaRPr lang="en-US"/>
            </a:p>
          </p:txBody>
        </p:sp>
        <p:sp>
          <p:nvSpPr>
            <p:cNvPr id="107556" name="Rectangle 15"/>
            <p:cNvSpPr>
              <a:spLocks noChangeArrowheads="1"/>
            </p:cNvSpPr>
            <p:nvPr/>
          </p:nvSpPr>
          <p:spPr bwMode="auto">
            <a:xfrm>
              <a:off x="1868" y="578"/>
              <a:ext cx="458" cy="161"/>
            </a:xfrm>
            <a:prstGeom prst="rect">
              <a:avLst/>
            </a:prstGeom>
            <a:solidFill>
              <a:srgbClr val="0C2E86"/>
            </a:solidFill>
            <a:ln w="9525">
              <a:noFill/>
              <a:miter lim="800000"/>
              <a:headEnd/>
              <a:tailEnd/>
            </a:ln>
          </p:spPr>
          <p:txBody>
            <a:bodyPr/>
            <a:lstStyle/>
            <a:p>
              <a:endParaRPr lang="en-US"/>
            </a:p>
          </p:txBody>
        </p:sp>
        <p:sp>
          <p:nvSpPr>
            <p:cNvPr id="107557" name="Freeform 16"/>
            <p:cNvSpPr>
              <a:spLocks noEditPoints="1"/>
            </p:cNvSpPr>
            <p:nvPr/>
          </p:nvSpPr>
          <p:spPr bwMode="auto">
            <a:xfrm>
              <a:off x="1866" y="576"/>
              <a:ext cx="462" cy="165"/>
            </a:xfrm>
            <a:custGeom>
              <a:avLst/>
              <a:gdLst>
                <a:gd name="T0" fmla="*/ 0 w 462"/>
                <a:gd name="T1" fmla="*/ 0 h 165"/>
                <a:gd name="T2" fmla="*/ 462 w 462"/>
                <a:gd name="T3" fmla="*/ 0 h 165"/>
                <a:gd name="T4" fmla="*/ 462 w 462"/>
                <a:gd name="T5" fmla="*/ 165 h 165"/>
                <a:gd name="T6" fmla="*/ 0 w 462"/>
                <a:gd name="T7" fmla="*/ 165 h 165"/>
                <a:gd name="T8" fmla="*/ 0 w 462"/>
                <a:gd name="T9" fmla="*/ 0 h 165"/>
                <a:gd name="T10" fmla="*/ 4 w 462"/>
                <a:gd name="T11" fmla="*/ 163 h 165"/>
                <a:gd name="T12" fmla="*/ 2 w 462"/>
                <a:gd name="T13" fmla="*/ 160 h 165"/>
                <a:gd name="T14" fmla="*/ 460 w 462"/>
                <a:gd name="T15" fmla="*/ 160 h 165"/>
                <a:gd name="T16" fmla="*/ 458 w 462"/>
                <a:gd name="T17" fmla="*/ 163 h 165"/>
                <a:gd name="T18" fmla="*/ 458 w 462"/>
                <a:gd name="T19" fmla="*/ 2 h 165"/>
                <a:gd name="T20" fmla="*/ 460 w 462"/>
                <a:gd name="T21" fmla="*/ 5 h 165"/>
                <a:gd name="T22" fmla="*/ 2 w 462"/>
                <a:gd name="T23" fmla="*/ 5 h 165"/>
                <a:gd name="T24" fmla="*/ 4 w 462"/>
                <a:gd name="T25" fmla="*/ 2 h 165"/>
                <a:gd name="T26" fmla="*/ 4 w 462"/>
                <a:gd name="T27" fmla="*/ 163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2"/>
                <a:gd name="T43" fmla="*/ 0 h 165"/>
                <a:gd name="T44" fmla="*/ 462 w 46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2" h="165">
                  <a:moveTo>
                    <a:pt x="0" y="0"/>
                  </a:moveTo>
                  <a:lnTo>
                    <a:pt x="462" y="0"/>
                  </a:lnTo>
                  <a:lnTo>
                    <a:pt x="462" y="165"/>
                  </a:lnTo>
                  <a:lnTo>
                    <a:pt x="0" y="165"/>
                  </a:lnTo>
                  <a:lnTo>
                    <a:pt x="0" y="0"/>
                  </a:lnTo>
                  <a:close/>
                  <a:moveTo>
                    <a:pt x="4" y="163"/>
                  </a:moveTo>
                  <a:lnTo>
                    <a:pt x="2" y="160"/>
                  </a:lnTo>
                  <a:lnTo>
                    <a:pt x="460" y="160"/>
                  </a:lnTo>
                  <a:lnTo>
                    <a:pt x="458" y="163"/>
                  </a:lnTo>
                  <a:lnTo>
                    <a:pt x="458" y="2"/>
                  </a:lnTo>
                  <a:lnTo>
                    <a:pt x="460" y="5"/>
                  </a:lnTo>
                  <a:lnTo>
                    <a:pt x="2" y="5"/>
                  </a:lnTo>
                  <a:lnTo>
                    <a:pt x="4" y="2"/>
                  </a:lnTo>
                  <a:lnTo>
                    <a:pt x="4" y="16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58" name="Rectangle 17"/>
            <p:cNvSpPr>
              <a:spLocks noChangeArrowheads="1"/>
            </p:cNvSpPr>
            <p:nvPr/>
          </p:nvSpPr>
          <p:spPr bwMode="auto">
            <a:xfrm>
              <a:off x="1873" y="593"/>
              <a:ext cx="499" cy="133"/>
            </a:xfrm>
            <a:prstGeom prst="rect">
              <a:avLst/>
            </a:prstGeom>
            <a:noFill/>
            <a:ln w="9525">
              <a:noFill/>
              <a:miter lim="800000"/>
              <a:headEnd/>
              <a:tailEnd/>
            </a:ln>
          </p:spPr>
          <p:txBody>
            <a:bodyPr wrap="none" lIns="0" tIns="0" rIns="0" bIns="0">
              <a:spAutoFit/>
            </a:bodyPr>
            <a:lstStyle/>
            <a:p>
              <a:r>
                <a:rPr lang="en-US" sz="1200">
                  <a:solidFill>
                    <a:srgbClr val="FFFFFF"/>
                  </a:solidFill>
                  <a:latin typeface="Verdana" pitchFamily="34" charset="0"/>
                </a:rPr>
                <a:t>26.5mm</a:t>
              </a:r>
              <a:endParaRPr lang="en-US" b="0">
                <a:solidFill>
                  <a:schemeClr val="tx1"/>
                </a:solidFill>
                <a:latin typeface="Arial" charset="0"/>
              </a:endParaRPr>
            </a:p>
          </p:txBody>
        </p:sp>
        <p:pic>
          <p:nvPicPr>
            <p:cNvPr id="107559" name="Picture 18"/>
            <p:cNvPicPr>
              <a:picLocks noChangeAspect="1" noChangeArrowheads="1"/>
            </p:cNvPicPr>
            <p:nvPr/>
          </p:nvPicPr>
          <p:blipFill>
            <a:blip r:embed="rId2" cstate="print"/>
            <a:srcRect/>
            <a:stretch>
              <a:fillRect/>
            </a:stretch>
          </p:blipFill>
          <p:spPr bwMode="auto">
            <a:xfrm>
              <a:off x="291" y="693"/>
              <a:ext cx="3644" cy="2984"/>
            </a:xfrm>
            <a:prstGeom prst="rect">
              <a:avLst/>
            </a:prstGeom>
            <a:noFill/>
            <a:ln w="9525">
              <a:noFill/>
              <a:miter lim="800000"/>
              <a:headEnd/>
              <a:tailEnd/>
            </a:ln>
          </p:spPr>
        </p:pic>
        <p:sp>
          <p:nvSpPr>
            <p:cNvPr id="107560" name="Rectangle 19"/>
            <p:cNvSpPr>
              <a:spLocks noChangeArrowheads="1"/>
            </p:cNvSpPr>
            <p:nvPr/>
          </p:nvSpPr>
          <p:spPr bwMode="auto">
            <a:xfrm>
              <a:off x="318" y="1398"/>
              <a:ext cx="358" cy="133"/>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DDR3</a:t>
              </a:r>
              <a:endParaRPr lang="en-US" b="0">
                <a:solidFill>
                  <a:schemeClr val="tx1"/>
                </a:solidFill>
                <a:latin typeface="Arial" charset="0"/>
              </a:endParaRPr>
            </a:p>
          </p:txBody>
        </p:sp>
        <p:sp>
          <p:nvSpPr>
            <p:cNvPr id="107561" name="Rectangle 20"/>
            <p:cNvSpPr>
              <a:spLocks noChangeArrowheads="1"/>
            </p:cNvSpPr>
            <p:nvPr/>
          </p:nvSpPr>
          <p:spPr bwMode="auto">
            <a:xfrm>
              <a:off x="386" y="1504"/>
              <a:ext cx="216" cy="132"/>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MC</a:t>
              </a:r>
              <a:endParaRPr lang="en-US" b="0">
                <a:solidFill>
                  <a:schemeClr val="tx1"/>
                </a:solidFill>
                <a:latin typeface="Arial" charset="0"/>
              </a:endParaRPr>
            </a:p>
          </p:txBody>
        </p:sp>
        <p:sp>
          <p:nvSpPr>
            <p:cNvPr id="107562" name="Freeform 21"/>
            <p:cNvSpPr>
              <a:spLocks noEditPoints="1"/>
            </p:cNvSpPr>
            <p:nvPr/>
          </p:nvSpPr>
          <p:spPr bwMode="auto">
            <a:xfrm>
              <a:off x="298" y="842"/>
              <a:ext cx="307" cy="1270"/>
            </a:xfrm>
            <a:custGeom>
              <a:avLst/>
              <a:gdLst>
                <a:gd name="T0" fmla="*/ 0 w 307"/>
                <a:gd name="T1" fmla="*/ 0 h 1270"/>
                <a:gd name="T2" fmla="*/ 307 w 307"/>
                <a:gd name="T3" fmla="*/ 0 h 1270"/>
                <a:gd name="T4" fmla="*/ 307 w 307"/>
                <a:gd name="T5" fmla="*/ 1270 h 1270"/>
                <a:gd name="T6" fmla="*/ 0 w 307"/>
                <a:gd name="T7" fmla="*/ 1270 h 1270"/>
                <a:gd name="T8" fmla="*/ 0 w 307"/>
                <a:gd name="T9" fmla="*/ 0 h 1270"/>
                <a:gd name="T10" fmla="*/ 14 w 307"/>
                <a:gd name="T11" fmla="*/ 1263 h 1270"/>
                <a:gd name="T12" fmla="*/ 7 w 307"/>
                <a:gd name="T13" fmla="*/ 1256 h 1270"/>
                <a:gd name="T14" fmla="*/ 300 w 307"/>
                <a:gd name="T15" fmla="*/ 1256 h 1270"/>
                <a:gd name="T16" fmla="*/ 293 w 307"/>
                <a:gd name="T17" fmla="*/ 1263 h 1270"/>
                <a:gd name="T18" fmla="*/ 293 w 307"/>
                <a:gd name="T19" fmla="*/ 7 h 1270"/>
                <a:gd name="T20" fmla="*/ 300 w 307"/>
                <a:gd name="T21" fmla="*/ 14 h 1270"/>
                <a:gd name="T22" fmla="*/ 7 w 307"/>
                <a:gd name="T23" fmla="*/ 14 h 1270"/>
                <a:gd name="T24" fmla="*/ 14 w 307"/>
                <a:gd name="T25" fmla="*/ 7 h 1270"/>
                <a:gd name="T26" fmla="*/ 14 w 307"/>
                <a:gd name="T27" fmla="*/ 1263 h 1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7"/>
                <a:gd name="T43" fmla="*/ 0 h 1270"/>
                <a:gd name="T44" fmla="*/ 307 w 307"/>
                <a:gd name="T45" fmla="*/ 1270 h 12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7" h="1270">
                  <a:moveTo>
                    <a:pt x="0" y="0"/>
                  </a:moveTo>
                  <a:lnTo>
                    <a:pt x="307" y="0"/>
                  </a:lnTo>
                  <a:lnTo>
                    <a:pt x="307" y="1270"/>
                  </a:lnTo>
                  <a:lnTo>
                    <a:pt x="0" y="1270"/>
                  </a:lnTo>
                  <a:lnTo>
                    <a:pt x="0" y="0"/>
                  </a:lnTo>
                  <a:close/>
                  <a:moveTo>
                    <a:pt x="14" y="1263"/>
                  </a:moveTo>
                  <a:lnTo>
                    <a:pt x="7" y="1256"/>
                  </a:lnTo>
                  <a:lnTo>
                    <a:pt x="300" y="1256"/>
                  </a:lnTo>
                  <a:lnTo>
                    <a:pt x="293" y="1263"/>
                  </a:lnTo>
                  <a:lnTo>
                    <a:pt x="293" y="7"/>
                  </a:lnTo>
                  <a:lnTo>
                    <a:pt x="300" y="14"/>
                  </a:lnTo>
                  <a:lnTo>
                    <a:pt x="7" y="14"/>
                  </a:lnTo>
                  <a:lnTo>
                    <a:pt x="14" y="7"/>
                  </a:lnTo>
                  <a:lnTo>
                    <a:pt x="14" y="126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63" name="Rectangle 22"/>
            <p:cNvSpPr>
              <a:spLocks noChangeArrowheads="1"/>
            </p:cNvSpPr>
            <p:nvPr/>
          </p:nvSpPr>
          <p:spPr bwMode="auto">
            <a:xfrm>
              <a:off x="302" y="2876"/>
              <a:ext cx="390" cy="152"/>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DDR3</a:t>
              </a:r>
              <a:endParaRPr lang="en-US" b="0">
                <a:solidFill>
                  <a:schemeClr val="tx1"/>
                </a:solidFill>
                <a:latin typeface="Arial" charset="0"/>
              </a:endParaRPr>
            </a:p>
          </p:txBody>
        </p:sp>
        <p:sp>
          <p:nvSpPr>
            <p:cNvPr id="107564" name="Rectangle 23"/>
            <p:cNvSpPr>
              <a:spLocks noChangeArrowheads="1"/>
            </p:cNvSpPr>
            <p:nvPr/>
          </p:nvSpPr>
          <p:spPr bwMode="auto">
            <a:xfrm>
              <a:off x="370" y="2982"/>
              <a:ext cx="215" cy="133"/>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MC</a:t>
              </a:r>
              <a:endParaRPr lang="en-US" b="0">
                <a:solidFill>
                  <a:schemeClr val="tx1"/>
                </a:solidFill>
                <a:latin typeface="Arial" charset="0"/>
              </a:endParaRPr>
            </a:p>
          </p:txBody>
        </p:sp>
        <p:sp>
          <p:nvSpPr>
            <p:cNvPr id="107565" name="Freeform 24"/>
            <p:cNvSpPr>
              <a:spLocks noEditPoints="1"/>
            </p:cNvSpPr>
            <p:nvPr/>
          </p:nvSpPr>
          <p:spPr bwMode="auto">
            <a:xfrm>
              <a:off x="289" y="2300"/>
              <a:ext cx="307" cy="1269"/>
            </a:xfrm>
            <a:custGeom>
              <a:avLst/>
              <a:gdLst>
                <a:gd name="T0" fmla="*/ 0 w 307"/>
                <a:gd name="T1" fmla="*/ 0 h 1269"/>
                <a:gd name="T2" fmla="*/ 307 w 307"/>
                <a:gd name="T3" fmla="*/ 0 h 1269"/>
                <a:gd name="T4" fmla="*/ 307 w 307"/>
                <a:gd name="T5" fmla="*/ 1269 h 1269"/>
                <a:gd name="T6" fmla="*/ 0 w 307"/>
                <a:gd name="T7" fmla="*/ 1269 h 1269"/>
                <a:gd name="T8" fmla="*/ 0 w 307"/>
                <a:gd name="T9" fmla="*/ 0 h 1269"/>
                <a:gd name="T10" fmla="*/ 13 w 307"/>
                <a:gd name="T11" fmla="*/ 1263 h 1269"/>
                <a:gd name="T12" fmla="*/ 7 w 307"/>
                <a:gd name="T13" fmla="*/ 1256 h 1269"/>
                <a:gd name="T14" fmla="*/ 300 w 307"/>
                <a:gd name="T15" fmla="*/ 1256 h 1269"/>
                <a:gd name="T16" fmla="*/ 293 w 307"/>
                <a:gd name="T17" fmla="*/ 1263 h 1269"/>
                <a:gd name="T18" fmla="*/ 293 w 307"/>
                <a:gd name="T19" fmla="*/ 7 h 1269"/>
                <a:gd name="T20" fmla="*/ 300 w 307"/>
                <a:gd name="T21" fmla="*/ 13 h 1269"/>
                <a:gd name="T22" fmla="*/ 7 w 307"/>
                <a:gd name="T23" fmla="*/ 13 h 1269"/>
                <a:gd name="T24" fmla="*/ 13 w 307"/>
                <a:gd name="T25" fmla="*/ 7 h 1269"/>
                <a:gd name="T26" fmla="*/ 13 w 307"/>
                <a:gd name="T27" fmla="*/ 1263 h 1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7"/>
                <a:gd name="T43" fmla="*/ 0 h 1269"/>
                <a:gd name="T44" fmla="*/ 307 w 307"/>
                <a:gd name="T45" fmla="*/ 1269 h 1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7" h="1269">
                  <a:moveTo>
                    <a:pt x="0" y="0"/>
                  </a:moveTo>
                  <a:lnTo>
                    <a:pt x="307" y="0"/>
                  </a:lnTo>
                  <a:lnTo>
                    <a:pt x="307" y="1269"/>
                  </a:lnTo>
                  <a:lnTo>
                    <a:pt x="0" y="1269"/>
                  </a:lnTo>
                  <a:lnTo>
                    <a:pt x="0" y="0"/>
                  </a:lnTo>
                  <a:close/>
                  <a:moveTo>
                    <a:pt x="13" y="1263"/>
                  </a:moveTo>
                  <a:lnTo>
                    <a:pt x="7" y="1256"/>
                  </a:lnTo>
                  <a:lnTo>
                    <a:pt x="300" y="1256"/>
                  </a:lnTo>
                  <a:lnTo>
                    <a:pt x="293" y="1263"/>
                  </a:lnTo>
                  <a:lnTo>
                    <a:pt x="293" y="7"/>
                  </a:lnTo>
                  <a:lnTo>
                    <a:pt x="300" y="13"/>
                  </a:lnTo>
                  <a:lnTo>
                    <a:pt x="7" y="13"/>
                  </a:lnTo>
                  <a:lnTo>
                    <a:pt x="13" y="7"/>
                  </a:lnTo>
                  <a:lnTo>
                    <a:pt x="13" y="126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66" name="Rectangle 25"/>
            <p:cNvSpPr>
              <a:spLocks noChangeArrowheads="1"/>
            </p:cNvSpPr>
            <p:nvPr/>
          </p:nvSpPr>
          <p:spPr bwMode="auto">
            <a:xfrm>
              <a:off x="311" y="2096"/>
              <a:ext cx="357" cy="124"/>
            </a:xfrm>
            <a:prstGeom prst="rect">
              <a:avLst/>
            </a:prstGeom>
            <a:noFill/>
            <a:ln w="9525">
              <a:noFill/>
              <a:miter lim="800000"/>
              <a:headEnd/>
              <a:tailEnd/>
            </a:ln>
          </p:spPr>
          <p:txBody>
            <a:bodyPr wrap="none" lIns="0" tIns="0" rIns="0" bIns="0">
              <a:spAutoFit/>
            </a:bodyPr>
            <a:lstStyle/>
            <a:p>
              <a:r>
                <a:rPr lang="en-US" sz="1100">
                  <a:solidFill>
                    <a:srgbClr val="E1CE0C"/>
                  </a:solidFill>
                  <a:latin typeface="Verdana" pitchFamily="34" charset="0"/>
                </a:rPr>
                <a:t>PLL + </a:t>
              </a:r>
              <a:endParaRPr lang="en-US" b="0">
                <a:solidFill>
                  <a:schemeClr val="tx1"/>
                </a:solidFill>
                <a:latin typeface="Arial" charset="0"/>
              </a:endParaRPr>
            </a:p>
          </p:txBody>
        </p:sp>
        <p:sp>
          <p:nvSpPr>
            <p:cNvPr id="107567" name="Rectangle 26"/>
            <p:cNvSpPr>
              <a:spLocks noChangeArrowheads="1"/>
            </p:cNvSpPr>
            <p:nvPr/>
          </p:nvSpPr>
          <p:spPr bwMode="auto">
            <a:xfrm>
              <a:off x="361" y="2188"/>
              <a:ext cx="261" cy="123"/>
            </a:xfrm>
            <a:prstGeom prst="rect">
              <a:avLst/>
            </a:prstGeom>
            <a:noFill/>
            <a:ln w="9525">
              <a:noFill/>
              <a:miter lim="800000"/>
              <a:headEnd/>
              <a:tailEnd/>
            </a:ln>
          </p:spPr>
          <p:txBody>
            <a:bodyPr wrap="none" lIns="0" tIns="0" rIns="0" bIns="0">
              <a:spAutoFit/>
            </a:bodyPr>
            <a:lstStyle/>
            <a:p>
              <a:r>
                <a:rPr lang="en-US" sz="1100">
                  <a:solidFill>
                    <a:srgbClr val="E1CE0C"/>
                  </a:solidFill>
                  <a:latin typeface="Verdana" pitchFamily="34" charset="0"/>
                </a:rPr>
                <a:t>I/O </a:t>
              </a:r>
              <a:endParaRPr lang="en-US" b="0">
                <a:solidFill>
                  <a:schemeClr val="tx1"/>
                </a:solidFill>
                <a:latin typeface="Arial" charset="0"/>
              </a:endParaRPr>
            </a:p>
          </p:txBody>
        </p:sp>
        <p:sp>
          <p:nvSpPr>
            <p:cNvPr id="107568" name="Freeform 27"/>
            <p:cNvSpPr>
              <a:spLocks noEditPoints="1"/>
            </p:cNvSpPr>
            <p:nvPr/>
          </p:nvSpPr>
          <p:spPr bwMode="auto">
            <a:xfrm>
              <a:off x="307" y="2098"/>
              <a:ext cx="289" cy="215"/>
            </a:xfrm>
            <a:custGeom>
              <a:avLst/>
              <a:gdLst>
                <a:gd name="T0" fmla="*/ 0 w 289"/>
                <a:gd name="T1" fmla="*/ 0 h 215"/>
                <a:gd name="T2" fmla="*/ 289 w 289"/>
                <a:gd name="T3" fmla="*/ 0 h 215"/>
                <a:gd name="T4" fmla="*/ 289 w 289"/>
                <a:gd name="T5" fmla="*/ 215 h 215"/>
                <a:gd name="T6" fmla="*/ 0 w 289"/>
                <a:gd name="T7" fmla="*/ 215 h 215"/>
                <a:gd name="T8" fmla="*/ 0 w 289"/>
                <a:gd name="T9" fmla="*/ 0 h 215"/>
                <a:gd name="T10" fmla="*/ 14 w 289"/>
                <a:gd name="T11" fmla="*/ 209 h 215"/>
                <a:gd name="T12" fmla="*/ 7 w 289"/>
                <a:gd name="T13" fmla="*/ 202 h 215"/>
                <a:gd name="T14" fmla="*/ 282 w 289"/>
                <a:gd name="T15" fmla="*/ 202 h 215"/>
                <a:gd name="T16" fmla="*/ 275 w 289"/>
                <a:gd name="T17" fmla="*/ 209 h 215"/>
                <a:gd name="T18" fmla="*/ 275 w 289"/>
                <a:gd name="T19" fmla="*/ 7 h 215"/>
                <a:gd name="T20" fmla="*/ 282 w 289"/>
                <a:gd name="T21" fmla="*/ 14 h 215"/>
                <a:gd name="T22" fmla="*/ 7 w 289"/>
                <a:gd name="T23" fmla="*/ 14 h 215"/>
                <a:gd name="T24" fmla="*/ 14 w 289"/>
                <a:gd name="T25" fmla="*/ 7 h 215"/>
                <a:gd name="T26" fmla="*/ 14 w 289"/>
                <a:gd name="T27" fmla="*/ 2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9"/>
                <a:gd name="T43" fmla="*/ 0 h 215"/>
                <a:gd name="T44" fmla="*/ 289 w 289"/>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9" h="215">
                  <a:moveTo>
                    <a:pt x="0" y="0"/>
                  </a:moveTo>
                  <a:lnTo>
                    <a:pt x="289" y="0"/>
                  </a:lnTo>
                  <a:lnTo>
                    <a:pt x="289" y="215"/>
                  </a:lnTo>
                  <a:lnTo>
                    <a:pt x="0" y="215"/>
                  </a:lnTo>
                  <a:lnTo>
                    <a:pt x="0" y="0"/>
                  </a:lnTo>
                  <a:close/>
                  <a:moveTo>
                    <a:pt x="14" y="209"/>
                  </a:moveTo>
                  <a:lnTo>
                    <a:pt x="7" y="202"/>
                  </a:lnTo>
                  <a:lnTo>
                    <a:pt x="282" y="202"/>
                  </a:lnTo>
                  <a:lnTo>
                    <a:pt x="275" y="209"/>
                  </a:lnTo>
                  <a:lnTo>
                    <a:pt x="275" y="7"/>
                  </a:lnTo>
                  <a:lnTo>
                    <a:pt x="282" y="14"/>
                  </a:lnTo>
                  <a:lnTo>
                    <a:pt x="7" y="14"/>
                  </a:lnTo>
                  <a:lnTo>
                    <a:pt x="14" y="7"/>
                  </a:lnTo>
                  <a:lnTo>
                    <a:pt x="14" y="209"/>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69" name="Rectangle 28"/>
            <p:cNvSpPr>
              <a:spLocks noChangeArrowheads="1"/>
            </p:cNvSpPr>
            <p:nvPr/>
          </p:nvSpPr>
          <p:spPr bwMode="auto">
            <a:xfrm>
              <a:off x="389" y="3556"/>
              <a:ext cx="248" cy="124"/>
            </a:xfrm>
            <a:prstGeom prst="rect">
              <a:avLst/>
            </a:prstGeom>
            <a:noFill/>
            <a:ln w="9525">
              <a:noFill/>
              <a:miter lim="800000"/>
              <a:headEnd/>
              <a:tailEnd/>
            </a:ln>
          </p:spPr>
          <p:txBody>
            <a:bodyPr wrap="none" lIns="0" tIns="0" rIns="0" bIns="0">
              <a:spAutoFit/>
            </a:bodyPr>
            <a:lstStyle/>
            <a:p>
              <a:r>
                <a:rPr lang="en-US" sz="1100">
                  <a:solidFill>
                    <a:srgbClr val="E1CE0C"/>
                  </a:solidFill>
                  <a:latin typeface="Verdana" pitchFamily="34" charset="0"/>
                </a:rPr>
                <a:t>RPC</a:t>
              </a:r>
              <a:endParaRPr lang="en-US" b="0">
                <a:solidFill>
                  <a:schemeClr val="tx1"/>
                </a:solidFill>
                <a:latin typeface="Arial" charset="0"/>
              </a:endParaRPr>
            </a:p>
          </p:txBody>
        </p:sp>
        <p:sp>
          <p:nvSpPr>
            <p:cNvPr id="107570" name="Freeform 29"/>
            <p:cNvSpPr>
              <a:spLocks noEditPoints="1"/>
            </p:cNvSpPr>
            <p:nvPr/>
          </p:nvSpPr>
          <p:spPr bwMode="auto">
            <a:xfrm>
              <a:off x="380" y="3556"/>
              <a:ext cx="216" cy="110"/>
            </a:xfrm>
            <a:custGeom>
              <a:avLst/>
              <a:gdLst>
                <a:gd name="T0" fmla="*/ 0 w 216"/>
                <a:gd name="T1" fmla="*/ 0 h 110"/>
                <a:gd name="T2" fmla="*/ 216 w 216"/>
                <a:gd name="T3" fmla="*/ 0 h 110"/>
                <a:gd name="T4" fmla="*/ 216 w 216"/>
                <a:gd name="T5" fmla="*/ 110 h 110"/>
                <a:gd name="T6" fmla="*/ 0 w 216"/>
                <a:gd name="T7" fmla="*/ 110 h 110"/>
                <a:gd name="T8" fmla="*/ 0 w 216"/>
                <a:gd name="T9" fmla="*/ 0 h 110"/>
                <a:gd name="T10" fmla="*/ 14 w 216"/>
                <a:gd name="T11" fmla="*/ 103 h 110"/>
                <a:gd name="T12" fmla="*/ 7 w 216"/>
                <a:gd name="T13" fmla="*/ 96 h 110"/>
                <a:gd name="T14" fmla="*/ 209 w 216"/>
                <a:gd name="T15" fmla="*/ 96 h 110"/>
                <a:gd name="T16" fmla="*/ 202 w 216"/>
                <a:gd name="T17" fmla="*/ 103 h 110"/>
                <a:gd name="T18" fmla="*/ 202 w 216"/>
                <a:gd name="T19" fmla="*/ 7 h 110"/>
                <a:gd name="T20" fmla="*/ 209 w 216"/>
                <a:gd name="T21" fmla="*/ 13 h 110"/>
                <a:gd name="T22" fmla="*/ 7 w 216"/>
                <a:gd name="T23" fmla="*/ 13 h 110"/>
                <a:gd name="T24" fmla="*/ 14 w 216"/>
                <a:gd name="T25" fmla="*/ 7 h 110"/>
                <a:gd name="T26" fmla="*/ 14 w 216"/>
                <a:gd name="T27" fmla="*/ 103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110"/>
                <a:gd name="T44" fmla="*/ 216 w 216"/>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110">
                  <a:moveTo>
                    <a:pt x="0" y="0"/>
                  </a:moveTo>
                  <a:lnTo>
                    <a:pt x="216" y="0"/>
                  </a:lnTo>
                  <a:lnTo>
                    <a:pt x="216" y="110"/>
                  </a:lnTo>
                  <a:lnTo>
                    <a:pt x="0" y="110"/>
                  </a:lnTo>
                  <a:lnTo>
                    <a:pt x="0" y="0"/>
                  </a:lnTo>
                  <a:close/>
                  <a:moveTo>
                    <a:pt x="14" y="103"/>
                  </a:moveTo>
                  <a:lnTo>
                    <a:pt x="7" y="96"/>
                  </a:lnTo>
                  <a:lnTo>
                    <a:pt x="209" y="96"/>
                  </a:lnTo>
                  <a:lnTo>
                    <a:pt x="202" y="103"/>
                  </a:lnTo>
                  <a:lnTo>
                    <a:pt x="202" y="7"/>
                  </a:lnTo>
                  <a:lnTo>
                    <a:pt x="209" y="13"/>
                  </a:lnTo>
                  <a:lnTo>
                    <a:pt x="7" y="13"/>
                  </a:lnTo>
                  <a:lnTo>
                    <a:pt x="14" y="7"/>
                  </a:lnTo>
                  <a:lnTo>
                    <a:pt x="14" y="10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71" name="Rectangle 30"/>
            <p:cNvSpPr>
              <a:spLocks noChangeArrowheads="1"/>
            </p:cNvSpPr>
            <p:nvPr/>
          </p:nvSpPr>
          <p:spPr bwMode="auto">
            <a:xfrm>
              <a:off x="3626" y="1435"/>
              <a:ext cx="358" cy="133"/>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DDR3</a:t>
              </a:r>
              <a:endParaRPr lang="en-US" b="0">
                <a:solidFill>
                  <a:schemeClr val="tx1"/>
                </a:solidFill>
                <a:latin typeface="Arial" charset="0"/>
              </a:endParaRPr>
            </a:p>
          </p:txBody>
        </p:sp>
        <p:sp>
          <p:nvSpPr>
            <p:cNvPr id="107572" name="Rectangle 31"/>
            <p:cNvSpPr>
              <a:spLocks noChangeArrowheads="1"/>
            </p:cNvSpPr>
            <p:nvPr/>
          </p:nvSpPr>
          <p:spPr bwMode="auto">
            <a:xfrm>
              <a:off x="3694" y="1539"/>
              <a:ext cx="234" cy="152"/>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MC</a:t>
              </a:r>
              <a:endParaRPr lang="en-US" b="0">
                <a:solidFill>
                  <a:schemeClr val="tx1"/>
                </a:solidFill>
                <a:latin typeface="Arial" charset="0"/>
              </a:endParaRPr>
            </a:p>
          </p:txBody>
        </p:sp>
        <p:sp>
          <p:nvSpPr>
            <p:cNvPr id="107573" name="Freeform 32"/>
            <p:cNvSpPr>
              <a:spLocks noEditPoints="1"/>
            </p:cNvSpPr>
            <p:nvPr/>
          </p:nvSpPr>
          <p:spPr bwMode="auto">
            <a:xfrm>
              <a:off x="3621" y="879"/>
              <a:ext cx="312" cy="1269"/>
            </a:xfrm>
            <a:custGeom>
              <a:avLst/>
              <a:gdLst>
                <a:gd name="T0" fmla="*/ 0 w 312"/>
                <a:gd name="T1" fmla="*/ 0 h 1269"/>
                <a:gd name="T2" fmla="*/ 312 w 312"/>
                <a:gd name="T3" fmla="*/ 0 h 1269"/>
                <a:gd name="T4" fmla="*/ 312 w 312"/>
                <a:gd name="T5" fmla="*/ 1269 h 1269"/>
                <a:gd name="T6" fmla="*/ 0 w 312"/>
                <a:gd name="T7" fmla="*/ 1269 h 1269"/>
                <a:gd name="T8" fmla="*/ 0 w 312"/>
                <a:gd name="T9" fmla="*/ 0 h 1269"/>
                <a:gd name="T10" fmla="*/ 14 w 312"/>
                <a:gd name="T11" fmla="*/ 1262 h 1269"/>
                <a:gd name="T12" fmla="*/ 7 w 312"/>
                <a:gd name="T13" fmla="*/ 1256 h 1269"/>
                <a:gd name="T14" fmla="*/ 305 w 312"/>
                <a:gd name="T15" fmla="*/ 1256 h 1269"/>
                <a:gd name="T16" fmla="*/ 298 w 312"/>
                <a:gd name="T17" fmla="*/ 1262 h 1269"/>
                <a:gd name="T18" fmla="*/ 298 w 312"/>
                <a:gd name="T19" fmla="*/ 6 h 1269"/>
                <a:gd name="T20" fmla="*/ 305 w 312"/>
                <a:gd name="T21" fmla="*/ 13 h 1269"/>
                <a:gd name="T22" fmla="*/ 7 w 312"/>
                <a:gd name="T23" fmla="*/ 13 h 1269"/>
                <a:gd name="T24" fmla="*/ 14 w 312"/>
                <a:gd name="T25" fmla="*/ 6 h 1269"/>
                <a:gd name="T26" fmla="*/ 14 w 312"/>
                <a:gd name="T27" fmla="*/ 1262 h 1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2"/>
                <a:gd name="T43" fmla="*/ 0 h 1269"/>
                <a:gd name="T44" fmla="*/ 312 w 312"/>
                <a:gd name="T45" fmla="*/ 1269 h 1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2" h="1269">
                  <a:moveTo>
                    <a:pt x="0" y="0"/>
                  </a:moveTo>
                  <a:lnTo>
                    <a:pt x="312" y="0"/>
                  </a:lnTo>
                  <a:lnTo>
                    <a:pt x="312" y="1269"/>
                  </a:lnTo>
                  <a:lnTo>
                    <a:pt x="0" y="1269"/>
                  </a:lnTo>
                  <a:lnTo>
                    <a:pt x="0" y="0"/>
                  </a:lnTo>
                  <a:close/>
                  <a:moveTo>
                    <a:pt x="14" y="1262"/>
                  </a:moveTo>
                  <a:lnTo>
                    <a:pt x="7" y="1256"/>
                  </a:lnTo>
                  <a:lnTo>
                    <a:pt x="305" y="1256"/>
                  </a:lnTo>
                  <a:lnTo>
                    <a:pt x="298" y="1262"/>
                  </a:lnTo>
                  <a:lnTo>
                    <a:pt x="298" y="6"/>
                  </a:lnTo>
                  <a:lnTo>
                    <a:pt x="305" y="13"/>
                  </a:lnTo>
                  <a:lnTo>
                    <a:pt x="7" y="13"/>
                  </a:lnTo>
                  <a:lnTo>
                    <a:pt x="14" y="6"/>
                  </a:lnTo>
                  <a:lnTo>
                    <a:pt x="14" y="126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74" name="Rectangle 33"/>
            <p:cNvSpPr>
              <a:spLocks noChangeArrowheads="1"/>
            </p:cNvSpPr>
            <p:nvPr/>
          </p:nvSpPr>
          <p:spPr bwMode="auto">
            <a:xfrm>
              <a:off x="3610" y="2913"/>
              <a:ext cx="358" cy="133"/>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DDR3</a:t>
              </a:r>
              <a:endParaRPr lang="en-US" b="0">
                <a:solidFill>
                  <a:schemeClr val="tx1"/>
                </a:solidFill>
                <a:latin typeface="Arial" charset="0"/>
              </a:endParaRPr>
            </a:p>
          </p:txBody>
        </p:sp>
        <p:sp>
          <p:nvSpPr>
            <p:cNvPr id="107575" name="Rectangle 34"/>
            <p:cNvSpPr>
              <a:spLocks noChangeArrowheads="1"/>
            </p:cNvSpPr>
            <p:nvPr/>
          </p:nvSpPr>
          <p:spPr bwMode="auto">
            <a:xfrm>
              <a:off x="3678" y="3019"/>
              <a:ext cx="215" cy="132"/>
            </a:xfrm>
            <a:prstGeom prst="rect">
              <a:avLst/>
            </a:prstGeom>
            <a:noFill/>
            <a:ln w="9525">
              <a:noFill/>
              <a:miter lim="800000"/>
              <a:headEnd/>
              <a:tailEnd/>
            </a:ln>
          </p:spPr>
          <p:txBody>
            <a:bodyPr wrap="none" lIns="0" tIns="0" rIns="0" bIns="0">
              <a:spAutoFit/>
            </a:bodyPr>
            <a:lstStyle/>
            <a:p>
              <a:r>
                <a:rPr lang="en-US" sz="1200">
                  <a:solidFill>
                    <a:srgbClr val="E1CE0C"/>
                  </a:solidFill>
                  <a:latin typeface="Verdana" pitchFamily="34" charset="0"/>
                </a:rPr>
                <a:t>MC</a:t>
              </a:r>
              <a:endParaRPr lang="en-US" b="0">
                <a:solidFill>
                  <a:schemeClr val="tx1"/>
                </a:solidFill>
                <a:latin typeface="Arial" charset="0"/>
              </a:endParaRPr>
            </a:p>
          </p:txBody>
        </p:sp>
        <p:sp>
          <p:nvSpPr>
            <p:cNvPr id="107576" name="Freeform 35"/>
            <p:cNvSpPr>
              <a:spLocks noEditPoints="1"/>
            </p:cNvSpPr>
            <p:nvPr/>
          </p:nvSpPr>
          <p:spPr bwMode="auto">
            <a:xfrm>
              <a:off x="3612" y="2336"/>
              <a:ext cx="312" cy="1270"/>
            </a:xfrm>
            <a:custGeom>
              <a:avLst/>
              <a:gdLst>
                <a:gd name="T0" fmla="*/ 0 w 312"/>
                <a:gd name="T1" fmla="*/ 0 h 1270"/>
                <a:gd name="T2" fmla="*/ 312 w 312"/>
                <a:gd name="T3" fmla="*/ 0 h 1270"/>
                <a:gd name="T4" fmla="*/ 312 w 312"/>
                <a:gd name="T5" fmla="*/ 1270 h 1270"/>
                <a:gd name="T6" fmla="*/ 0 w 312"/>
                <a:gd name="T7" fmla="*/ 1270 h 1270"/>
                <a:gd name="T8" fmla="*/ 0 w 312"/>
                <a:gd name="T9" fmla="*/ 0 h 1270"/>
                <a:gd name="T10" fmla="*/ 14 w 312"/>
                <a:gd name="T11" fmla="*/ 1263 h 1270"/>
                <a:gd name="T12" fmla="*/ 7 w 312"/>
                <a:gd name="T13" fmla="*/ 1256 h 1270"/>
                <a:gd name="T14" fmla="*/ 305 w 312"/>
                <a:gd name="T15" fmla="*/ 1256 h 1270"/>
                <a:gd name="T16" fmla="*/ 298 w 312"/>
                <a:gd name="T17" fmla="*/ 1263 h 1270"/>
                <a:gd name="T18" fmla="*/ 298 w 312"/>
                <a:gd name="T19" fmla="*/ 7 h 1270"/>
                <a:gd name="T20" fmla="*/ 305 w 312"/>
                <a:gd name="T21" fmla="*/ 14 h 1270"/>
                <a:gd name="T22" fmla="*/ 7 w 312"/>
                <a:gd name="T23" fmla="*/ 14 h 1270"/>
                <a:gd name="T24" fmla="*/ 14 w 312"/>
                <a:gd name="T25" fmla="*/ 7 h 1270"/>
                <a:gd name="T26" fmla="*/ 14 w 312"/>
                <a:gd name="T27" fmla="*/ 1263 h 1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2"/>
                <a:gd name="T43" fmla="*/ 0 h 1270"/>
                <a:gd name="T44" fmla="*/ 312 w 312"/>
                <a:gd name="T45" fmla="*/ 1270 h 12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2" h="1270">
                  <a:moveTo>
                    <a:pt x="0" y="0"/>
                  </a:moveTo>
                  <a:lnTo>
                    <a:pt x="312" y="0"/>
                  </a:lnTo>
                  <a:lnTo>
                    <a:pt x="312" y="1270"/>
                  </a:lnTo>
                  <a:lnTo>
                    <a:pt x="0" y="1270"/>
                  </a:lnTo>
                  <a:lnTo>
                    <a:pt x="0" y="0"/>
                  </a:lnTo>
                  <a:close/>
                  <a:moveTo>
                    <a:pt x="14" y="1263"/>
                  </a:moveTo>
                  <a:lnTo>
                    <a:pt x="7" y="1256"/>
                  </a:lnTo>
                  <a:lnTo>
                    <a:pt x="305" y="1256"/>
                  </a:lnTo>
                  <a:lnTo>
                    <a:pt x="298" y="1263"/>
                  </a:lnTo>
                  <a:lnTo>
                    <a:pt x="298" y="7"/>
                  </a:lnTo>
                  <a:lnTo>
                    <a:pt x="305" y="14"/>
                  </a:lnTo>
                  <a:lnTo>
                    <a:pt x="7" y="14"/>
                  </a:lnTo>
                  <a:lnTo>
                    <a:pt x="14" y="7"/>
                  </a:lnTo>
                  <a:lnTo>
                    <a:pt x="14" y="1263"/>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77" name="Freeform 36"/>
            <p:cNvSpPr>
              <a:spLocks noEditPoints="1"/>
            </p:cNvSpPr>
            <p:nvPr/>
          </p:nvSpPr>
          <p:spPr bwMode="auto">
            <a:xfrm>
              <a:off x="619" y="672"/>
              <a:ext cx="531" cy="738"/>
            </a:xfrm>
            <a:custGeom>
              <a:avLst/>
              <a:gdLst>
                <a:gd name="T0" fmla="*/ 0 w 531"/>
                <a:gd name="T1" fmla="*/ 0 h 738"/>
                <a:gd name="T2" fmla="*/ 531 w 531"/>
                <a:gd name="T3" fmla="*/ 0 h 738"/>
                <a:gd name="T4" fmla="*/ 531 w 531"/>
                <a:gd name="T5" fmla="*/ 738 h 738"/>
                <a:gd name="T6" fmla="*/ 0 w 531"/>
                <a:gd name="T7" fmla="*/ 738 h 738"/>
                <a:gd name="T8" fmla="*/ 0 w 531"/>
                <a:gd name="T9" fmla="*/ 0 h 738"/>
                <a:gd name="T10" fmla="*/ 14 w 531"/>
                <a:gd name="T11" fmla="*/ 731 h 738"/>
                <a:gd name="T12" fmla="*/ 7 w 531"/>
                <a:gd name="T13" fmla="*/ 725 h 738"/>
                <a:gd name="T14" fmla="*/ 525 w 531"/>
                <a:gd name="T15" fmla="*/ 725 h 738"/>
                <a:gd name="T16" fmla="*/ 518 w 531"/>
                <a:gd name="T17" fmla="*/ 731 h 738"/>
                <a:gd name="T18" fmla="*/ 518 w 531"/>
                <a:gd name="T19" fmla="*/ 7 h 738"/>
                <a:gd name="T20" fmla="*/ 525 w 531"/>
                <a:gd name="T21" fmla="*/ 14 h 738"/>
                <a:gd name="T22" fmla="*/ 7 w 531"/>
                <a:gd name="T23" fmla="*/ 14 h 738"/>
                <a:gd name="T24" fmla="*/ 14 w 531"/>
                <a:gd name="T25" fmla="*/ 7 h 738"/>
                <a:gd name="T26" fmla="*/ 14 w 531"/>
                <a:gd name="T27" fmla="*/ 731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1"/>
                <a:gd name="T43" fmla="*/ 0 h 738"/>
                <a:gd name="T44" fmla="*/ 531 w 531"/>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1" h="738">
                  <a:moveTo>
                    <a:pt x="0" y="0"/>
                  </a:moveTo>
                  <a:lnTo>
                    <a:pt x="531" y="0"/>
                  </a:lnTo>
                  <a:lnTo>
                    <a:pt x="531" y="738"/>
                  </a:lnTo>
                  <a:lnTo>
                    <a:pt x="0" y="738"/>
                  </a:lnTo>
                  <a:lnTo>
                    <a:pt x="0" y="0"/>
                  </a:lnTo>
                  <a:close/>
                  <a:moveTo>
                    <a:pt x="14" y="731"/>
                  </a:moveTo>
                  <a:lnTo>
                    <a:pt x="7" y="725"/>
                  </a:lnTo>
                  <a:lnTo>
                    <a:pt x="525" y="725"/>
                  </a:lnTo>
                  <a:lnTo>
                    <a:pt x="518" y="731"/>
                  </a:lnTo>
                  <a:lnTo>
                    <a:pt x="518" y="7"/>
                  </a:lnTo>
                  <a:lnTo>
                    <a:pt x="525" y="14"/>
                  </a:lnTo>
                  <a:lnTo>
                    <a:pt x="7" y="14"/>
                  </a:lnTo>
                  <a:lnTo>
                    <a:pt x="14" y="7"/>
                  </a:lnTo>
                  <a:lnTo>
                    <a:pt x="14" y="731"/>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78" name="Freeform 37"/>
            <p:cNvSpPr>
              <a:spLocks noEditPoints="1"/>
            </p:cNvSpPr>
            <p:nvPr/>
          </p:nvSpPr>
          <p:spPr bwMode="auto">
            <a:xfrm>
              <a:off x="619" y="1397"/>
              <a:ext cx="531" cy="733"/>
            </a:xfrm>
            <a:custGeom>
              <a:avLst/>
              <a:gdLst>
                <a:gd name="T0" fmla="*/ 0 w 531"/>
                <a:gd name="T1" fmla="*/ 0 h 733"/>
                <a:gd name="T2" fmla="*/ 531 w 531"/>
                <a:gd name="T3" fmla="*/ 0 h 733"/>
                <a:gd name="T4" fmla="*/ 531 w 531"/>
                <a:gd name="T5" fmla="*/ 733 h 733"/>
                <a:gd name="T6" fmla="*/ 0 w 531"/>
                <a:gd name="T7" fmla="*/ 733 h 733"/>
                <a:gd name="T8" fmla="*/ 0 w 531"/>
                <a:gd name="T9" fmla="*/ 0 h 733"/>
                <a:gd name="T10" fmla="*/ 14 w 531"/>
                <a:gd name="T11" fmla="*/ 726 h 733"/>
                <a:gd name="T12" fmla="*/ 7 w 531"/>
                <a:gd name="T13" fmla="*/ 719 h 733"/>
                <a:gd name="T14" fmla="*/ 525 w 531"/>
                <a:gd name="T15" fmla="*/ 719 h 733"/>
                <a:gd name="T16" fmla="*/ 518 w 531"/>
                <a:gd name="T17" fmla="*/ 726 h 733"/>
                <a:gd name="T18" fmla="*/ 518 w 531"/>
                <a:gd name="T19" fmla="*/ 6 h 733"/>
                <a:gd name="T20" fmla="*/ 525 w 531"/>
                <a:gd name="T21" fmla="*/ 13 h 733"/>
                <a:gd name="T22" fmla="*/ 7 w 531"/>
                <a:gd name="T23" fmla="*/ 13 h 733"/>
                <a:gd name="T24" fmla="*/ 14 w 531"/>
                <a:gd name="T25" fmla="*/ 6 h 733"/>
                <a:gd name="T26" fmla="*/ 14 w 531"/>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1"/>
                <a:gd name="T43" fmla="*/ 0 h 733"/>
                <a:gd name="T44" fmla="*/ 531 w 531"/>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1" h="733">
                  <a:moveTo>
                    <a:pt x="0" y="0"/>
                  </a:moveTo>
                  <a:lnTo>
                    <a:pt x="531" y="0"/>
                  </a:lnTo>
                  <a:lnTo>
                    <a:pt x="531" y="733"/>
                  </a:lnTo>
                  <a:lnTo>
                    <a:pt x="0" y="733"/>
                  </a:lnTo>
                  <a:lnTo>
                    <a:pt x="0" y="0"/>
                  </a:lnTo>
                  <a:close/>
                  <a:moveTo>
                    <a:pt x="14" y="726"/>
                  </a:moveTo>
                  <a:lnTo>
                    <a:pt x="7" y="719"/>
                  </a:lnTo>
                  <a:lnTo>
                    <a:pt x="525" y="719"/>
                  </a:lnTo>
                  <a:lnTo>
                    <a:pt x="518" y="726"/>
                  </a:lnTo>
                  <a:lnTo>
                    <a:pt x="518" y="6"/>
                  </a:lnTo>
                  <a:lnTo>
                    <a:pt x="525" y="13"/>
                  </a:lnTo>
                  <a:lnTo>
                    <a:pt x="7" y="13"/>
                  </a:lnTo>
                  <a:lnTo>
                    <a:pt x="14" y="6"/>
                  </a:lnTo>
                  <a:lnTo>
                    <a:pt x="14"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79" name="Rectangle 38"/>
            <p:cNvSpPr>
              <a:spLocks noChangeArrowheads="1"/>
            </p:cNvSpPr>
            <p:nvPr/>
          </p:nvSpPr>
          <p:spPr bwMode="auto">
            <a:xfrm>
              <a:off x="3651" y="2186"/>
              <a:ext cx="298" cy="124"/>
            </a:xfrm>
            <a:prstGeom prst="rect">
              <a:avLst/>
            </a:prstGeom>
            <a:noFill/>
            <a:ln w="9525">
              <a:noFill/>
              <a:miter lim="800000"/>
              <a:headEnd/>
              <a:tailEnd/>
            </a:ln>
          </p:spPr>
          <p:txBody>
            <a:bodyPr wrap="none" lIns="0" tIns="0" rIns="0" bIns="0">
              <a:spAutoFit/>
            </a:bodyPr>
            <a:lstStyle/>
            <a:p>
              <a:r>
                <a:rPr lang="en-US" sz="1100">
                  <a:solidFill>
                    <a:srgbClr val="E1CE0C"/>
                  </a:solidFill>
                  <a:latin typeface="Verdana" pitchFamily="34" charset="0"/>
                </a:rPr>
                <a:t>JTAG</a:t>
              </a:r>
              <a:endParaRPr lang="en-US" b="0">
                <a:solidFill>
                  <a:schemeClr val="tx1"/>
                </a:solidFill>
                <a:latin typeface="Arial" charset="0"/>
              </a:endParaRPr>
            </a:p>
          </p:txBody>
        </p:sp>
        <p:sp>
          <p:nvSpPr>
            <p:cNvPr id="107580" name="Freeform 39"/>
            <p:cNvSpPr>
              <a:spLocks noEditPoints="1"/>
            </p:cNvSpPr>
            <p:nvPr/>
          </p:nvSpPr>
          <p:spPr bwMode="auto">
            <a:xfrm>
              <a:off x="3653" y="2190"/>
              <a:ext cx="252" cy="105"/>
            </a:xfrm>
            <a:custGeom>
              <a:avLst/>
              <a:gdLst>
                <a:gd name="T0" fmla="*/ 0 w 252"/>
                <a:gd name="T1" fmla="*/ 0 h 105"/>
                <a:gd name="T2" fmla="*/ 252 w 252"/>
                <a:gd name="T3" fmla="*/ 0 h 105"/>
                <a:gd name="T4" fmla="*/ 252 w 252"/>
                <a:gd name="T5" fmla="*/ 105 h 105"/>
                <a:gd name="T6" fmla="*/ 0 w 252"/>
                <a:gd name="T7" fmla="*/ 105 h 105"/>
                <a:gd name="T8" fmla="*/ 0 w 252"/>
                <a:gd name="T9" fmla="*/ 0 h 105"/>
                <a:gd name="T10" fmla="*/ 14 w 252"/>
                <a:gd name="T11" fmla="*/ 98 h 105"/>
                <a:gd name="T12" fmla="*/ 7 w 252"/>
                <a:gd name="T13" fmla="*/ 91 h 105"/>
                <a:gd name="T14" fmla="*/ 245 w 252"/>
                <a:gd name="T15" fmla="*/ 91 h 105"/>
                <a:gd name="T16" fmla="*/ 239 w 252"/>
                <a:gd name="T17" fmla="*/ 98 h 105"/>
                <a:gd name="T18" fmla="*/ 239 w 252"/>
                <a:gd name="T19" fmla="*/ 6 h 105"/>
                <a:gd name="T20" fmla="*/ 245 w 252"/>
                <a:gd name="T21" fmla="*/ 13 h 105"/>
                <a:gd name="T22" fmla="*/ 7 w 252"/>
                <a:gd name="T23" fmla="*/ 13 h 105"/>
                <a:gd name="T24" fmla="*/ 14 w 252"/>
                <a:gd name="T25" fmla="*/ 6 h 105"/>
                <a:gd name="T26" fmla="*/ 14 w 252"/>
                <a:gd name="T27" fmla="*/ 98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2"/>
                <a:gd name="T43" fmla="*/ 0 h 105"/>
                <a:gd name="T44" fmla="*/ 252 w 252"/>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2" h="105">
                  <a:moveTo>
                    <a:pt x="0" y="0"/>
                  </a:moveTo>
                  <a:lnTo>
                    <a:pt x="252" y="0"/>
                  </a:lnTo>
                  <a:lnTo>
                    <a:pt x="252" y="105"/>
                  </a:lnTo>
                  <a:lnTo>
                    <a:pt x="0" y="105"/>
                  </a:lnTo>
                  <a:lnTo>
                    <a:pt x="0" y="0"/>
                  </a:lnTo>
                  <a:close/>
                  <a:moveTo>
                    <a:pt x="14" y="98"/>
                  </a:moveTo>
                  <a:lnTo>
                    <a:pt x="7" y="91"/>
                  </a:lnTo>
                  <a:lnTo>
                    <a:pt x="245" y="91"/>
                  </a:lnTo>
                  <a:lnTo>
                    <a:pt x="239" y="98"/>
                  </a:lnTo>
                  <a:lnTo>
                    <a:pt x="239" y="6"/>
                  </a:lnTo>
                  <a:lnTo>
                    <a:pt x="245" y="13"/>
                  </a:lnTo>
                  <a:lnTo>
                    <a:pt x="7" y="13"/>
                  </a:lnTo>
                  <a:lnTo>
                    <a:pt x="14" y="6"/>
                  </a:lnTo>
                  <a:lnTo>
                    <a:pt x="14" y="98"/>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1" name="Freeform 40"/>
            <p:cNvSpPr>
              <a:spLocks noEditPoints="1"/>
            </p:cNvSpPr>
            <p:nvPr/>
          </p:nvSpPr>
          <p:spPr bwMode="auto">
            <a:xfrm>
              <a:off x="619" y="2116"/>
              <a:ext cx="3011" cy="51"/>
            </a:xfrm>
            <a:custGeom>
              <a:avLst/>
              <a:gdLst>
                <a:gd name="T0" fmla="*/ 0 w 3011"/>
                <a:gd name="T1" fmla="*/ 0 h 51"/>
                <a:gd name="T2" fmla="*/ 3011 w 3011"/>
                <a:gd name="T3" fmla="*/ 0 h 51"/>
                <a:gd name="T4" fmla="*/ 3011 w 3011"/>
                <a:gd name="T5" fmla="*/ 51 h 51"/>
                <a:gd name="T6" fmla="*/ 0 w 3011"/>
                <a:gd name="T7" fmla="*/ 51 h 51"/>
                <a:gd name="T8" fmla="*/ 0 w 3011"/>
                <a:gd name="T9" fmla="*/ 0 h 51"/>
                <a:gd name="T10" fmla="*/ 14 w 3011"/>
                <a:gd name="T11" fmla="*/ 44 h 51"/>
                <a:gd name="T12" fmla="*/ 7 w 3011"/>
                <a:gd name="T13" fmla="*/ 37 h 51"/>
                <a:gd name="T14" fmla="*/ 3004 w 3011"/>
                <a:gd name="T15" fmla="*/ 37 h 51"/>
                <a:gd name="T16" fmla="*/ 2998 w 3011"/>
                <a:gd name="T17" fmla="*/ 44 h 51"/>
                <a:gd name="T18" fmla="*/ 2998 w 3011"/>
                <a:gd name="T19" fmla="*/ 7 h 51"/>
                <a:gd name="T20" fmla="*/ 3004 w 3011"/>
                <a:gd name="T21" fmla="*/ 14 h 51"/>
                <a:gd name="T22" fmla="*/ 7 w 3011"/>
                <a:gd name="T23" fmla="*/ 14 h 51"/>
                <a:gd name="T24" fmla="*/ 14 w 3011"/>
                <a:gd name="T25" fmla="*/ 7 h 51"/>
                <a:gd name="T26" fmla="*/ 14 w 3011"/>
                <a:gd name="T27" fmla="*/ 4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1"/>
                <a:gd name="T43" fmla="*/ 0 h 51"/>
                <a:gd name="T44" fmla="*/ 3011 w 3011"/>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1" h="51">
                  <a:moveTo>
                    <a:pt x="0" y="0"/>
                  </a:moveTo>
                  <a:lnTo>
                    <a:pt x="3011" y="0"/>
                  </a:lnTo>
                  <a:lnTo>
                    <a:pt x="3011" y="51"/>
                  </a:lnTo>
                  <a:lnTo>
                    <a:pt x="0" y="51"/>
                  </a:lnTo>
                  <a:lnTo>
                    <a:pt x="0" y="0"/>
                  </a:lnTo>
                  <a:close/>
                  <a:moveTo>
                    <a:pt x="14" y="44"/>
                  </a:moveTo>
                  <a:lnTo>
                    <a:pt x="7" y="37"/>
                  </a:lnTo>
                  <a:lnTo>
                    <a:pt x="3004" y="37"/>
                  </a:lnTo>
                  <a:lnTo>
                    <a:pt x="2998" y="44"/>
                  </a:lnTo>
                  <a:lnTo>
                    <a:pt x="2998" y="7"/>
                  </a:lnTo>
                  <a:lnTo>
                    <a:pt x="3004" y="14"/>
                  </a:lnTo>
                  <a:lnTo>
                    <a:pt x="7" y="14"/>
                  </a:lnTo>
                  <a:lnTo>
                    <a:pt x="14" y="7"/>
                  </a:lnTo>
                  <a:lnTo>
                    <a:pt x="14" y="44"/>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2" name="Freeform 41"/>
            <p:cNvSpPr>
              <a:spLocks noEditPoints="1"/>
            </p:cNvSpPr>
            <p:nvPr/>
          </p:nvSpPr>
          <p:spPr bwMode="auto">
            <a:xfrm>
              <a:off x="1137" y="1397"/>
              <a:ext cx="513" cy="733"/>
            </a:xfrm>
            <a:custGeom>
              <a:avLst/>
              <a:gdLst>
                <a:gd name="T0" fmla="*/ 0 w 513"/>
                <a:gd name="T1" fmla="*/ 0 h 733"/>
                <a:gd name="T2" fmla="*/ 513 w 513"/>
                <a:gd name="T3" fmla="*/ 0 h 733"/>
                <a:gd name="T4" fmla="*/ 513 w 513"/>
                <a:gd name="T5" fmla="*/ 733 h 733"/>
                <a:gd name="T6" fmla="*/ 0 w 513"/>
                <a:gd name="T7" fmla="*/ 733 h 733"/>
                <a:gd name="T8" fmla="*/ 0 w 513"/>
                <a:gd name="T9" fmla="*/ 0 h 733"/>
                <a:gd name="T10" fmla="*/ 13 w 513"/>
                <a:gd name="T11" fmla="*/ 726 h 733"/>
                <a:gd name="T12" fmla="*/ 7 w 513"/>
                <a:gd name="T13" fmla="*/ 719 h 733"/>
                <a:gd name="T14" fmla="*/ 506 w 513"/>
                <a:gd name="T15" fmla="*/ 719 h 733"/>
                <a:gd name="T16" fmla="*/ 499 w 513"/>
                <a:gd name="T17" fmla="*/ 726 h 733"/>
                <a:gd name="T18" fmla="*/ 499 w 513"/>
                <a:gd name="T19" fmla="*/ 6 h 733"/>
                <a:gd name="T20" fmla="*/ 506 w 513"/>
                <a:gd name="T21" fmla="*/ 13 h 733"/>
                <a:gd name="T22" fmla="*/ 7 w 513"/>
                <a:gd name="T23" fmla="*/ 13 h 733"/>
                <a:gd name="T24" fmla="*/ 13 w 513"/>
                <a:gd name="T25" fmla="*/ 6 h 733"/>
                <a:gd name="T26" fmla="*/ 13 w 513"/>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3"/>
                <a:gd name="T43" fmla="*/ 0 h 733"/>
                <a:gd name="T44" fmla="*/ 513 w 513"/>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3" h="733">
                  <a:moveTo>
                    <a:pt x="0" y="0"/>
                  </a:moveTo>
                  <a:lnTo>
                    <a:pt x="513" y="0"/>
                  </a:lnTo>
                  <a:lnTo>
                    <a:pt x="513" y="733"/>
                  </a:lnTo>
                  <a:lnTo>
                    <a:pt x="0" y="733"/>
                  </a:lnTo>
                  <a:lnTo>
                    <a:pt x="0" y="0"/>
                  </a:lnTo>
                  <a:close/>
                  <a:moveTo>
                    <a:pt x="13" y="726"/>
                  </a:moveTo>
                  <a:lnTo>
                    <a:pt x="7" y="719"/>
                  </a:lnTo>
                  <a:lnTo>
                    <a:pt x="506" y="719"/>
                  </a:lnTo>
                  <a:lnTo>
                    <a:pt x="499" y="726"/>
                  </a:lnTo>
                  <a:lnTo>
                    <a:pt x="499" y="6"/>
                  </a:lnTo>
                  <a:lnTo>
                    <a:pt x="506" y="13"/>
                  </a:lnTo>
                  <a:lnTo>
                    <a:pt x="7" y="13"/>
                  </a:lnTo>
                  <a:lnTo>
                    <a:pt x="13" y="6"/>
                  </a:lnTo>
                  <a:lnTo>
                    <a:pt x="13"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3" name="Rectangle 42"/>
            <p:cNvSpPr>
              <a:spLocks noChangeArrowheads="1"/>
            </p:cNvSpPr>
            <p:nvPr/>
          </p:nvSpPr>
          <p:spPr bwMode="auto">
            <a:xfrm>
              <a:off x="1529" y="3572"/>
              <a:ext cx="1210" cy="124"/>
            </a:xfrm>
            <a:prstGeom prst="rect">
              <a:avLst/>
            </a:prstGeom>
            <a:noFill/>
            <a:ln w="9525">
              <a:noFill/>
              <a:miter lim="800000"/>
              <a:headEnd/>
              <a:tailEnd/>
            </a:ln>
          </p:spPr>
          <p:txBody>
            <a:bodyPr wrap="none" lIns="0" tIns="0" rIns="0" bIns="0">
              <a:spAutoFit/>
            </a:bodyPr>
            <a:lstStyle/>
            <a:p>
              <a:r>
                <a:rPr lang="en-US" sz="1100">
                  <a:solidFill>
                    <a:srgbClr val="0C2E86"/>
                  </a:solidFill>
                  <a:latin typeface="Verdana" pitchFamily="34" charset="0"/>
                </a:rPr>
                <a:t>System Interface + I/O</a:t>
              </a:r>
              <a:endParaRPr lang="en-US" b="0">
                <a:solidFill>
                  <a:schemeClr val="tx1"/>
                </a:solidFill>
                <a:latin typeface="Arial" charset="0"/>
              </a:endParaRPr>
            </a:p>
          </p:txBody>
        </p:sp>
        <p:sp>
          <p:nvSpPr>
            <p:cNvPr id="107584" name="Freeform 43"/>
            <p:cNvSpPr>
              <a:spLocks noEditPoints="1"/>
            </p:cNvSpPr>
            <p:nvPr/>
          </p:nvSpPr>
          <p:spPr bwMode="auto">
            <a:xfrm>
              <a:off x="619" y="3579"/>
              <a:ext cx="3011" cy="105"/>
            </a:xfrm>
            <a:custGeom>
              <a:avLst/>
              <a:gdLst>
                <a:gd name="T0" fmla="*/ 0 w 3011"/>
                <a:gd name="T1" fmla="*/ 0 h 105"/>
                <a:gd name="T2" fmla="*/ 3011 w 3011"/>
                <a:gd name="T3" fmla="*/ 0 h 105"/>
                <a:gd name="T4" fmla="*/ 3011 w 3011"/>
                <a:gd name="T5" fmla="*/ 105 h 105"/>
                <a:gd name="T6" fmla="*/ 0 w 3011"/>
                <a:gd name="T7" fmla="*/ 105 h 105"/>
                <a:gd name="T8" fmla="*/ 0 w 3011"/>
                <a:gd name="T9" fmla="*/ 0 h 105"/>
                <a:gd name="T10" fmla="*/ 14 w 3011"/>
                <a:gd name="T11" fmla="*/ 98 h 105"/>
                <a:gd name="T12" fmla="*/ 7 w 3011"/>
                <a:gd name="T13" fmla="*/ 91 h 105"/>
                <a:gd name="T14" fmla="*/ 3004 w 3011"/>
                <a:gd name="T15" fmla="*/ 91 h 105"/>
                <a:gd name="T16" fmla="*/ 2998 w 3011"/>
                <a:gd name="T17" fmla="*/ 98 h 105"/>
                <a:gd name="T18" fmla="*/ 2998 w 3011"/>
                <a:gd name="T19" fmla="*/ 6 h 105"/>
                <a:gd name="T20" fmla="*/ 3004 w 3011"/>
                <a:gd name="T21" fmla="*/ 13 h 105"/>
                <a:gd name="T22" fmla="*/ 7 w 3011"/>
                <a:gd name="T23" fmla="*/ 13 h 105"/>
                <a:gd name="T24" fmla="*/ 14 w 3011"/>
                <a:gd name="T25" fmla="*/ 6 h 105"/>
                <a:gd name="T26" fmla="*/ 14 w 3011"/>
                <a:gd name="T27" fmla="*/ 98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1"/>
                <a:gd name="T43" fmla="*/ 0 h 105"/>
                <a:gd name="T44" fmla="*/ 3011 w 3011"/>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1" h="105">
                  <a:moveTo>
                    <a:pt x="0" y="0"/>
                  </a:moveTo>
                  <a:lnTo>
                    <a:pt x="3011" y="0"/>
                  </a:lnTo>
                  <a:lnTo>
                    <a:pt x="3011" y="105"/>
                  </a:lnTo>
                  <a:lnTo>
                    <a:pt x="0" y="105"/>
                  </a:lnTo>
                  <a:lnTo>
                    <a:pt x="0" y="0"/>
                  </a:lnTo>
                  <a:close/>
                  <a:moveTo>
                    <a:pt x="14" y="98"/>
                  </a:moveTo>
                  <a:lnTo>
                    <a:pt x="7" y="91"/>
                  </a:lnTo>
                  <a:lnTo>
                    <a:pt x="3004" y="91"/>
                  </a:lnTo>
                  <a:lnTo>
                    <a:pt x="2998" y="98"/>
                  </a:lnTo>
                  <a:lnTo>
                    <a:pt x="2998" y="6"/>
                  </a:lnTo>
                  <a:lnTo>
                    <a:pt x="3004" y="13"/>
                  </a:lnTo>
                  <a:lnTo>
                    <a:pt x="7" y="13"/>
                  </a:lnTo>
                  <a:lnTo>
                    <a:pt x="14" y="6"/>
                  </a:lnTo>
                  <a:lnTo>
                    <a:pt x="14" y="98"/>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5" name="Freeform 44"/>
            <p:cNvSpPr>
              <a:spLocks noEditPoints="1"/>
            </p:cNvSpPr>
            <p:nvPr/>
          </p:nvSpPr>
          <p:spPr bwMode="auto">
            <a:xfrm>
              <a:off x="1636" y="1397"/>
              <a:ext cx="514" cy="733"/>
            </a:xfrm>
            <a:custGeom>
              <a:avLst/>
              <a:gdLst>
                <a:gd name="T0" fmla="*/ 0 w 514"/>
                <a:gd name="T1" fmla="*/ 0 h 733"/>
                <a:gd name="T2" fmla="*/ 514 w 514"/>
                <a:gd name="T3" fmla="*/ 0 h 733"/>
                <a:gd name="T4" fmla="*/ 514 w 514"/>
                <a:gd name="T5" fmla="*/ 733 h 733"/>
                <a:gd name="T6" fmla="*/ 0 w 514"/>
                <a:gd name="T7" fmla="*/ 733 h 733"/>
                <a:gd name="T8" fmla="*/ 0 w 514"/>
                <a:gd name="T9" fmla="*/ 0 h 733"/>
                <a:gd name="T10" fmla="*/ 14 w 514"/>
                <a:gd name="T11" fmla="*/ 726 h 733"/>
                <a:gd name="T12" fmla="*/ 7 w 514"/>
                <a:gd name="T13" fmla="*/ 719 h 733"/>
                <a:gd name="T14" fmla="*/ 507 w 514"/>
                <a:gd name="T15" fmla="*/ 719 h 733"/>
                <a:gd name="T16" fmla="*/ 500 w 514"/>
                <a:gd name="T17" fmla="*/ 726 h 733"/>
                <a:gd name="T18" fmla="*/ 500 w 514"/>
                <a:gd name="T19" fmla="*/ 6 h 733"/>
                <a:gd name="T20" fmla="*/ 507 w 514"/>
                <a:gd name="T21" fmla="*/ 13 h 733"/>
                <a:gd name="T22" fmla="*/ 7 w 514"/>
                <a:gd name="T23" fmla="*/ 13 h 733"/>
                <a:gd name="T24" fmla="*/ 14 w 514"/>
                <a:gd name="T25" fmla="*/ 6 h 733"/>
                <a:gd name="T26" fmla="*/ 14 w 514"/>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4"/>
                <a:gd name="T43" fmla="*/ 0 h 733"/>
                <a:gd name="T44" fmla="*/ 514 w 514"/>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4" h="733">
                  <a:moveTo>
                    <a:pt x="0" y="0"/>
                  </a:moveTo>
                  <a:lnTo>
                    <a:pt x="514" y="0"/>
                  </a:lnTo>
                  <a:lnTo>
                    <a:pt x="514" y="733"/>
                  </a:lnTo>
                  <a:lnTo>
                    <a:pt x="0" y="733"/>
                  </a:lnTo>
                  <a:lnTo>
                    <a:pt x="0" y="0"/>
                  </a:lnTo>
                  <a:close/>
                  <a:moveTo>
                    <a:pt x="14" y="726"/>
                  </a:moveTo>
                  <a:lnTo>
                    <a:pt x="7" y="719"/>
                  </a:lnTo>
                  <a:lnTo>
                    <a:pt x="507" y="719"/>
                  </a:lnTo>
                  <a:lnTo>
                    <a:pt x="500" y="726"/>
                  </a:lnTo>
                  <a:lnTo>
                    <a:pt x="500" y="6"/>
                  </a:lnTo>
                  <a:lnTo>
                    <a:pt x="507" y="13"/>
                  </a:lnTo>
                  <a:lnTo>
                    <a:pt x="7" y="13"/>
                  </a:lnTo>
                  <a:lnTo>
                    <a:pt x="14" y="6"/>
                  </a:lnTo>
                  <a:lnTo>
                    <a:pt x="14"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6" name="Freeform 45"/>
            <p:cNvSpPr>
              <a:spLocks noEditPoints="1"/>
            </p:cNvSpPr>
            <p:nvPr/>
          </p:nvSpPr>
          <p:spPr bwMode="auto">
            <a:xfrm>
              <a:off x="2136" y="1397"/>
              <a:ext cx="518" cy="733"/>
            </a:xfrm>
            <a:custGeom>
              <a:avLst/>
              <a:gdLst>
                <a:gd name="T0" fmla="*/ 0 w 518"/>
                <a:gd name="T1" fmla="*/ 0 h 733"/>
                <a:gd name="T2" fmla="*/ 518 w 518"/>
                <a:gd name="T3" fmla="*/ 0 h 733"/>
                <a:gd name="T4" fmla="*/ 518 w 518"/>
                <a:gd name="T5" fmla="*/ 733 h 733"/>
                <a:gd name="T6" fmla="*/ 0 w 518"/>
                <a:gd name="T7" fmla="*/ 733 h 733"/>
                <a:gd name="T8" fmla="*/ 0 w 518"/>
                <a:gd name="T9" fmla="*/ 0 h 733"/>
                <a:gd name="T10" fmla="*/ 14 w 518"/>
                <a:gd name="T11" fmla="*/ 726 h 733"/>
                <a:gd name="T12" fmla="*/ 7 w 518"/>
                <a:gd name="T13" fmla="*/ 719 h 733"/>
                <a:gd name="T14" fmla="*/ 511 w 518"/>
                <a:gd name="T15" fmla="*/ 719 h 733"/>
                <a:gd name="T16" fmla="*/ 504 w 518"/>
                <a:gd name="T17" fmla="*/ 726 h 733"/>
                <a:gd name="T18" fmla="*/ 504 w 518"/>
                <a:gd name="T19" fmla="*/ 6 h 733"/>
                <a:gd name="T20" fmla="*/ 511 w 518"/>
                <a:gd name="T21" fmla="*/ 13 h 733"/>
                <a:gd name="T22" fmla="*/ 7 w 518"/>
                <a:gd name="T23" fmla="*/ 13 h 733"/>
                <a:gd name="T24" fmla="*/ 14 w 518"/>
                <a:gd name="T25" fmla="*/ 6 h 733"/>
                <a:gd name="T26" fmla="*/ 14 w 518"/>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8"/>
                <a:gd name="T43" fmla="*/ 0 h 733"/>
                <a:gd name="T44" fmla="*/ 518 w 518"/>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8" h="733">
                  <a:moveTo>
                    <a:pt x="0" y="0"/>
                  </a:moveTo>
                  <a:lnTo>
                    <a:pt x="518" y="0"/>
                  </a:lnTo>
                  <a:lnTo>
                    <a:pt x="518" y="733"/>
                  </a:lnTo>
                  <a:lnTo>
                    <a:pt x="0" y="733"/>
                  </a:lnTo>
                  <a:lnTo>
                    <a:pt x="0" y="0"/>
                  </a:lnTo>
                  <a:close/>
                  <a:moveTo>
                    <a:pt x="14" y="726"/>
                  </a:moveTo>
                  <a:lnTo>
                    <a:pt x="7" y="719"/>
                  </a:lnTo>
                  <a:lnTo>
                    <a:pt x="511" y="719"/>
                  </a:lnTo>
                  <a:lnTo>
                    <a:pt x="504" y="726"/>
                  </a:lnTo>
                  <a:lnTo>
                    <a:pt x="504" y="6"/>
                  </a:lnTo>
                  <a:lnTo>
                    <a:pt x="511" y="13"/>
                  </a:lnTo>
                  <a:lnTo>
                    <a:pt x="7" y="13"/>
                  </a:lnTo>
                  <a:lnTo>
                    <a:pt x="14" y="6"/>
                  </a:lnTo>
                  <a:lnTo>
                    <a:pt x="14"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7" name="Freeform 46"/>
            <p:cNvSpPr>
              <a:spLocks noEditPoints="1"/>
            </p:cNvSpPr>
            <p:nvPr/>
          </p:nvSpPr>
          <p:spPr bwMode="auto">
            <a:xfrm>
              <a:off x="2640" y="1397"/>
              <a:ext cx="500" cy="733"/>
            </a:xfrm>
            <a:custGeom>
              <a:avLst/>
              <a:gdLst>
                <a:gd name="T0" fmla="*/ 0 w 500"/>
                <a:gd name="T1" fmla="*/ 0 h 733"/>
                <a:gd name="T2" fmla="*/ 500 w 500"/>
                <a:gd name="T3" fmla="*/ 0 h 733"/>
                <a:gd name="T4" fmla="*/ 500 w 500"/>
                <a:gd name="T5" fmla="*/ 733 h 733"/>
                <a:gd name="T6" fmla="*/ 0 w 500"/>
                <a:gd name="T7" fmla="*/ 733 h 733"/>
                <a:gd name="T8" fmla="*/ 0 w 500"/>
                <a:gd name="T9" fmla="*/ 0 h 733"/>
                <a:gd name="T10" fmla="*/ 14 w 500"/>
                <a:gd name="T11" fmla="*/ 726 h 733"/>
                <a:gd name="T12" fmla="*/ 7 w 500"/>
                <a:gd name="T13" fmla="*/ 719 h 733"/>
                <a:gd name="T14" fmla="*/ 493 w 500"/>
                <a:gd name="T15" fmla="*/ 719 h 733"/>
                <a:gd name="T16" fmla="*/ 486 w 500"/>
                <a:gd name="T17" fmla="*/ 726 h 733"/>
                <a:gd name="T18" fmla="*/ 486 w 500"/>
                <a:gd name="T19" fmla="*/ 6 h 733"/>
                <a:gd name="T20" fmla="*/ 493 w 500"/>
                <a:gd name="T21" fmla="*/ 13 h 733"/>
                <a:gd name="T22" fmla="*/ 7 w 500"/>
                <a:gd name="T23" fmla="*/ 13 h 733"/>
                <a:gd name="T24" fmla="*/ 14 w 500"/>
                <a:gd name="T25" fmla="*/ 6 h 733"/>
                <a:gd name="T26" fmla="*/ 14 w 500"/>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33"/>
                <a:gd name="T44" fmla="*/ 500 w 500"/>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33">
                  <a:moveTo>
                    <a:pt x="0" y="0"/>
                  </a:moveTo>
                  <a:lnTo>
                    <a:pt x="500" y="0"/>
                  </a:lnTo>
                  <a:lnTo>
                    <a:pt x="500" y="733"/>
                  </a:lnTo>
                  <a:lnTo>
                    <a:pt x="0" y="733"/>
                  </a:lnTo>
                  <a:lnTo>
                    <a:pt x="0" y="0"/>
                  </a:lnTo>
                  <a:close/>
                  <a:moveTo>
                    <a:pt x="14" y="726"/>
                  </a:moveTo>
                  <a:lnTo>
                    <a:pt x="7" y="719"/>
                  </a:lnTo>
                  <a:lnTo>
                    <a:pt x="493" y="719"/>
                  </a:lnTo>
                  <a:lnTo>
                    <a:pt x="486" y="726"/>
                  </a:lnTo>
                  <a:lnTo>
                    <a:pt x="486" y="6"/>
                  </a:lnTo>
                  <a:lnTo>
                    <a:pt x="493" y="13"/>
                  </a:lnTo>
                  <a:lnTo>
                    <a:pt x="7" y="13"/>
                  </a:lnTo>
                  <a:lnTo>
                    <a:pt x="14" y="6"/>
                  </a:lnTo>
                  <a:lnTo>
                    <a:pt x="14"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8" name="Freeform 47"/>
            <p:cNvSpPr>
              <a:spLocks noEditPoints="1"/>
            </p:cNvSpPr>
            <p:nvPr/>
          </p:nvSpPr>
          <p:spPr bwMode="auto">
            <a:xfrm>
              <a:off x="3126" y="1397"/>
              <a:ext cx="504" cy="733"/>
            </a:xfrm>
            <a:custGeom>
              <a:avLst/>
              <a:gdLst>
                <a:gd name="T0" fmla="*/ 0 w 504"/>
                <a:gd name="T1" fmla="*/ 0 h 733"/>
                <a:gd name="T2" fmla="*/ 504 w 504"/>
                <a:gd name="T3" fmla="*/ 0 h 733"/>
                <a:gd name="T4" fmla="*/ 504 w 504"/>
                <a:gd name="T5" fmla="*/ 733 h 733"/>
                <a:gd name="T6" fmla="*/ 0 w 504"/>
                <a:gd name="T7" fmla="*/ 733 h 733"/>
                <a:gd name="T8" fmla="*/ 0 w 504"/>
                <a:gd name="T9" fmla="*/ 0 h 733"/>
                <a:gd name="T10" fmla="*/ 14 w 504"/>
                <a:gd name="T11" fmla="*/ 726 h 733"/>
                <a:gd name="T12" fmla="*/ 7 w 504"/>
                <a:gd name="T13" fmla="*/ 719 h 733"/>
                <a:gd name="T14" fmla="*/ 497 w 504"/>
                <a:gd name="T15" fmla="*/ 719 h 733"/>
                <a:gd name="T16" fmla="*/ 491 w 504"/>
                <a:gd name="T17" fmla="*/ 726 h 733"/>
                <a:gd name="T18" fmla="*/ 491 w 504"/>
                <a:gd name="T19" fmla="*/ 6 h 733"/>
                <a:gd name="T20" fmla="*/ 497 w 504"/>
                <a:gd name="T21" fmla="*/ 13 h 733"/>
                <a:gd name="T22" fmla="*/ 7 w 504"/>
                <a:gd name="T23" fmla="*/ 13 h 733"/>
                <a:gd name="T24" fmla="*/ 14 w 504"/>
                <a:gd name="T25" fmla="*/ 6 h 733"/>
                <a:gd name="T26" fmla="*/ 14 w 504"/>
                <a:gd name="T27" fmla="*/ 726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733"/>
                <a:gd name="T44" fmla="*/ 504 w 504"/>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733">
                  <a:moveTo>
                    <a:pt x="0" y="0"/>
                  </a:moveTo>
                  <a:lnTo>
                    <a:pt x="504" y="0"/>
                  </a:lnTo>
                  <a:lnTo>
                    <a:pt x="504" y="733"/>
                  </a:lnTo>
                  <a:lnTo>
                    <a:pt x="0" y="733"/>
                  </a:lnTo>
                  <a:lnTo>
                    <a:pt x="0" y="0"/>
                  </a:lnTo>
                  <a:close/>
                  <a:moveTo>
                    <a:pt x="14" y="726"/>
                  </a:moveTo>
                  <a:lnTo>
                    <a:pt x="7" y="719"/>
                  </a:lnTo>
                  <a:lnTo>
                    <a:pt x="497" y="719"/>
                  </a:lnTo>
                  <a:lnTo>
                    <a:pt x="491" y="726"/>
                  </a:lnTo>
                  <a:lnTo>
                    <a:pt x="491" y="6"/>
                  </a:lnTo>
                  <a:lnTo>
                    <a:pt x="497" y="13"/>
                  </a:lnTo>
                  <a:lnTo>
                    <a:pt x="7" y="13"/>
                  </a:lnTo>
                  <a:lnTo>
                    <a:pt x="14" y="6"/>
                  </a:lnTo>
                  <a:lnTo>
                    <a:pt x="14" y="726"/>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89" name="Freeform 48"/>
            <p:cNvSpPr>
              <a:spLocks noEditPoints="1"/>
            </p:cNvSpPr>
            <p:nvPr/>
          </p:nvSpPr>
          <p:spPr bwMode="auto">
            <a:xfrm>
              <a:off x="1137" y="691"/>
              <a:ext cx="513" cy="719"/>
            </a:xfrm>
            <a:custGeom>
              <a:avLst/>
              <a:gdLst>
                <a:gd name="T0" fmla="*/ 0 w 513"/>
                <a:gd name="T1" fmla="*/ 0 h 719"/>
                <a:gd name="T2" fmla="*/ 513 w 513"/>
                <a:gd name="T3" fmla="*/ 0 h 719"/>
                <a:gd name="T4" fmla="*/ 513 w 513"/>
                <a:gd name="T5" fmla="*/ 719 h 719"/>
                <a:gd name="T6" fmla="*/ 0 w 513"/>
                <a:gd name="T7" fmla="*/ 719 h 719"/>
                <a:gd name="T8" fmla="*/ 0 w 513"/>
                <a:gd name="T9" fmla="*/ 0 h 719"/>
                <a:gd name="T10" fmla="*/ 13 w 513"/>
                <a:gd name="T11" fmla="*/ 712 h 719"/>
                <a:gd name="T12" fmla="*/ 7 w 513"/>
                <a:gd name="T13" fmla="*/ 706 h 719"/>
                <a:gd name="T14" fmla="*/ 506 w 513"/>
                <a:gd name="T15" fmla="*/ 706 h 719"/>
                <a:gd name="T16" fmla="*/ 499 w 513"/>
                <a:gd name="T17" fmla="*/ 712 h 719"/>
                <a:gd name="T18" fmla="*/ 499 w 513"/>
                <a:gd name="T19" fmla="*/ 7 h 719"/>
                <a:gd name="T20" fmla="*/ 506 w 513"/>
                <a:gd name="T21" fmla="*/ 13 h 719"/>
                <a:gd name="T22" fmla="*/ 7 w 513"/>
                <a:gd name="T23" fmla="*/ 13 h 719"/>
                <a:gd name="T24" fmla="*/ 13 w 513"/>
                <a:gd name="T25" fmla="*/ 7 h 719"/>
                <a:gd name="T26" fmla="*/ 13 w 513"/>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3"/>
                <a:gd name="T43" fmla="*/ 0 h 719"/>
                <a:gd name="T44" fmla="*/ 513 w 513"/>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3" h="719">
                  <a:moveTo>
                    <a:pt x="0" y="0"/>
                  </a:moveTo>
                  <a:lnTo>
                    <a:pt x="513" y="0"/>
                  </a:lnTo>
                  <a:lnTo>
                    <a:pt x="513" y="719"/>
                  </a:lnTo>
                  <a:lnTo>
                    <a:pt x="0" y="719"/>
                  </a:lnTo>
                  <a:lnTo>
                    <a:pt x="0" y="0"/>
                  </a:lnTo>
                  <a:close/>
                  <a:moveTo>
                    <a:pt x="13" y="712"/>
                  </a:moveTo>
                  <a:lnTo>
                    <a:pt x="7" y="706"/>
                  </a:lnTo>
                  <a:lnTo>
                    <a:pt x="506" y="706"/>
                  </a:lnTo>
                  <a:lnTo>
                    <a:pt x="499" y="712"/>
                  </a:lnTo>
                  <a:lnTo>
                    <a:pt x="499" y="7"/>
                  </a:lnTo>
                  <a:lnTo>
                    <a:pt x="506" y="13"/>
                  </a:lnTo>
                  <a:lnTo>
                    <a:pt x="7" y="13"/>
                  </a:lnTo>
                  <a:lnTo>
                    <a:pt x="13" y="7"/>
                  </a:lnTo>
                  <a:lnTo>
                    <a:pt x="13"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0" name="Freeform 49"/>
            <p:cNvSpPr>
              <a:spLocks noEditPoints="1"/>
            </p:cNvSpPr>
            <p:nvPr/>
          </p:nvSpPr>
          <p:spPr bwMode="auto">
            <a:xfrm>
              <a:off x="1636" y="691"/>
              <a:ext cx="514" cy="719"/>
            </a:xfrm>
            <a:custGeom>
              <a:avLst/>
              <a:gdLst>
                <a:gd name="T0" fmla="*/ 0 w 514"/>
                <a:gd name="T1" fmla="*/ 0 h 719"/>
                <a:gd name="T2" fmla="*/ 514 w 514"/>
                <a:gd name="T3" fmla="*/ 0 h 719"/>
                <a:gd name="T4" fmla="*/ 514 w 514"/>
                <a:gd name="T5" fmla="*/ 719 h 719"/>
                <a:gd name="T6" fmla="*/ 0 w 514"/>
                <a:gd name="T7" fmla="*/ 719 h 719"/>
                <a:gd name="T8" fmla="*/ 0 w 514"/>
                <a:gd name="T9" fmla="*/ 0 h 719"/>
                <a:gd name="T10" fmla="*/ 14 w 514"/>
                <a:gd name="T11" fmla="*/ 712 h 719"/>
                <a:gd name="T12" fmla="*/ 7 w 514"/>
                <a:gd name="T13" fmla="*/ 706 h 719"/>
                <a:gd name="T14" fmla="*/ 507 w 514"/>
                <a:gd name="T15" fmla="*/ 706 h 719"/>
                <a:gd name="T16" fmla="*/ 500 w 514"/>
                <a:gd name="T17" fmla="*/ 712 h 719"/>
                <a:gd name="T18" fmla="*/ 500 w 514"/>
                <a:gd name="T19" fmla="*/ 7 h 719"/>
                <a:gd name="T20" fmla="*/ 507 w 514"/>
                <a:gd name="T21" fmla="*/ 13 h 719"/>
                <a:gd name="T22" fmla="*/ 7 w 514"/>
                <a:gd name="T23" fmla="*/ 13 h 719"/>
                <a:gd name="T24" fmla="*/ 14 w 514"/>
                <a:gd name="T25" fmla="*/ 7 h 719"/>
                <a:gd name="T26" fmla="*/ 14 w 514"/>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4"/>
                <a:gd name="T43" fmla="*/ 0 h 719"/>
                <a:gd name="T44" fmla="*/ 514 w 514"/>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4" h="719">
                  <a:moveTo>
                    <a:pt x="0" y="0"/>
                  </a:moveTo>
                  <a:lnTo>
                    <a:pt x="514" y="0"/>
                  </a:lnTo>
                  <a:lnTo>
                    <a:pt x="514" y="719"/>
                  </a:lnTo>
                  <a:lnTo>
                    <a:pt x="0" y="719"/>
                  </a:lnTo>
                  <a:lnTo>
                    <a:pt x="0" y="0"/>
                  </a:lnTo>
                  <a:close/>
                  <a:moveTo>
                    <a:pt x="14" y="712"/>
                  </a:moveTo>
                  <a:lnTo>
                    <a:pt x="7" y="706"/>
                  </a:lnTo>
                  <a:lnTo>
                    <a:pt x="507" y="706"/>
                  </a:lnTo>
                  <a:lnTo>
                    <a:pt x="500" y="712"/>
                  </a:lnTo>
                  <a:lnTo>
                    <a:pt x="500" y="7"/>
                  </a:lnTo>
                  <a:lnTo>
                    <a:pt x="507"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1" name="Freeform 50"/>
            <p:cNvSpPr>
              <a:spLocks noEditPoints="1"/>
            </p:cNvSpPr>
            <p:nvPr/>
          </p:nvSpPr>
          <p:spPr bwMode="auto">
            <a:xfrm>
              <a:off x="2136" y="691"/>
              <a:ext cx="518" cy="719"/>
            </a:xfrm>
            <a:custGeom>
              <a:avLst/>
              <a:gdLst>
                <a:gd name="T0" fmla="*/ 0 w 518"/>
                <a:gd name="T1" fmla="*/ 0 h 719"/>
                <a:gd name="T2" fmla="*/ 518 w 518"/>
                <a:gd name="T3" fmla="*/ 0 h 719"/>
                <a:gd name="T4" fmla="*/ 518 w 518"/>
                <a:gd name="T5" fmla="*/ 719 h 719"/>
                <a:gd name="T6" fmla="*/ 0 w 518"/>
                <a:gd name="T7" fmla="*/ 719 h 719"/>
                <a:gd name="T8" fmla="*/ 0 w 518"/>
                <a:gd name="T9" fmla="*/ 0 h 719"/>
                <a:gd name="T10" fmla="*/ 14 w 518"/>
                <a:gd name="T11" fmla="*/ 712 h 719"/>
                <a:gd name="T12" fmla="*/ 7 w 518"/>
                <a:gd name="T13" fmla="*/ 706 h 719"/>
                <a:gd name="T14" fmla="*/ 511 w 518"/>
                <a:gd name="T15" fmla="*/ 706 h 719"/>
                <a:gd name="T16" fmla="*/ 504 w 518"/>
                <a:gd name="T17" fmla="*/ 712 h 719"/>
                <a:gd name="T18" fmla="*/ 504 w 518"/>
                <a:gd name="T19" fmla="*/ 7 h 719"/>
                <a:gd name="T20" fmla="*/ 511 w 518"/>
                <a:gd name="T21" fmla="*/ 13 h 719"/>
                <a:gd name="T22" fmla="*/ 7 w 518"/>
                <a:gd name="T23" fmla="*/ 13 h 719"/>
                <a:gd name="T24" fmla="*/ 14 w 518"/>
                <a:gd name="T25" fmla="*/ 7 h 719"/>
                <a:gd name="T26" fmla="*/ 14 w 518"/>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8"/>
                <a:gd name="T43" fmla="*/ 0 h 719"/>
                <a:gd name="T44" fmla="*/ 518 w 518"/>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8" h="719">
                  <a:moveTo>
                    <a:pt x="0" y="0"/>
                  </a:moveTo>
                  <a:lnTo>
                    <a:pt x="518" y="0"/>
                  </a:lnTo>
                  <a:lnTo>
                    <a:pt x="518" y="719"/>
                  </a:lnTo>
                  <a:lnTo>
                    <a:pt x="0" y="719"/>
                  </a:lnTo>
                  <a:lnTo>
                    <a:pt x="0" y="0"/>
                  </a:lnTo>
                  <a:close/>
                  <a:moveTo>
                    <a:pt x="14" y="712"/>
                  </a:moveTo>
                  <a:lnTo>
                    <a:pt x="7" y="706"/>
                  </a:lnTo>
                  <a:lnTo>
                    <a:pt x="511" y="706"/>
                  </a:lnTo>
                  <a:lnTo>
                    <a:pt x="504" y="712"/>
                  </a:lnTo>
                  <a:lnTo>
                    <a:pt x="504" y="7"/>
                  </a:lnTo>
                  <a:lnTo>
                    <a:pt x="511"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2" name="Freeform 51"/>
            <p:cNvSpPr>
              <a:spLocks noEditPoints="1"/>
            </p:cNvSpPr>
            <p:nvPr/>
          </p:nvSpPr>
          <p:spPr bwMode="auto">
            <a:xfrm>
              <a:off x="2640" y="691"/>
              <a:ext cx="500" cy="719"/>
            </a:xfrm>
            <a:custGeom>
              <a:avLst/>
              <a:gdLst>
                <a:gd name="T0" fmla="*/ 0 w 500"/>
                <a:gd name="T1" fmla="*/ 0 h 719"/>
                <a:gd name="T2" fmla="*/ 500 w 500"/>
                <a:gd name="T3" fmla="*/ 0 h 719"/>
                <a:gd name="T4" fmla="*/ 500 w 500"/>
                <a:gd name="T5" fmla="*/ 719 h 719"/>
                <a:gd name="T6" fmla="*/ 0 w 500"/>
                <a:gd name="T7" fmla="*/ 719 h 719"/>
                <a:gd name="T8" fmla="*/ 0 w 500"/>
                <a:gd name="T9" fmla="*/ 0 h 719"/>
                <a:gd name="T10" fmla="*/ 14 w 500"/>
                <a:gd name="T11" fmla="*/ 712 h 719"/>
                <a:gd name="T12" fmla="*/ 7 w 500"/>
                <a:gd name="T13" fmla="*/ 706 h 719"/>
                <a:gd name="T14" fmla="*/ 493 w 500"/>
                <a:gd name="T15" fmla="*/ 706 h 719"/>
                <a:gd name="T16" fmla="*/ 486 w 500"/>
                <a:gd name="T17" fmla="*/ 712 h 719"/>
                <a:gd name="T18" fmla="*/ 486 w 500"/>
                <a:gd name="T19" fmla="*/ 7 h 719"/>
                <a:gd name="T20" fmla="*/ 493 w 500"/>
                <a:gd name="T21" fmla="*/ 13 h 719"/>
                <a:gd name="T22" fmla="*/ 7 w 500"/>
                <a:gd name="T23" fmla="*/ 13 h 719"/>
                <a:gd name="T24" fmla="*/ 14 w 500"/>
                <a:gd name="T25" fmla="*/ 7 h 719"/>
                <a:gd name="T26" fmla="*/ 14 w 500"/>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19"/>
                <a:gd name="T44" fmla="*/ 500 w 500"/>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19">
                  <a:moveTo>
                    <a:pt x="0" y="0"/>
                  </a:moveTo>
                  <a:lnTo>
                    <a:pt x="500" y="0"/>
                  </a:lnTo>
                  <a:lnTo>
                    <a:pt x="500" y="719"/>
                  </a:lnTo>
                  <a:lnTo>
                    <a:pt x="0" y="719"/>
                  </a:lnTo>
                  <a:lnTo>
                    <a:pt x="0" y="0"/>
                  </a:lnTo>
                  <a:close/>
                  <a:moveTo>
                    <a:pt x="14" y="712"/>
                  </a:moveTo>
                  <a:lnTo>
                    <a:pt x="7" y="706"/>
                  </a:lnTo>
                  <a:lnTo>
                    <a:pt x="493" y="706"/>
                  </a:lnTo>
                  <a:lnTo>
                    <a:pt x="486" y="712"/>
                  </a:lnTo>
                  <a:lnTo>
                    <a:pt x="486" y="7"/>
                  </a:lnTo>
                  <a:lnTo>
                    <a:pt x="493"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3" name="Freeform 52"/>
            <p:cNvSpPr>
              <a:spLocks noEditPoints="1"/>
            </p:cNvSpPr>
            <p:nvPr/>
          </p:nvSpPr>
          <p:spPr bwMode="auto">
            <a:xfrm>
              <a:off x="3126" y="691"/>
              <a:ext cx="500" cy="719"/>
            </a:xfrm>
            <a:custGeom>
              <a:avLst/>
              <a:gdLst>
                <a:gd name="T0" fmla="*/ 0 w 500"/>
                <a:gd name="T1" fmla="*/ 0 h 719"/>
                <a:gd name="T2" fmla="*/ 500 w 500"/>
                <a:gd name="T3" fmla="*/ 0 h 719"/>
                <a:gd name="T4" fmla="*/ 500 w 500"/>
                <a:gd name="T5" fmla="*/ 719 h 719"/>
                <a:gd name="T6" fmla="*/ 0 w 500"/>
                <a:gd name="T7" fmla="*/ 719 h 719"/>
                <a:gd name="T8" fmla="*/ 0 w 500"/>
                <a:gd name="T9" fmla="*/ 0 h 719"/>
                <a:gd name="T10" fmla="*/ 14 w 500"/>
                <a:gd name="T11" fmla="*/ 712 h 719"/>
                <a:gd name="T12" fmla="*/ 7 w 500"/>
                <a:gd name="T13" fmla="*/ 706 h 719"/>
                <a:gd name="T14" fmla="*/ 493 w 500"/>
                <a:gd name="T15" fmla="*/ 706 h 719"/>
                <a:gd name="T16" fmla="*/ 486 w 500"/>
                <a:gd name="T17" fmla="*/ 712 h 719"/>
                <a:gd name="T18" fmla="*/ 486 w 500"/>
                <a:gd name="T19" fmla="*/ 7 h 719"/>
                <a:gd name="T20" fmla="*/ 493 w 500"/>
                <a:gd name="T21" fmla="*/ 13 h 719"/>
                <a:gd name="T22" fmla="*/ 7 w 500"/>
                <a:gd name="T23" fmla="*/ 13 h 719"/>
                <a:gd name="T24" fmla="*/ 14 w 500"/>
                <a:gd name="T25" fmla="*/ 7 h 719"/>
                <a:gd name="T26" fmla="*/ 14 w 500"/>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19"/>
                <a:gd name="T44" fmla="*/ 500 w 500"/>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19">
                  <a:moveTo>
                    <a:pt x="0" y="0"/>
                  </a:moveTo>
                  <a:lnTo>
                    <a:pt x="500" y="0"/>
                  </a:lnTo>
                  <a:lnTo>
                    <a:pt x="500" y="719"/>
                  </a:lnTo>
                  <a:lnTo>
                    <a:pt x="0" y="719"/>
                  </a:lnTo>
                  <a:lnTo>
                    <a:pt x="0" y="0"/>
                  </a:lnTo>
                  <a:close/>
                  <a:moveTo>
                    <a:pt x="14" y="712"/>
                  </a:moveTo>
                  <a:lnTo>
                    <a:pt x="7" y="706"/>
                  </a:lnTo>
                  <a:lnTo>
                    <a:pt x="493" y="706"/>
                  </a:lnTo>
                  <a:lnTo>
                    <a:pt x="486" y="712"/>
                  </a:lnTo>
                  <a:lnTo>
                    <a:pt x="486" y="7"/>
                  </a:lnTo>
                  <a:lnTo>
                    <a:pt x="493"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4" name="Freeform 53"/>
            <p:cNvSpPr>
              <a:spLocks noEditPoints="1"/>
            </p:cNvSpPr>
            <p:nvPr/>
          </p:nvSpPr>
          <p:spPr bwMode="auto">
            <a:xfrm>
              <a:off x="619" y="2873"/>
              <a:ext cx="531" cy="719"/>
            </a:xfrm>
            <a:custGeom>
              <a:avLst/>
              <a:gdLst>
                <a:gd name="T0" fmla="*/ 0 w 531"/>
                <a:gd name="T1" fmla="*/ 0 h 719"/>
                <a:gd name="T2" fmla="*/ 531 w 531"/>
                <a:gd name="T3" fmla="*/ 0 h 719"/>
                <a:gd name="T4" fmla="*/ 531 w 531"/>
                <a:gd name="T5" fmla="*/ 719 h 719"/>
                <a:gd name="T6" fmla="*/ 0 w 531"/>
                <a:gd name="T7" fmla="*/ 719 h 719"/>
                <a:gd name="T8" fmla="*/ 0 w 531"/>
                <a:gd name="T9" fmla="*/ 0 h 719"/>
                <a:gd name="T10" fmla="*/ 14 w 531"/>
                <a:gd name="T11" fmla="*/ 712 h 719"/>
                <a:gd name="T12" fmla="*/ 7 w 531"/>
                <a:gd name="T13" fmla="*/ 706 h 719"/>
                <a:gd name="T14" fmla="*/ 525 w 531"/>
                <a:gd name="T15" fmla="*/ 706 h 719"/>
                <a:gd name="T16" fmla="*/ 518 w 531"/>
                <a:gd name="T17" fmla="*/ 712 h 719"/>
                <a:gd name="T18" fmla="*/ 518 w 531"/>
                <a:gd name="T19" fmla="*/ 7 h 719"/>
                <a:gd name="T20" fmla="*/ 525 w 531"/>
                <a:gd name="T21" fmla="*/ 13 h 719"/>
                <a:gd name="T22" fmla="*/ 7 w 531"/>
                <a:gd name="T23" fmla="*/ 13 h 719"/>
                <a:gd name="T24" fmla="*/ 14 w 531"/>
                <a:gd name="T25" fmla="*/ 7 h 719"/>
                <a:gd name="T26" fmla="*/ 14 w 531"/>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1"/>
                <a:gd name="T43" fmla="*/ 0 h 719"/>
                <a:gd name="T44" fmla="*/ 531 w 531"/>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1" h="719">
                  <a:moveTo>
                    <a:pt x="0" y="0"/>
                  </a:moveTo>
                  <a:lnTo>
                    <a:pt x="531" y="0"/>
                  </a:lnTo>
                  <a:lnTo>
                    <a:pt x="531" y="719"/>
                  </a:lnTo>
                  <a:lnTo>
                    <a:pt x="0" y="719"/>
                  </a:lnTo>
                  <a:lnTo>
                    <a:pt x="0" y="0"/>
                  </a:lnTo>
                  <a:close/>
                  <a:moveTo>
                    <a:pt x="14" y="712"/>
                  </a:moveTo>
                  <a:lnTo>
                    <a:pt x="7" y="706"/>
                  </a:lnTo>
                  <a:lnTo>
                    <a:pt x="525" y="706"/>
                  </a:lnTo>
                  <a:lnTo>
                    <a:pt x="518" y="712"/>
                  </a:lnTo>
                  <a:lnTo>
                    <a:pt x="518" y="7"/>
                  </a:lnTo>
                  <a:lnTo>
                    <a:pt x="525"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5" name="Freeform 54"/>
            <p:cNvSpPr>
              <a:spLocks noEditPoints="1"/>
            </p:cNvSpPr>
            <p:nvPr/>
          </p:nvSpPr>
          <p:spPr bwMode="auto">
            <a:xfrm>
              <a:off x="1137" y="2873"/>
              <a:ext cx="513" cy="719"/>
            </a:xfrm>
            <a:custGeom>
              <a:avLst/>
              <a:gdLst>
                <a:gd name="T0" fmla="*/ 0 w 513"/>
                <a:gd name="T1" fmla="*/ 0 h 719"/>
                <a:gd name="T2" fmla="*/ 513 w 513"/>
                <a:gd name="T3" fmla="*/ 0 h 719"/>
                <a:gd name="T4" fmla="*/ 513 w 513"/>
                <a:gd name="T5" fmla="*/ 719 h 719"/>
                <a:gd name="T6" fmla="*/ 0 w 513"/>
                <a:gd name="T7" fmla="*/ 719 h 719"/>
                <a:gd name="T8" fmla="*/ 0 w 513"/>
                <a:gd name="T9" fmla="*/ 0 h 719"/>
                <a:gd name="T10" fmla="*/ 13 w 513"/>
                <a:gd name="T11" fmla="*/ 712 h 719"/>
                <a:gd name="T12" fmla="*/ 7 w 513"/>
                <a:gd name="T13" fmla="*/ 706 h 719"/>
                <a:gd name="T14" fmla="*/ 506 w 513"/>
                <a:gd name="T15" fmla="*/ 706 h 719"/>
                <a:gd name="T16" fmla="*/ 499 w 513"/>
                <a:gd name="T17" fmla="*/ 712 h 719"/>
                <a:gd name="T18" fmla="*/ 499 w 513"/>
                <a:gd name="T19" fmla="*/ 7 h 719"/>
                <a:gd name="T20" fmla="*/ 506 w 513"/>
                <a:gd name="T21" fmla="*/ 13 h 719"/>
                <a:gd name="T22" fmla="*/ 7 w 513"/>
                <a:gd name="T23" fmla="*/ 13 h 719"/>
                <a:gd name="T24" fmla="*/ 13 w 513"/>
                <a:gd name="T25" fmla="*/ 7 h 719"/>
                <a:gd name="T26" fmla="*/ 13 w 513"/>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3"/>
                <a:gd name="T43" fmla="*/ 0 h 719"/>
                <a:gd name="T44" fmla="*/ 513 w 513"/>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3" h="719">
                  <a:moveTo>
                    <a:pt x="0" y="0"/>
                  </a:moveTo>
                  <a:lnTo>
                    <a:pt x="513" y="0"/>
                  </a:lnTo>
                  <a:lnTo>
                    <a:pt x="513" y="719"/>
                  </a:lnTo>
                  <a:lnTo>
                    <a:pt x="0" y="719"/>
                  </a:lnTo>
                  <a:lnTo>
                    <a:pt x="0" y="0"/>
                  </a:lnTo>
                  <a:close/>
                  <a:moveTo>
                    <a:pt x="13" y="712"/>
                  </a:moveTo>
                  <a:lnTo>
                    <a:pt x="7" y="706"/>
                  </a:lnTo>
                  <a:lnTo>
                    <a:pt x="506" y="706"/>
                  </a:lnTo>
                  <a:lnTo>
                    <a:pt x="499" y="712"/>
                  </a:lnTo>
                  <a:lnTo>
                    <a:pt x="499" y="7"/>
                  </a:lnTo>
                  <a:lnTo>
                    <a:pt x="506" y="13"/>
                  </a:lnTo>
                  <a:lnTo>
                    <a:pt x="7" y="13"/>
                  </a:lnTo>
                  <a:lnTo>
                    <a:pt x="13" y="7"/>
                  </a:lnTo>
                  <a:lnTo>
                    <a:pt x="13"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6" name="Freeform 55"/>
            <p:cNvSpPr>
              <a:spLocks noEditPoints="1"/>
            </p:cNvSpPr>
            <p:nvPr/>
          </p:nvSpPr>
          <p:spPr bwMode="auto">
            <a:xfrm>
              <a:off x="1636" y="2873"/>
              <a:ext cx="514" cy="719"/>
            </a:xfrm>
            <a:custGeom>
              <a:avLst/>
              <a:gdLst>
                <a:gd name="T0" fmla="*/ 0 w 514"/>
                <a:gd name="T1" fmla="*/ 0 h 719"/>
                <a:gd name="T2" fmla="*/ 514 w 514"/>
                <a:gd name="T3" fmla="*/ 0 h 719"/>
                <a:gd name="T4" fmla="*/ 514 w 514"/>
                <a:gd name="T5" fmla="*/ 719 h 719"/>
                <a:gd name="T6" fmla="*/ 0 w 514"/>
                <a:gd name="T7" fmla="*/ 719 h 719"/>
                <a:gd name="T8" fmla="*/ 0 w 514"/>
                <a:gd name="T9" fmla="*/ 0 h 719"/>
                <a:gd name="T10" fmla="*/ 14 w 514"/>
                <a:gd name="T11" fmla="*/ 712 h 719"/>
                <a:gd name="T12" fmla="*/ 7 w 514"/>
                <a:gd name="T13" fmla="*/ 706 h 719"/>
                <a:gd name="T14" fmla="*/ 507 w 514"/>
                <a:gd name="T15" fmla="*/ 706 h 719"/>
                <a:gd name="T16" fmla="*/ 500 w 514"/>
                <a:gd name="T17" fmla="*/ 712 h 719"/>
                <a:gd name="T18" fmla="*/ 500 w 514"/>
                <a:gd name="T19" fmla="*/ 7 h 719"/>
                <a:gd name="T20" fmla="*/ 507 w 514"/>
                <a:gd name="T21" fmla="*/ 13 h 719"/>
                <a:gd name="T22" fmla="*/ 7 w 514"/>
                <a:gd name="T23" fmla="*/ 13 h 719"/>
                <a:gd name="T24" fmla="*/ 14 w 514"/>
                <a:gd name="T25" fmla="*/ 7 h 719"/>
                <a:gd name="T26" fmla="*/ 14 w 514"/>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4"/>
                <a:gd name="T43" fmla="*/ 0 h 719"/>
                <a:gd name="T44" fmla="*/ 514 w 514"/>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4" h="719">
                  <a:moveTo>
                    <a:pt x="0" y="0"/>
                  </a:moveTo>
                  <a:lnTo>
                    <a:pt x="514" y="0"/>
                  </a:lnTo>
                  <a:lnTo>
                    <a:pt x="514" y="719"/>
                  </a:lnTo>
                  <a:lnTo>
                    <a:pt x="0" y="719"/>
                  </a:lnTo>
                  <a:lnTo>
                    <a:pt x="0" y="0"/>
                  </a:lnTo>
                  <a:close/>
                  <a:moveTo>
                    <a:pt x="14" y="712"/>
                  </a:moveTo>
                  <a:lnTo>
                    <a:pt x="7" y="706"/>
                  </a:lnTo>
                  <a:lnTo>
                    <a:pt x="507" y="706"/>
                  </a:lnTo>
                  <a:lnTo>
                    <a:pt x="500" y="712"/>
                  </a:lnTo>
                  <a:lnTo>
                    <a:pt x="500" y="7"/>
                  </a:lnTo>
                  <a:lnTo>
                    <a:pt x="507"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7" name="Freeform 56"/>
            <p:cNvSpPr>
              <a:spLocks noEditPoints="1"/>
            </p:cNvSpPr>
            <p:nvPr/>
          </p:nvSpPr>
          <p:spPr bwMode="auto">
            <a:xfrm>
              <a:off x="2136" y="2873"/>
              <a:ext cx="518" cy="719"/>
            </a:xfrm>
            <a:custGeom>
              <a:avLst/>
              <a:gdLst>
                <a:gd name="T0" fmla="*/ 0 w 518"/>
                <a:gd name="T1" fmla="*/ 0 h 719"/>
                <a:gd name="T2" fmla="*/ 518 w 518"/>
                <a:gd name="T3" fmla="*/ 0 h 719"/>
                <a:gd name="T4" fmla="*/ 518 w 518"/>
                <a:gd name="T5" fmla="*/ 719 h 719"/>
                <a:gd name="T6" fmla="*/ 0 w 518"/>
                <a:gd name="T7" fmla="*/ 719 h 719"/>
                <a:gd name="T8" fmla="*/ 0 w 518"/>
                <a:gd name="T9" fmla="*/ 0 h 719"/>
                <a:gd name="T10" fmla="*/ 14 w 518"/>
                <a:gd name="T11" fmla="*/ 712 h 719"/>
                <a:gd name="T12" fmla="*/ 7 w 518"/>
                <a:gd name="T13" fmla="*/ 706 h 719"/>
                <a:gd name="T14" fmla="*/ 511 w 518"/>
                <a:gd name="T15" fmla="*/ 706 h 719"/>
                <a:gd name="T16" fmla="*/ 504 w 518"/>
                <a:gd name="T17" fmla="*/ 712 h 719"/>
                <a:gd name="T18" fmla="*/ 504 w 518"/>
                <a:gd name="T19" fmla="*/ 7 h 719"/>
                <a:gd name="T20" fmla="*/ 511 w 518"/>
                <a:gd name="T21" fmla="*/ 13 h 719"/>
                <a:gd name="T22" fmla="*/ 7 w 518"/>
                <a:gd name="T23" fmla="*/ 13 h 719"/>
                <a:gd name="T24" fmla="*/ 14 w 518"/>
                <a:gd name="T25" fmla="*/ 7 h 719"/>
                <a:gd name="T26" fmla="*/ 14 w 518"/>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8"/>
                <a:gd name="T43" fmla="*/ 0 h 719"/>
                <a:gd name="T44" fmla="*/ 518 w 518"/>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8" h="719">
                  <a:moveTo>
                    <a:pt x="0" y="0"/>
                  </a:moveTo>
                  <a:lnTo>
                    <a:pt x="518" y="0"/>
                  </a:lnTo>
                  <a:lnTo>
                    <a:pt x="518" y="719"/>
                  </a:lnTo>
                  <a:lnTo>
                    <a:pt x="0" y="719"/>
                  </a:lnTo>
                  <a:lnTo>
                    <a:pt x="0" y="0"/>
                  </a:lnTo>
                  <a:close/>
                  <a:moveTo>
                    <a:pt x="14" y="712"/>
                  </a:moveTo>
                  <a:lnTo>
                    <a:pt x="7" y="706"/>
                  </a:lnTo>
                  <a:lnTo>
                    <a:pt x="511" y="706"/>
                  </a:lnTo>
                  <a:lnTo>
                    <a:pt x="504" y="712"/>
                  </a:lnTo>
                  <a:lnTo>
                    <a:pt x="504" y="7"/>
                  </a:lnTo>
                  <a:lnTo>
                    <a:pt x="511"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8" name="Freeform 57"/>
            <p:cNvSpPr>
              <a:spLocks noEditPoints="1"/>
            </p:cNvSpPr>
            <p:nvPr/>
          </p:nvSpPr>
          <p:spPr bwMode="auto">
            <a:xfrm>
              <a:off x="2640" y="2873"/>
              <a:ext cx="500" cy="719"/>
            </a:xfrm>
            <a:custGeom>
              <a:avLst/>
              <a:gdLst>
                <a:gd name="T0" fmla="*/ 0 w 500"/>
                <a:gd name="T1" fmla="*/ 0 h 719"/>
                <a:gd name="T2" fmla="*/ 500 w 500"/>
                <a:gd name="T3" fmla="*/ 0 h 719"/>
                <a:gd name="T4" fmla="*/ 500 w 500"/>
                <a:gd name="T5" fmla="*/ 719 h 719"/>
                <a:gd name="T6" fmla="*/ 0 w 500"/>
                <a:gd name="T7" fmla="*/ 719 h 719"/>
                <a:gd name="T8" fmla="*/ 0 w 500"/>
                <a:gd name="T9" fmla="*/ 0 h 719"/>
                <a:gd name="T10" fmla="*/ 14 w 500"/>
                <a:gd name="T11" fmla="*/ 712 h 719"/>
                <a:gd name="T12" fmla="*/ 7 w 500"/>
                <a:gd name="T13" fmla="*/ 706 h 719"/>
                <a:gd name="T14" fmla="*/ 493 w 500"/>
                <a:gd name="T15" fmla="*/ 706 h 719"/>
                <a:gd name="T16" fmla="*/ 486 w 500"/>
                <a:gd name="T17" fmla="*/ 712 h 719"/>
                <a:gd name="T18" fmla="*/ 486 w 500"/>
                <a:gd name="T19" fmla="*/ 7 h 719"/>
                <a:gd name="T20" fmla="*/ 493 w 500"/>
                <a:gd name="T21" fmla="*/ 13 h 719"/>
                <a:gd name="T22" fmla="*/ 7 w 500"/>
                <a:gd name="T23" fmla="*/ 13 h 719"/>
                <a:gd name="T24" fmla="*/ 14 w 500"/>
                <a:gd name="T25" fmla="*/ 7 h 719"/>
                <a:gd name="T26" fmla="*/ 14 w 500"/>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19"/>
                <a:gd name="T44" fmla="*/ 500 w 500"/>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19">
                  <a:moveTo>
                    <a:pt x="0" y="0"/>
                  </a:moveTo>
                  <a:lnTo>
                    <a:pt x="500" y="0"/>
                  </a:lnTo>
                  <a:lnTo>
                    <a:pt x="500" y="719"/>
                  </a:lnTo>
                  <a:lnTo>
                    <a:pt x="0" y="719"/>
                  </a:lnTo>
                  <a:lnTo>
                    <a:pt x="0" y="0"/>
                  </a:lnTo>
                  <a:close/>
                  <a:moveTo>
                    <a:pt x="14" y="712"/>
                  </a:moveTo>
                  <a:lnTo>
                    <a:pt x="7" y="706"/>
                  </a:lnTo>
                  <a:lnTo>
                    <a:pt x="493" y="706"/>
                  </a:lnTo>
                  <a:lnTo>
                    <a:pt x="486" y="712"/>
                  </a:lnTo>
                  <a:lnTo>
                    <a:pt x="486" y="7"/>
                  </a:lnTo>
                  <a:lnTo>
                    <a:pt x="493"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599" name="Freeform 58"/>
            <p:cNvSpPr>
              <a:spLocks noEditPoints="1"/>
            </p:cNvSpPr>
            <p:nvPr/>
          </p:nvSpPr>
          <p:spPr bwMode="auto">
            <a:xfrm>
              <a:off x="3126" y="2873"/>
              <a:ext cx="500" cy="719"/>
            </a:xfrm>
            <a:custGeom>
              <a:avLst/>
              <a:gdLst>
                <a:gd name="T0" fmla="*/ 0 w 500"/>
                <a:gd name="T1" fmla="*/ 0 h 719"/>
                <a:gd name="T2" fmla="*/ 500 w 500"/>
                <a:gd name="T3" fmla="*/ 0 h 719"/>
                <a:gd name="T4" fmla="*/ 500 w 500"/>
                <a:gd name="T5" fmla="*/ 719 h 719"/>
                <a:gd name="T6" fmla="*/ 0 w 500"/>
                <a:gd name="T7" fmla="*/ 719 h 719"/>
                <a:gd name="T8" fmla="*/ 0 w 500"/>
                <a:gd name="T9" fmla="*/ 0 h 719"/>
                <a:gd name="T10" fmla="*/ 14 w 500"/>
                <a:gd name="T11" fmla="*/ 712 h 719"/>
                <a:gd name="T12" fmla="*/ 7 w 500"/>
                <a:gd name="T13" fmla="*/ 706 h 719"/>
                <a:gd name="T14" fmla="*/ 493 w 500"/>
                <a:gd name="T15" fmla="*/ 706 h 719"/>
                <a:gd name="T16" fmla="*/ 486 w 500"/>
                <a:gd name="T17" fmla="*/ 712 h 719"/>
                <a:gd name="T18" fmla="*/ 486 w 500"/>
                <a:gd name="T19" fmla="*/ 7 h 719"/>
                <a:gd name="T20" fmla="*/ 493 w 500"/>
                <a:gd name="T21" fmla="*/ 13 h 719"/>
                <a:gd name="T22" fmla="*/ 7 w 500"/>
                <a:gd name="T23" fmla="*/ 13 h 719"/>
                <a:gd name="T24" fmla="*/ 14 w 500"/>
                <a:gd name="T25" fmla="*/ 7 h 719"/>
                <a:gd name="T26" fmla="*/ 14 w 500"/>
                <a:gd name="T27" fmla="*/ 712 h 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19"/>
                <a:gd name="T44" fmla="*/ 500 w 500"/>
                <a:gd name="T45" fmla="*/ 719 h 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19">
                  <a:moveTo>
                    <a:pt x="0" y="0"/>
                  </a:moveTo>
                  <a:lnTo>
                    <a:pt x="500" y="0"/>
                  </a:lnTo>
                  <a:lnTo>
                    <a:pt x="500" y="719"/>
                  </a:lnTo>
                  <a:lnTo>
                    <a:pt x="0" y="719"/>
                  </a:lnTo>
                  <a:lnTo>
                    <a:pt x="0" y="0"/>
                  </a:lnTo>
                  <a:close/>
                  <a:moveTo>
                    <a:pt x="14" y="712"/>
                  </a:moveTo>
                  <a:lnTo>
                    <a:pt x="7" y="706"/>
                  </a:lnTo>
                  <a:lnTo>
                    <a:pt x="493" y="706"/>
                  </a:lnTo>
                  <a:lnTo>
                    <a:pt x="486" y="712"/>
                  </a:lnTo>
                  <a:lnTo>
                    <a:pt x="486" y="7"/>
                  </a:lnTo>
                  <a:lnTo>
                    <a:pt x="493" y="13"/>
                  </a:lnTo>
                  <a:lnTo>
                    <a:pt x="7" y="13"/>
                  </a:lnTo>
                  <a:lnTo>
                    <a:pt x="14" y="7"/>
                  </a:lnTo>
                  <a:lnTo>
                    <a:pt x="14" y="712"/>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0" name="Freeform 59"/>
            <p:cNvSpPr>
              <a:spLocks noEditPoints="1"/>
            </p:cNvSpPr>
            <p:nvPr/>
          </p:nvSpPr>
          <p:spPr bwMode="auto">
            <a:xfrm>
              <a:off x="619" y="2153"/>
              <a:ext cx="531" cy="733"/>
            </a:xfrm>
            <a:custGeom>
              <a:avLst/>
              <a:gdLst>
                <a:gd name="T0" fmla="*/ 0 w 531"/>
                <a:gd name="T1" fmla="*/ 0 h 733"/>
                <a:gd name="T2" fmla="*/ 531 w 531"/>
                <a:gd name="T3" fmla="*/ 0 h 733"/>
                <a:gd name="T4" fmla="*/ 531 w 531"/>
                <a:gd name="T5" fmla="*/ 733 h 733"/>
                <a:gd name="T6" fmla="*/ 0 w 531"/>
                <a:gd name="T7" fmla="*/ 733 h 733"/>
                <a:gd name="T8" fmla="*/ 0 w 531"/>
                <a:gd name="T9" fmla="*/ 0 h 733"/>
                <a:gd name="T10" fmla="*/ 14 w 531"/>
                <a:gd name="T11" fmla="*/ 727 h 733"/>
                <a:gd name="T12" fmla="*/ 7 w 531"/>
                <a:gd name="T13" fmla="*/ 720 h 733"/>
                <a:gd name="T14" fmla="*/ 525 w 531"/>
                <a:gd name="T15" fmla="*/ 720 h 733"/>
                <a:gd name="T16" fmla="*/ 518 w 531"/>
                <a:gd name="T17" fmla="*/ 727 h 733"/>
                <a:gd name="T18" fmla="*/ 518 w 531"/>
                <a:gd name="T19" fmla="*/ 7 h 733"/>
                <a:gd name="T20" fmla="*/ 525 w 531"/>
                <a:gd name="T21" fmla="*/ 14 h 733"/>
                <a:gd name="T22" fmla="*/ 7 w 531"/>
                <a:gd name="T23" fmla="*/ 14 h 733"/>
                <a:gd name="T24" fmla="*/ 14 w 531"/>
                <a:gd name="T25" fmla="*/ 7 h 733"/>
                <a:gd name="T26" fmla="*/ 14 w 531"/>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1"/>
                <a:gd name="T43" fmla="*/ 0 h 733"/>
                <a:gd name="T44" fmla="*/ 531 w 531"/>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1" h="733">
                  <a:moveTo>
                    <a:pt x="0" y="0"/>
                  </a:moveTo>
                  <a:lnTo>
                    <a:pt x="531" y="0"/>
                  </a:lnTo>
                  <a:lnTo>
                    <a:pt x="531" y="733"/>
                  </a:lnTo>
                  <a:lnTo>
                    <a:pt x="0" y="733"/>
                  </a:lnTo>
                  <a:lnTo>
                    <a:pt x="0" y="0"/>
                  </a:lnTo>
                  <a:close/>
                  <a:moveTo>
                    <a:pt x="14" y="727"/>
                  </a:moveTo>
                  <a:lnTo>
                    <a:pt x="7" y="720"/>
                  </a:lnTo>
                  <a:lnTo>
                    <a:pt x="525" y="720"/>
                  </a:lnTo>
                  <a:lnTo>
                    <a:pt x="518" y="727"/>
                  </a:lnTo>
                  <a:lnTo>
                    <a:pt x="518" y="7"/>
                  </a:lnTo>
                  <a:lnTo>
                    <a:pt x="525" y="14"/>
                  </a:lnTo>
                  <a:lnTo>
                    <a:pt x="7" y="14"/>
                  </a:lnTo>
                  <a:lnTo>
                    <a:pt x="14" y="7"/>
                  </a:lnTo>
                  <a:lnTo>
                    <a:pt x="14"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1" name="Freeform 60"/>
            <p:cNvSpPr>
              <a:spLocks noEditPoints="1"/>
            </p:cNvSpPr>
            <p:nvPr/>
          </p:nvSpPr>
          <p:spPr bwMode="auto">
            <a:xfrm>
              <a:off x="1137" y="2153"/>
              <a:ext cx="513" cy="733"/>
            </a:xfrm>
            <a:custGeom>
              <a:avLst/>
              <a:gdLst>
                <a:gd name="T0" fmla="*/ 0 w 513"/>
                <a:gd name="T1" fmla="*/ 0 h 733"/>
                <a:gd name="T2" fmla="*/ 513 w 513"/>
                <a:gd name="T3" fmla="*/ 0 h 733"/>
                <a:gd name="T4" fmla="*/ 513 w 513"/>
                <a:gd name="T5" fmla="*/ 733 h 733"/>
                <a:gd name="T6" fmla="*/ 0 w 513"/>
                <a:gd name="T7" fmla="*/ 733 h 733"/>
                <a:gd name="T8" fmla="*/ 0 w 513"/>
                <a:gd name="T9" fmla="*/ 0 h 733"/>
                <a:gd name="T10" fmla="*/ 13 w 513"/>
                <a:gd name="T11" fmla="*/ 727 h 733"/>
                <a:gd name="T12" fmla="*/ 7 w 513"/>
                <a:gd name="T13" fmla="*/ 720 h 733"/>
                <a:gd name="T14" fmla="*/ 506 w 513"/>
                <a:gd name="T15" fmla="*/ 720 h 733"/>
                <a:gd name="T16" fmla="*/ 499 w 513"/>
                <a:gd name="T17" fmla="*/ 727 h 733"/>
                <a:gd name="T18" fmla="*/ 499 w 513"/>
                <a:gd name="T19" fmla="*/ 7 h 733"/>
                <a:gd name="T20" fmla="*/ 506 w 513"/>
                <a:gd name="T21" fmla="*/ 14 h 733"/>
                <a:gd name="T22" fmla="*/ 7 w 513"/>
                <a:gd name="T23" fmla="*/ 14 h 733"/>
                <a:gd name="T24" fmla="*/ 13 w 513"/>
                <a:gd name="T25" fmla="*/ 7 h 733"/>
                <a:gd name="T26" fmla="*/ 13 w 513"/>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3"/>
                <a:gd name="T43" fmla="*/ 0 h 733"/>
                <a:gd name="T44" fmla="*/ 513 w 513"/>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3" h="733">
                  <a:moveTo>
                    <a:pt x="0" y="0"/>
                  </a:moveTo>
                  <a:lnTo>
                    <a:pt x="513" y="0"/>
                  </a:lnTo>
                  <a:lnTo>
                    <a:pt x="513" y="733"/>
                  </a:lnTo>
                  <a:lnTo>
                    <a:pt x="0" y="733"/>
                  </a:lnTo>
                  <a:lnTo>
                    <a:pt x="0" y="0"/>
                  </a:lnTo>
                  <a:close/>
                  <a:moveTo>
                    <a:pt x="13" y="727"/>
                  </a:moveTo>
                  <a:lnTo>
                    <a:pt x="7" y="720"/>
                  </a:lnTo>
                  <a:lnTo>
                    <a:pt x="506" y="720"/>
                  </a:lnTo>
                  <a:lnTo>
                    <a:pt x="499" y="727"/>
                  </a:lnTo>
                  <a:lnTo>
                    <a:pt x="499" y="7"/>
                  </a:lnTo>
                  <a:lnTo>
                    <a:pt x="506" y="14"/>
                  </a:lnTo>
                  <a:lnTo>
                    <a:pt x="7" y="14"/>
                  </a:lnTo>
                  <a:lnTo>
                    <a:pt x="13" y="7"/>
                  </a:lnTo>
                  <a:lnTo>
                    <a:pt x="13"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2" name="Freeform 61"/>
            <p:cNvSpPr>
              <a:spLocks noEditPoints="1"/>
            </p:cNvSpPr>
            <p:nvPr/>
          </p:nvSpPr>
          <p:spPr bwMode="auto">
            <a:xfrm>
              <a:off x="1636" y="2153"/>
              <a:ext cx="514" cy="733"/>
            </a:xfrm>
            <a:custGeom>
              <a:avLst/>
              <a:gdLst>
                <a:gd name="T0" fmla="*/ 0 w 514"/>
                <a:gd name="T1" fmla="*/ 0 h 733"/>
                <a:gd name="T2" fmla="*/ 514 w 514"/>
                <a:gd name="T3" fmla="*/ 0 h 733"/>
                <a:gd name="T4" fmla="*/ 514 w 514"/>
                <a:gd name="T5" fmla="*/ 733 h 733"/>
                <a:gd name="T6" fmla="*/ 0 w 514"/>
                <a:gd name="T7" fmla="*/ 733 h 733"/>
                <a:gd name="T8" fmla="*/ 0 w 514"/>
                <a:gd name="T9" fmla="*/ 0 h 733"/>
                <a:gd name="T10" fmla="*/ 14 w 514"/>
                <a:gd name="T11" fmla="*/ 727 h 733"/>
                <a:gd name="T12" fmla="*/ 7 w 514"/>
                <a:gd name="T13" fmla="*/ 720 h 733"/>
                <a:gd name="T14" fmla="*/ 507 w 514"/>
                <a:gd name="T15" fmla="*/ 720 h 733"/>
                <a:gd name="T16" fmla="*/ 500 w 514"/>
                <a:gd name="T17" fmla="*/ 727 h 733"/>
                <a:gd name="T18" fmla="*/ 500 w 514"/>
                <a:gd name="T19" fmla="*/ 7 h 733"/>
                <a:gd name="T20" fmla="*/ 507 w 514"/>
                <a:gd name="T21" fmla="*/ 14 h 733"/>
                <a:gd name="T22" fmla="*/ 7 w 514"/>
                <a:gd name="T23" fmla="*/ 14 h 733"/>
                <a:gd name="T24" fmla="*/ 14 w 514"/>
                <a:gd name="T25" fmla="*/ 7 h 733"/>
                <a:gd name="T26" fmla="*/ 14 w 514"/>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4"/>
                <a:gd name="T43" fmla="*/ 0 h 733"/>
                <a:gd name="T44" fmla="*/ 514 w 514"/>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4" h="733">
                  <a:moveTo>
                    <a:pt x="0" y="0"/>
                  </a:moveTo>
                  <a:lnTo>
                    <a:pt x="514" y="0"/>
                  </a:lnTo>
                  <a:lnTo>
                    <a:pt x="514" y="733"/>
                  </a:lnTo>
                  <a:lnTo>
                    <a:pt x="0" y="733"/>
                  </a:lnTo>
                  <a:lnTo>
                    <a:pt x="0" y="0"/>
                  </a:lnTo>
                  <a:close/>
                  <a:moveTo>
                    <a:pt x="14" y="727"/>
                  </a:moveTo>
                  <a:lnTo>
                    <a:pt x="7" y="720"/>
                  </a:lnTo>
                  <a:lnTo>
                    <a:pt x="507" y="720"/>
                  </a:lnTo>
                  <a:lnTo>
                    <a:pt x="500" y="727"/>
                  </a:lnTo>
                  <a:lnTo>
                    <a:pt x="500" y="7"/>
                  </a:lnTo>
                  <a:lnTo>
                    <a:pt x="507" y="14"/>
                  </a:lnTo>
                  <a:lnTo>
                    <a:pt x="7" y="14"/>
                  </a:lnTo>
                  <a:lnTo>
                    <a:pt x="14" y="7"/>
                  </a:lnTo>
                  <a:lnTo>
                    <a:pt x="14"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3" name="Freeform 62"/>
            <p:cNvSpPr>
              <a:spLocks noEditPoints="1"/>
            </p:cNvSpPr>
            <p:nvPr/>
          </p:nvSpPr>
          <p:spPr bwMode="auto">
            <a:xfrm>
              <a:off x="2136" y="2153"/>
              <a:ext cx="518" cy="733"/>
            </a:xfrm>
            <a:custGeom>
              <a:avLst/>
              <a:gdLst>
                <a:gd name="T0" fmla="*/ 0 w 518"/>
                <a:gd name="T1" fmla="*/ 0 h 733"/>
                <a:gd name="T2" fmla="*/ 518 w 518"/>
                <a:gd name="T3" fmla="*/ 0 h 733"/>
                <a:gd name="T4" fmla="*/ 518 w 518"/>
                <a:gd name="T5" fmla="*/ 733 h 733"/>
                <a:gd name="T6" fmla="*/ 0 w 518"/>
                <a:gd name="T7" fmla="*/ 733 h 733"/>
                <a:gd name="T8" fmla="*/ 0 w 518"/>
                <a:gd name="T9" fmla="*/ 0 h 733"/>
                <a:gd name="T10" fmla="*/ 14 w 518"/>
                <a:gd name="T11" fmla="*/ 727 h 733"/>
                <a:gd name="T12" fmla="*/ 7 w 518"/>
                <a:gd name="T13" fmla="*/ 720 h 733"/>
                <a:gd name="T14" fmla="*/ 511 w 518"/>
                <a:gd name="T15" fmla="*/ 720 h 733"/>
                <a:gd name="T16" fmla="*/ 504 w 518"/>
                <a:gd name="T17" fmla="*/ 727 h 733"/>
                <a:gd name="T18" fmla="*/ 504 w 518"/>
                <a:gd name="T19" fmla="*/ 7 h 733"/>
                <a:gd name="T20" fmla="*/ 511 w 518"/>
                <a:gd name="T21" fmla="*/ 14 h 733"/>
                <a:gd name="T22" fmla="*/ 7 w 518"/>
                <a:gd name="T23" fmla="*/ 14 h 733"/>
                <a:gd name="T24" fmla="*/ 14 w 518"/>
                <a:gd name="T25" fmla="*/ 7 h 733"/>
                <a:gd name="T26" fmla="*/ 14 w 518"/>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8"/>
                <a:gd name="T43" fmla="*/ 0 h 733"/>
                <a:gd name="T44" fmla="*/ 518 w 518"/>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8" h="733">
                  <a:moveTo>
                    <a:pt x="0" y="0"/>
                  </a:moveTo>
                  <a:lnTo>
                    <a:pt x="518" y="0"/>
                  </a:lnTo>
                  <a:lnTo>
                    <a:pt x="518" y="733"/>
                  </a:lnTo>
                  <a:lnTo>
                    <a:pt x="0" y="733"/>
                  </a:lnTo>
                  <a:lnTo>
                    <a:pt x="0" y="0"/>
                  </a:lnTo>
                  <a:close/>
                  <a:moveTo>
                    <a:pt x="14" y="727"/>
                  </a:moveTo>
                  <a:lnTo>
                    <a:pt x="7" y="720"/>
                  </a:lnTo>
                  <a:lnTo>
                    <a:pt x="511" y="720"/>
                  </a:lnTo>
                  <a:lnTo>
                    <a:pt x="504" y="727"/>
                  </a:lnTo>
                  <a:lnTo>
                    <a:pt x="504" y="7"/>
                  </a:lnTo>
                  <a:lnTo>
                    <a:pt x="511" y="14"/>
                  </a:lnTo>
                  <a:lnTo>
                    <a:pt x="7" y="14"/>
                  </a:lnTo>
                  <a:lnTo>
                    <a:pt x="14" y="7"/>
                  </a:lnTo>
                  <a:lnTo>
                    <a:pt x="14"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4" name="Freeform 63"/>
            <p:cNvSpPr>
              <a:spLocks noEditPoints="1"/>
            </p:cNvSpPr>
            <p:nvPr/>
          </p:nvSpPr>
          <p:spPr bwMode="auto">
            <a:xfrm>
              <a:off x="2640" y="2153"/>
              <a:ext cx="500" cy="733"/>
            </a:xfrm>
            <a:custGeom>
              <a:avLst/>
              <a:gdLst>
                <a:gd name="T0" fmla="*/ 0 w 500"/>
                <a:gd name="T1" fmla="*/ 0 h 733"/>
                <a:gd name="T2" fmla="*/ 500 w 500"/>
                <a:gd name="T3" fmla="*/ 0 h 733"/>
                <a:gd name="T4" fmla="*/ 500 w 500"/>
                <a:gd name="T5" fmla="*/ 733 h 733"/>
                <a:gd name="T6" fmla="*/ 0 w 500"/>
                <a:gd name="T7" fmla="*/ 733 h 733"/>
                <a:gd name="T8" fmla="*/ 0 w 500"/>
                <a:gd name="T9" fmla="*/ 0 h 733"/>
                <a:gd name="T10" fmla="*/ 14 w 500"/>
                <a:gd name="T11" fmla="*/ 727 h 733"/>
                <a:gd name="T12" fmla="*/ 7 w 500"/>
                <a:gd name="T13" fmla="*/ 720 h 733"/>
                <a:gd name="T14" fmla="*/ 493 w 500"/>
                <a:gd name="T15" fmla="*/ 720 h 733"/>
                <a:gd name="T16" fmla="*/ 486 w 500"/>
                <a:gd name="T17" fmla="*/ 727 h 733"/>
                <a:gd name="T18" fmla="*/ 486 w 500"/>
                <a:gd name="T19" fmla="*/ 7 h 733"/>
                <a:gd name="T20" fmla="*/ 493 w 500"/>
                <a:gd name="T21" fmla="*/ 14 h 733"/>
                <a:gd name="T22" fmla="*/ 7 w 500"/>
                <a:gd name="T23" fmla="*/ 14 h 733"/>
                <a:gd name="T24" fmla="*/ 14 w 500"/>
                <a:gd name="T25" fmla="*/ 7 h 733"/>
                <a:gd name="T26" fmla="*/ 14 w 500"/>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733"/>
                <a:gd name="T44" fmla="*/ 500 w 500"/>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733">
                  <a:moveTo>
                    <a:pt x="0" y="0"/>
                  </a:moveTo>
                  <a:lnTo>
                    <a:pt x="500" y="0"/>
                  </a:lnTo>
                  <a:lnTo>
                    <a:pt x="500" y="733"/>
                  </a:lnTo>
                  <a:lnTo>
                    <a:pt x="0" y="733"/>
                  </a:lnTo>
                  <a:lnTo>
                    <a:pt x="0" y="0"/>
                  </a:lnTo>
                  <a:close/>
                  <a:moveTo>
                    <a:pt x="14" y="727"/>
                  </a:moveTo>
                  <a:lnTo>
                    <a:pt x="7" y="720"/>
                  </a:lnTo>
                  <a:lnTo>
                    <a:pt x="493" y="720"/>
                  </a:lnTo>
                  <a:lnTo>
                    <a:pt x="486" y="727"/>
                  </a:lnTo>
                  <a:lnTo>
                    <a:pt x="486" y="7"/>
                  </a:lnTo>
                  <a:lnTo>
                    <a:pt x="493" y="14"/>
                  </a:lnTo>
                  <a:lnTo>
                    <a:pt x="7" y="14"/>
                  </a:lnTo>
                  <a:lnTo>
                    <a:pt x="14" y="7"/>
                  </a:lnTo>
                  <a:lnTo>
                    <a:pt x="14"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5" name="Freeform 64"/>
            <p:cNvSpPr>
              <a:spLocks noEditPoints="1"/>
            </p:cNvSpPr>
            <p:nvPr/>
          </p:nvSpPr>
          <p:spPr bwMode="auto">
            <a:xfrm>
              <a:off x="3126" y="2153"/>
              <a:ext cx="504" cy="733"/>
            </a:xfrm>
            <a:custGeom>
              <a:avLst/>
              <a:gdLst>
                <a:gd name="T0" fmla="*/ 0 w 504"/>
                <a:gd name="T1" fmla="*/ 0 h 733"/>
                <a:gd name="T2" fmla="*/ 504 w 504"/>
                <a:gd name="T3" fmla="*/ 0 h 733"/>
                <a:gd name="T4" fmla="*/ 504 w 504"/>
                <a:gd name="T5" fmla="*/ 733 h 733"/>
                <a:gd name="T6" fmla="*/ 0 w 504"/>
                <a:gd name="T7" fmla="*/ 733 h 733"/>
                <a:gd name="T8" fmla="*/ 0 w 504"/>
                <a:gd name="T9" fmla="*/ 0 h 733"/>
                <a:gd name="T10" fmla="*/ 14 w 504"/>
                <a:gd name="T11" fmla="*/ 727 h 733"/>
                <a:gd name="T12" fmla="*/ 7 w 504"/>
                <a:gd name="T13" fmla="*/ 720 h 733"/>
                <a:gd name="T14" fmla="*/ 497 w 504"/>
                <a:gd name="T15" fmla="*/ 720 h 733"/>
                <a:gd name="T16" fmla="*/ 491 w 504"/>
                <a:gd name="T17" fmla="*/ 727 h 733"/>
                <a:gd name="T18" fmla="*/ 491 w 504"/>
                <a:gd name="T19" fmla="*/ 7 h 733"/>
                <a:gd name="T20" fmla="*/ 497 w 504"/>
                <a:gd name="T21" fmla="*/ 14 h 733"/>
                <a:gd name="T22" fmla="*/ 7 w 504"/>
                <a:gd name="T23" fmla="*/ 14 h 733"/>
                <a:gd name="T24" fmla="*/ 14 w 504"/>
                <a:gd name="T25" fmla="*/ 7 h 733"/>
                <a:gd name="T26" fmla="*/ 14 w 504"/>
                <a:gd name="T27" fmla="*/ 727 h 7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733"/>
                <a:gd name="T44" fmla="*/ 504 w 504"/>
                <a:gd name="T45" fmla="*/ 733 h 7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733">
                  <a:moveTo>
                    <a:pt x="0" y="0"/>
                  </a:moveTo>
                  <a:lnTo>
                    <a:pt x="504" y="0"/>
                  </a:lnTo>
                  <a:lnTo>
                    <a:pt x="504" y="733"/>
                  </a:lnTo>
                  <a:lnTo>
                    <a:pt x="0" y="733"/>
                  </a:lnTo>
                  <a:lnTo>
                    <a:pt x="0" y="0"/>
                  </a:lnTo>
                  <a:close/>
                  <a:moveTo>
                    <a:pt x="14" y="727"/>
                  </a:moveTo>
                  <a:lnTo>
                    <a:pt x="7" y="720"/>
                  </a:lnTo>
                  <a:lnTo>
                    <a:pt x="497" y="720"/>
                  </a:lnTo>
                  <a:lnTo>
                    <a:pt x="491" y="727"/>
                  </a:lnTo>
                  <a:lnTo>
                    <a:pt x="491" y="7"/>
                  </a:lnTo>
                  <a:lnTo>
                    <a:pt x="497" y="14"/>
                  </a:lnTo>
                  <a:lnTo>
                    <a:pt x="7" y="14"/>
                  </a:lnTo>
                  <a:lnTo>
                    <a:pt x="14" y="7"/>
                  </a:lnTo>
                  <a:lnTo>
                    <a:pt x="14" y="727"/>
                  </a:lnTo>
                  <a:close/>
                </a:path>
              </a:pathLst>
            </a:custGeom>
            <a:solidFill>
              <a:srgbClr val="0C2E86"/>
            </a:solidFill>
            <a:ln w="0" cap="flat">
              <a:solidFill>
                <a:srgbClr val="0C2E86"/>
              </a:solidFill>
              <a:prstDash val="solid"/>
              <a:round/>
              <a:headEnd/>
              <a:tailEnd/>
            </a:ln>
          </p:spPr>
          <p:txBody>
            <a:bodyPr/>
            <a:lstStyle/>
            <a:p>
              <a:endParaRPr lang="en-US"/>
            </a:p>
          </p:txBody>
        </p:sp>
        <p:sp>
          <p:nvSpPr>
            <p:cNvPr id="107606" name="Rectangle 65"/>
            <p:cNvSpPr>
              <a:spLocks noChangeArrowheads="1"/>
            </p:cNvSpPr>
            <p:nvPr/>
          </p:nvSpPr>
          <p:spPr bwMode="auto">
            <a:xfrm>
              <a:off x="1243" y="894"/>
              <a:ext cx="324" cy="155"/>
            </a:xfrm>
            <a:prstGeom prst="rect">
              <a:avLst/>
            </a:prstGeom>
            <a:noFill/>
            <a:ln w="9525">
              <a:noFill/>
              <a:miter lim="800000"/>
              <a:headEnd/>
              <a:tailEnd/>
            </a:ln>
          </p:spPr>
          <p:txBody>
            <a:bodyPr wrap="none" lIns="0" tIns="0" rIns="0" bIns="0">
              <a:spAutoFit/>
            </a:bodyPr>
            <a:lstStyle/>
            <a:p>
              <a:r>
                <a:rPr lang="en-US" sz="1600">
                  <a:solidFill>
                    <a:srgbClr val="E1CE0C"/>
                  </a:solidFill>
                  <a:latin typeface="Verdana" pitchFamily="34" charset="0"/>
                </a:rPr>
                <a:t>SCC </a:t>
              </a:r>
              <a:endParaRPr lang="en-US" b="0">
                <a:solidFill>
                  <a:schemeClr val="tx1"/>
                </a:solidFill>
                <a:latin typeface="Arial" charset="0"/>
              </a:endParaRPr>
            </a:p>
          </p:txBody>
        </p:sp>
        <p:sp>
          <p:nvSpPr>
            <p:cNvPr id="107607" name="Rectangle 66"/>
            <p:cNvSpPr>
              <a:spLocks noChangeArrowheads="1"/>
            </p:cNvSpPr>
            <p:nvPr/>
          </p:nvSpPr>
          <p:spPr bwMode="auto">
            <a:xfrm>
              <a:off x="1229" y="1027"/>
              <a:ext cx="399" cy="183"/>
            </a:xfrm>
            <a:prstGeom prst="rect">
              <a:avLst/>
            </a:prstGeom>
            <a:noFill/>
            <a:ln w="9525">
              <a:noFill/>
              <a:miter lim="800000"/>
              <a:headEnd/>
              <a:tailEnd/>
            </a:ln>
          </p:spPr>
          <p:txBody>
            <a:bodyPr wrap="none" lIns="0" tIns="0" rIns="0" bIns="0">
              <a:spAutoFit/>
            </a:bodyPr>
            <a:lstStyle/>
            <a:p>
              <a:r>
                <a:rPr lang="en-US" sz="1600">
                  <a:solidFill>
                    <a:srgbClr val="E1CE0C"/>
                  </a:solidFill>
                  <a:latin typeface="Verdana" pitchFamily="34" charset="0"/>
                </a:rPr>
                <a:t>TILE</a:t>
              </a:r>
              <a:endParaRPr lang="en-US" b="0">
                <a:solidFill>
                  <a:schemeClr val="tx1"/>
                </a:solidFill>
                <a:latin typeface="Arial" charset="0"/>
              </a:endParaRPr>
            </a:p>
          </p:txBody>
        </p:sp>
        <p:sp>
          <p:nvSpPr>
            <p:cNvPr id="107608" name="Rectangle 67"/>
            <p:cNvSpPr>
              <a:spLocks noChangeArrowheads="1"/>
            </p:cNvSpPr>
            <p:nvPr/>
          </p:nvSpPr>
          <p:spPr bwMode="auto">
            <a:xfrm>
              <a:off x="1277" y="2349"/>
              <a:ext cx="262" cy="145"/>
            </a:xfrm>
            <a:prstGeom prst="rect">
              <a:avLst/>
            </a:prstGeom>
            <a:noFill/>
            <a:ln w="9525">
              <a:noFill/>
              <a:miter lim="800000"/>
              <a:headEnd/>
              <a:tailEnd/>
            </a:ln>
          </p:spPr>
          <p:txBody>
            <a:bodyPr wrap="none" lIns="0" tIns="0" rIns="0" bIns="0">
              <a:spAutoFit/>
            </a:bodyPr>
            <a:lstStyle/>
            <a:p>
              <a:r>
                <a:rPr lang="en-US" sz="1500">
                  <a:solidFill>
                    <a:srgbClr val="E1CE0C"/>
                  </a:solidFill>
                  <a:latin typeface="Verdana" pitchFamily="34" charset="0"/>
                </a:rPr>
                <a:t>SCC</a:t>
              </a:r>
              <a:endParaRPr lang="en-US" b="0">
                <a:solidFill>
                  <a:schemeClr val="tx1"/>
                </a:solidFill>
                <a:latin typeface="Arial" charset="0"/>
              </a:endParaRPr>
            </a:p>
          </p:txBody>
        </p:sp>
        <p:sp>
          <p:nvSpPr>
            <p:cNvPr id="107609" name="Rectangle 68"/>
            <p:cNvSpPr>
              <a:spLocks noChangeArrowheads="1"/>
            </p:cNvSpPr>
            <p:nvPr/>
          </p:nvSpPr>
          <p:spPr bwMode="auto">
            <a:xfrm>
              <a:off x="1264" y="2482"/>
              <a:ext cx="399" cy="183"/>
            </a:xfrm>
            <a:prstGeom prst="rect">
              <a:avLst/>
            </a:prstGeom>
            <a:noFill/>
            <a:ln w="9525">
              <a:noFill/>
              <a:miter lim="800000"/>
              <a:headEnd/>
              <a:tailEnd/>
            </a:ln>
          </p:spPr>
          <p:txBody>
            <a:bodyPr wrap="none" lIns="0" tIns="0" rIns="0" bIns="0">
              <a:spAutoFit/>
            </a:bodyPr>
            <a:lstStyle/>
            <a:p>
              <a:r>
                <a:rPr lang="en-US" sz="1500">
                  <a:solidFill>
                    <a:srgbClr val="E1CE0C"/>
                  </a:solidFill>
                  <a:latin typeface="Verdana" pitchFamily="34" charset="0"/>
                </a:rPr>
                <a:t>TILE</a:t>
              </a:r>
              <a:endParaRPr lang="en-US" b="0">
                <a:solidFill>
                  <a:schemeClr val="tx1"/>
                </a:solidFill>
                <a:latin typeface="Arial"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12"/>
          <p:cNvSpPr>
            <a:spLocks noChangeShapeType="1"/>
          </p:cNvSpPr>
          <p:nvPr/>
        </p:nvSpPr>
        <p:spPr bwMode="auto">
          <a:xfrm flipV="1">
            <a:off x="1508125" y="4284663"/>
            <a:ext cx="0" cy="1190625"/>
          </a:xfrm>
          <a:prstGeom prst="line">
            <a:avLst/>
          </a:prstGeom>
          <a:noFill/>
          <a:ln w="25400">
            <a:solidFill>
              <a:schemeClr val="bg1"/>
            </a:solidFill>
            <a:round/>
            <a:headEnd/>
            <a:tailEnd/>
          </a:ln>
        </p:spPr>
        <p:txBody>
          <a:bodyPr/>
          <a:lstStyle/>
          <a:p>
            <a:endParaRPr lang="en-US"/>
          </a:p>
        </p:txBody>
      </p:sp>
      <p:sp>
        <p:nvSpPr>
          <p:cNvPr id="108547" name="Line 13"/>
          <p:cNvSpPr>
            <a:spLocks noChangeShapeType="1"/>
          </p:cNvSpPr>
          <p:nvPr/>
        </p:nvSpPr>
        <p:spPr bwMode="auto">
          <a:xfrm rot="5400000" flipV="1">
            <a:off x="2545557" y="2763043"/>
            <a:ext cx="0" cy="1382713"/>
          </a:xfrm>
          <a:prstGeom prst="line">
            <a:avLst/>
          </a:prstGeom>
          <a:noFill/>
          <a:ln w="25400">
            <a:solidFill>
              <a:schemeClr val="bg1"/>
            </a:solidFill>
            <a:round/>
            <a:headEnd/>
            <a:tailEnd/>
          </a:ln>
        </p:spPr>
        <p:txBody>
          <a:bodyPr/>
          <a:lstStyle/>
          <a:p>
            <a:endParaRPr lang="en-US"/>
          </a:p>
        </p:txBody>
      </p:sp>
      <p:sp>
        <p:nvSpPr>
          <p:cNvPr id="108548" name="Line 14"/>
          <p:cNvSpPr>
            <a:spLocks noChangeShapeType="1"/>
          </p:cNvSpPr>
          <p:nvPr/>
        </p:nvSpPr>
        <p:spPr bwMode="auto">
          <a:xfrm flipV="1">
            <a:off x="1854200" y="3446463"/>
            <a:ext cx="23813" cy="838200"/>
          </a:xfrm>
          <a:prstGeom prst="line">
            <a:avLst/>
          </a:prstGeom>
          <a:noFill/>
          <a:ln w="25400">
            <a:solidFill>
              <a:schemeClr val="bg1"/>
            </a:solidFill>
            <a:round/>
            <a:headEnd/>
            <a:tailEnd/>
          </a:ln>
        </p:spPr>
        <p:txBody>
          <a:bodyPr/>
          <a:lstStyle/>
          <a:p>
            <a:endParaRPr lang="en-US"/>
          </a:p>
        </p:txBody>
      </p:sp>
      <p:sp>
        <p:nvSpPr>
          <p:cNvPr id="108549" name="Line 15"/>
          <p:cNvSpPr>
            <a:spLocks noChangeShapeType="1"/>
          </p:cNvSpPr>
          <p:nvPr/>
        </p:nvSpPr>
        <p:spPr bwMode="auto">
          <a:xfrm rot="5400000" flipV="1">
            <a:off x="1681163" y="4111625"/>
            <a:ext cx="0" cy="346075"/>
          </a:xfrm>
          <a:prstGeom prst="line">
            <a:avLst/>
          </a:prstGeom>
          <a:noFill/>
          <a:ln w="25400">
            <a:solidFill>
              <a:schemeClr val="bg1"/>
            </a:solidFill>
            <a:round/>
            <a:headEnd/>
            <a:tailEnd/>
          </a:ln>
        </p:spPr>
        <p:txBody>
          <a:bodyPr/>
          <a:lstStyle/>
          <a:p>
            <a:endParaRPr lang="en-US"/>
          </a:p>
        </p:txBody>
      </p:sp>
      <p:sp>
        <p:nvSpPr>
          <p:cNvPr id="9232" name="Text Box 16"/>
          <p:cNvSpPr txBox="1">
            <a:spLocks noChangeAspect="1" noChangeArrowheads="1"/>
          </p:cNvSpPr>
          <p:nvPr/>
        </p:nvSpPr>
        <p:spPr bwMode="auto">
          <a:xfrm>
            <a:off x="1930400" y="4378325"/>
            <a:ext cx="1117600" cy="366713"/>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accent3">
                    <a:lumMod val="40000"/>
                    <a:lumOff val="60000"/>
                  </a:schemeClr>
                </a:solidFill>
                <a:latin typeface="Verdana" pitchFamily="34" charset="0"/>
                <a:cs typeface="+mn-cs"/>
              </a:rPr>
              <a:t>P54c</a:t>
            </a:r>
          </a:p>
        </p:txBody>
      </p:sp>
      <p:sp>
        <p:nvSpPr>
          <p:cNvPr id="9234" name="Text Box 18"/>
          <p:cNvSpPr txBox="1">
            <a:spLocks noChangeAspect="1" noChangeArrowheads="1"/>
          </p:cNvSpPr>
          <p:nvPr/>
        </p:nvSpPr>
        <p:spPr bwMode="auto">
          <a:xfrm>
            <a:off x="306388" y="4303713"/>
            <a:ext cx="723900" cy="915987"/>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accent3">
                    <a:lumMod val="40000"/>
                    <a:lumOff val="60000"/>
                  </a:schemeClr>
                </a:solidFill>
                <a:latin typeface="Verdana" pitchFamily="34" charset="0"/>
                <a:cs typeface="+mn-cs"/>
              </a:rPr>
              <a:t>L2$ + CC</a:t>
            </a:r>
          </a:p>
        </p:txBody>
      </p:sp>
      <p:sp>
        <p:nvSpPr>
          <p:cNvPr id="108552" name="Rectangle 19"/>
          <p:cNvSpPr>
            <a:spLocks noChangeArrowheads="1"/>
          </p:cNvSpPr>
          <p:nvPr/>
        </p:nvSpPr>
        <p:spPr bwMode="auto">
          <a:xfrm>
            <a:off x="2468563" y="2803525"/>
            <a:ext cx="538162" cy="652463"/>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9236" name="Text Box 20"/>
          <p:cNvSpPr txBox="1">
            <a:spLocks noChangeAspect="1" noChangeArrowheads="1"/>
          </p:cNvSpPr>
          <p:nvPr/>
        </p:nvSpPr>
        <p:spPr bwMode="auto">
          <a:xfrm>
            <a:off x="2390775" y="2995613"/>
            <a:ext cx="987425" cy="369887"/>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accent3">
                    <a:lumMod val="40000"/>
                    <a:lumOff val="60000"/>
                  </a:schemeClr>
                </a:solidFill>
                <a:latin typeface="Verdana" pitchFamily="34" charset="0"/>
                <a:cs typeface="+mn-cs"/>
              </a:rPr>
              <a:t>GCU</a:t>
            </a:r>
          </a:p>
        </p:txBody>
      </p:sp>
      <p:sp>
        <p:nvSpPr>
          <p:cNvPr id="108554" name="Rectangle 21"/>
          <p:cNvSpPr>
            <a:spLocks noChangeArrowheads="1"/>
          </p:cNvSpPr>
          <p:nvPr/>
        </p:nvSpPr>
        <p:spPr bwMode="auto">
          <a:xfrm>
            <a:off x="1316038" y="2787650"/>
            <a:ext cx="384175" cy="920750"/>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9238" name="Text Box 22"/>
          <p:cNvSpPr txBox="1">
            <a:spLocks noChangeAspect="1" noChangeArrowheads="1"/>
          </p:cNvSpPr>
          <p:nvPr/>
        </p:nvSpPr>
        <p:spPr bwMode="auto">
          <a:xfrm>
            <a:off x="1163638" y="2979738"/>
            <a:ext cx="844550" cy="312737"/>
          </a:xfrm>
          <a:prstGeom prst="rect">
            <a:avLst/>
          </a:prstGeom>
          <a:noFill/>
          <a:ln w="12700">
            <a:noFill/>
            <a:miter lim="800000"/>
            <a:headEnd/>
            <a:tailEnd/>
          </a:ln>
          <a:effectLst/>
        </p:spPr>
        <p:txBody>
          <a:bodyPr>
            <a:spAutoFit/>
          </a:bodyPr>
          <a:lstStyle/>
          <a:p>
            <a:pPr algn="ctr" eaLnBrk="0" hangingPunct="0">
              <a:lnSpc>
                <a:spcPct val="90000"/>
              </a:lnSpc>
              <a:defRPr/>
            </a:pPr>
            <a:r>
              <a:rPr lang="en-US" sz="1600" dirty="0">
                <a:solidFill>
                  <a:schemeClr val="accent3">
                    <a:lumMod val="40000"/>
                    <a:lumOff val="60000"/>
                  </a:schemeClr>
                </a:solidFill>
                <a:latin typeface="Verdana" pitchFamily="34" charset="0"/>
                <a:cs typeface="+mn-cs"/>
              </a:rPr>
              <a:t>MIU</a:t>
            </a:r>
          </a:p>
        </p:txBody>
      </p:sp>
      <p:sp>
        <p:nvSpPr>
          <p:cNvPr id="108556" name="Rectangle 23"/>
          <p:cNvSpPr>
            <a:spLocks noChangeArrowheads="1"/>
          </p:cNvSpPr>
          <p:nvPr/>
        </p:nvSpPr>
        <p:spPr bwMode="auto">
          <a:xfrm>
            <a:off x="1854200" y="2803525"/>
            <a:ext cx="460375" cy="635000"/>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9240" name="Text Box 24"/>
          <p:cNvSpPr txBox="1">
            <a:spLocks noChangeAspect="1" noChangeArrowheads="1"/>
          </p:cNvSpPr>
          <p:nvPr/>
        </p:nvSpPr>
        <p:spPr bwMode="auto">
          <a:xfrm>
            <a:off x="1806575" y="2951163"/>
            <a:ext cx="844550" cy="314325"/>
          </a:xfrm>
          <a:prstGeom prst="rect">
            <a:avLst/>
          </a:prstGeom>
          <a:noFill/>
          <a:ln w="12700">
            <a:noFill/>
            <a:miter lim="800000"/>
            <a:headEnd/>
            <a:tailEnd/>
          </a:ln>
          <a:effectLst/>
        </p:spPr>
        <p:txBody>
          <a:bodyPr>
            <a:spAutoFit/>
          </a:bodyPr>
          <a:lstStyle/>
          <a:p>
            <a:pPr algn="ctr" eaLnBrk="0" hangingPunct="0">
              <a:lnSpc>
                <a:spcPct val="90000"/>
              </a:lnSpc>
              <a:defRPr/>
            </a:pPr>
            <a:r>
              <a:rPr lang="en-US" sz="1600" dirty="0">
                <a:solidFill>
                  <a:schemeClr val="accent3">
                    <a:lumMod val="40000"/>
                    <a:lumOff val="60000"/>
                  </a:schemeClr>
                </a:solidFill>
                <a:latin typeface="Verdana" pitchFamily="34" charset="0"/>
                <a:cs typeface="+mn-cs"/>
              </a:rPr>
              <a:t>MPB</a:t>
            </a:r>
          </a:p>
        </p:txBody>
      </p:sp>
      <p:sp>
        <p:nvSpPr>
          <p:cNvPr id="108558" name="Rectangle 27"/>
          <p:cNvSpPr>
            <a:spLocks noChangeArrowheads="1"/>
          </p:cNvSpPr>
          <p:nvPr/>
        </p:nvSpPr>
        <p:spPr bwMode="auto">
          <a:xfrm>
            <a:off x="1162050" y="2749550"/>
            <a:ext cx="153988" cy="384175"/>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8559" name="Text Box 28"/>
          <p:cNvSpPr txBox="1">
            <a:spLocks noChangeAspect="1" noChangeArrowheads="1"/>
          </p:cNvSpPr>
          <p:nvPr/>
        </p:nvSpPr>
        <p:spPr bwMode="auto">
          <a:xfrm rot="-5400000">
            <a:off x="827882" y="2645568"/>
            <a:ext cx="844550" cy="284163"/>
          </a:xfrm>
          <a:prstGeom prst="rect">
            <a:avLst/>
          </a:prstGeom>
          <a:noFill/>
          <a:ln w="12700">
            <a:noFill/>
            <a:miter lim="800000"/>
            <a:headEnd/>
            <a:tailEnd/>
          </a:ln>
        </p:spPr>
        <p:txBody>
          <a:bodyPr>
            <a:spAutoFit/>
          </a:bodyPr>
          <a:lstStyle/>
          <a:p>
            <a:pPr algn="ctr" eaLnBrk="0" hangingPunct="0">
              <a:lnSpc>
                <a:spcPct val="90000"/>
              </a:lnSpc>
            </a:pPr>
            <a:r>
              <a:rPr lang="en-US" sz="1400" b="0">
                <a:solidFill>
                  <a:schemeClr val="bg1"/>
                </a:solidFill>
                <a:latin typeface="Verdana" pitchFamily="34" charset="0"/>
              </a:rPr>
              <a:t>CCF</a:t>
            </a:r>
          </a:p>
        </p:txBody>
      </p:sp>
      <p:pic>
        <p:nvPicPr>
          <p:cNvPr id="108560" name="Picture 4" descr="RCK_tile"/>
          <p:cNvPicPr>
            <a:picLocks noChangeAspect="1" noChangeArrowheads="1"/>
          </p:cNvPicPr>
          <p:nvPr/>
        </p:nvPicPr>
        <p:blipFill>
          <a:blip r:embed="rId2" cstate="print"/>
          <a:srcRect/>
          <a:stretch>
            <a:fillRect/>
          </a:stretch>
        </p:blipFill>
        <p:spPr bwMode="auto">
          <a:xfrm>
            <a:off x="306388" y="1189038"/>
            <a:ext cx="3117850" cy="4435475"/>
          </a:xfrm>
          <a:prstGeom prst="rect">
            <a:avLst/>
          </a:prstGeom>
          <a:noFill/>
          <a:ln w="19050">
            <a:solidFill>
              <a:schemeClr val="tx1"/>
            </a:solidFill>
            <a:miter lim="800000"/>
            <a:headEnd/>
            <a:tailEnd/>
          </a:ln>
        </p:spPr>
      </p:pic>
      <p:sp>
        <p:nvSpPr>
          <p:cNvPr id="108561" name="Rectangle 6"/>
          <p:cNvSpPr>
            <a:spLocks noChangeArrowheads="1"/>
          </p:cNvSpPr>
          <p:nvPr/>
        </p:nvSpPr>
        <p:spPr bwMode="auto">
          <a:xfrm>
            <a:off x="315913" y="2901950"/>
            <a:ext cx="998537" cy="1074738"/>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8562" name="Text Box 7"/>
          <p:cNvSpPr txBox="1">
            <a:spLocks noChangeAspect="1" noChangeArrowheads="1"/>
          </p:cNvSpPr>
          <p:nvPr/>
        </p:nvSpPr>
        <p:spPr bwMode="auto">
          <a:xfrm>
            <a:off x="142875" y="3286125"/>
            <a:ext cx="1285875" cy="369888"/>
          </a:xfrm>
          <a:prstGeom prst="rect">
            <a:avLst/>
          </a:prstGeom>
          <a:noFill/>
          <a:ln w="12700">
            <a:noFill/>
            <a:miter lim="800000"/>
            <a:headEnd/>
            <a:tailEnd/>
          </a:ln>
        </p:spPr>
        <p:txBody>
          <a:bodyPr>
            <a:spAutoFit/>
          </a:bodyPr>
          <a:lstStyle/>
          <a:p>
            <a:pPr algn="ctr" eaLnBrk="0" hangingPunct="0">
              <a:lnSpc>
                <a:spcPct val="90000"/>
              </a:lnSpc>
            </a:pPr>
            <a:r>
              <a:rPr lang="en-US" sz="2000">
                <a:solidFill>
                  <a:schemeClr val="bg1"/>
                </a:solidFill>
                <a:latin typeface="Verdana" pitchFamily="34" charset="0"/>
              </a:rPr>
              <a:t>Router</a:t>
            </a:r>
          </a:p>
        </p:txBody>
      </p:sp>
      <p:grpSp>
        <p:nvGrpSpPr>
          <p:cNvPr id="108563" name="Group 13"/>
          <p:cNvGrpSpPr>
            <a:grpSpLocks/>
          </p:cNvGrpSpPr>
          <p:nvPr/>
        </p:nvGrpSpPr>
        <p:grpSpPr bwMode="auto">
          <a:xfrm>
            <a:off x="1698625" y="1211263"/>
            <a:ext cx="1730375" cy="1882775"/>
            <a:chOff x="1501" y="926"/>
            <a:chExt cx="1090" cy="1186"/>
          </a:xfrm>
        </p:grpSpPr>
        <p:sp>
          <p:nvSpPr>
            <p:cNvPr id="108585" name="Line 8"/>
            <p:cNvSpPr>
              <a:spLocks noChangeShapeType="1"/>
            </p:cNvSpPr>
            <p:nvPr/>
          </p:nvSpPr>
          <p:spPr bwMode="auto">
            <a:xfrm>
              <a:off x="1501" y="926"/>
              <a:ext cx="0" cy="750"/>
            </a:xfrm>
            <a:prstGeom prst="line">
              <a:avLst/>
            </a:prstGeom>
            <a:noFill/>
            <a:ln w="25400">
              <a:solidFill>
                <a:schemeClr val="bg1"/>
              </a:solidFill>
              <a:round/>
              <a:headEnd/>
              <a:tailEnd/>
            </a:ln>
          </p:spPr>
          <p:txBody>
            <a:bodyPr/>
            <a:lstStyle/>
            <a:p>
              <a:endParaRPr lang="en-US"/>
            </a:p>
          </p:txBody>
        </p:sp>
        <p:sp>
          <p:nvSpPr>
            <p:cNvPr id="108586" name="Line 9"/>
            <p:cNvSpPr>
              <a:spLocks noChangeShapeType="1"/>
            </p:cNvSpPr>
            <p:nvPr/>
          </p:nvSpPr>
          <p:spPr bwMode="auto">
            <a:xfrm rot="-5400000">
              <a:off x="2155" y="1676"/>
              <a:ext cx="0" cy="871"/>
            </a:xfrm>
            <a:prstGeom prst="line">
              <a:avLst/>
            </a:prstGeom>
            <a:noFill/>
            <a:ln w="25400">
              <a:solidFill>
                <a:schemeClr val="bg1"/>
              </a:solidFill>
              <a:round/>
              <a:headEnd/>
              <a:tailEnd/>
            </a:ln>
          </p:spPr>
          <p:txBody>
            <a:bodyPr/>
            <a:lstStyle/>
            <a:p>
              <a:endParaRPr lang="en-US"/>
            </a:p>
          </p:txBody>
        </p:sp>
        <p:sp>
          <p:nvSpPr>
            <p:cNvPr id="108587" name="Line 10"/>
            <p:cNvSpPr>
              <a:spLocks noChangeShapeType="1"/>
            </p:cNvSpPr>
            <p:nvPr/>
          </p:nvSpPr>
          <p:spPr bwMode="auto">
            <a:xfrm>
              <a:off x="1719" y="1676"/>
              <a:ext cx="0" cy="436"/>
            </a:xfrm>
            <a:prstGeom prst="line">
              <a:avLst/>
            </a:prstGeom>
            <a:noFill/>
            <a:ln w="25400">
              <a:solidFill>
                <a:schemeClr val="bg1"/>
              </a:solidFill>
              <a:round/>
              <a:headEnd/>
              <a:tailEnd/>
            </a:ln>
          </p:spPr>
          <p:txBody>
            <a:bodyPr/>
            <a:lstStyle/>
            <a:p>
              <a:endParaRPr lang="en-US"/>
            </a:p>
          </p:txBody>
        </p:sp>
        <p:sp>
          <p:nvSpPr>
            <p:cNvPr id="108588" name="Line 11"/>
            <p:cNvSpPr>
              <a:spLocks noChangeShapeType="1"/>
            </p:cNvSpPr>
            <p:nvPr/>
          </p:nvSpPr>
          <p:spPr bwMode="auto">
            <a:xfrm rot="-5400000">
              <a:off x="1610" y="1567"/>
              <a:ext cx="0" cy="218"/>
            </a:xfrm>
            <a:prstGeom prst="line">
              <a:avLst/>
            </a:prstGeom>
            <a:noFill/>
            <a:ln w="25400">
              <a:solidFill>
                <a:schemeClr val="bg1"/>
              </a:solidFill>
              <a:round/>
              <a:headEnd/>
              <a:tailEnd/>
            </a:ln>
          </p:spPr>
          <p:txBody>
            <a:bodyPr/>
            <a:lstStyle/>
            <a:p>
              <a:endParaRPr lang="en-US"/>
            </a:p>
          </p:txBody>
        </p:sp>
        <p:sp>
          <p:nvSpPr>
            <p:cNvPr id="39" name="Text Box 12"/>
            <p:cNvSpPr txBox="1">
              <a:spLocks noChangeAspect="1" noChangeArrowheads="1"/>
            </p:cNvSpPr>
            <p:nvPr/>
          </p:nvSpPr>
          <p:spPr bwMode="auto">
            <a:xfrm>
              <a:off x="1947" y="1386"/>
              <a:ext cx="644" cy="231"/>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bg1">
                      <a:lumMod val="75000"/>
                    </a:schemeClr>
                  </a:solidFill>
                  <a:latin typeface="Verdana" pitchFamily="34" charset="0"/>
                  <a:cs typeface="+mn-cs"/>
                </a:rPr>
                <a:t>P54c</a:t>
              </a:r>
            </a:p>
          </p:txBody>
        </p:sp>
      </p:grpSp>
      <p:sp>
        <p:nvSpPr>
          <p:cNvPr id="108564" name="Line 15"/>
          <p:cNvSpPr>
            <a:spLocks noChangeShapeType="1"/>
          </p:cNvSpPr>
          <p:nvPr/>
        </p:nvSpPr>
        <p:spPr bwMode="auto">
          <a:xfrm flipV="1">
            <a:off x="1660525" y="4437063"/>
            <a:ext cx="0" cy="1190625"/>
          </a:xfrm>
          <a:prstGeom prst="line">
            <a:avLst/>
          </a:prstGeom>
          <a:noFill/>
          <a:ln w="25400">
            <a:solidFill>
              <a:schemeClr val="bg1"/>
            </a:solidFill>
            <a:round/>
            <a:headEnd/>
            <a:tailEnd/>
          </a:ln>
        </p:spPr>
        <p:txBody>
          <a:bodyPr/>
          <a:lstStyle/>
          <a:p>
            <a:endParaRPr lang="en-US"/>
          </a:p>
        </p:txBody>
      </p:sp>
      <p:sp>
        <p:nvSpPr>
          <p:cNvPr id="108565" name="Line 16"/>
          <p:cNvSpPr>
            <a:spLocks noChangeShapeType="1"/>
          </p:cNvSpPr>
          <p:nvPr/>
        </p:nvSpPr>
        <p:spPr bwMode="auto">
          <a:xfrm rot="5400000" flipV="1">
            <a:off x="2697957" y="3053556"/>
            <a:ext cx="0" cy="1382713"/>
          </a:xfrm>
          <a:prstGeom prst="line">
            <a:avLst/>
          </a:prstGeom>
          <a:noFill/>
          <a:ln w="25400">
            <a:solidFill>
              <a:schemeClr val="bg1"/>
            </a:solidFill>
            <a:round/>
            <a:headEnd/>
            <a:tailEnd/>
          </a:ln>
        </p:spPr>
        <p:txBody>
          <a:bodyPr/>
          <a:lstStyle/>
          <a:p>
            <a:endParaRPr lang="en-US"/>
          </a:p>
        </p:txBody>
      </p:sp>
      <p:sp>
        <p:nvSpPr>
          <p:cNvPr id="108566" name="Line 17"/>
          <p:cNvSpPr>
            <a:spLocks noChangeShapeType="1"/>
          </p:cNvSpPr>
          <p:nvPr/>
        </p:nvSpPr>
        <p:spPr bwMode="auto">
          <a:xfrm flipV="1">
            <a:off x="2006600" y="3744913"/>
            <a:ext cx="0" cy="692150"/>
          </a:xfrm>
          <a:prstGeom prst="line">
            <a:avLst/>
          </a:prstGeom>
          <a:noFill/>
          <a:ln w="25400">
            <a:solidFill>
              <a:schemeClr val="bg1"/>
            </a:solidFill>
            <a:round/>
            <a:headEnd/>
            <a:tailEnd/>
          </a:ln>
        </p:spPr>
        <p:txBody>
          <a:bodyPr/>
          <a:lstStyle/>
          <a:p>
            <a:endParaRPr lang="en-US"/>
          </a:p>
        </p:txBody>
      </p:sp>
      <p:sp>
        <p:nvSpPr>
          <p:cNvPr id="108567" name="Line 18"/>
          <p:cNvSpPr>
            <a:spLocks noChangeShapeType="1"/>
          </p:cNvSpPr>
          <p:nvPr/>
        </p:nvSpPr>
        <p:spPr bwMode="auto">
          <a:xfrm rot="5400000" flipV="1">
            <a:off x="1833563" y="4264025"/>
            <a:ext cx="0" cy="346075"/>
          </a:xfrm>
          <a:prstGeom prst="line">
            <a:avLst/>
          </a:prstGeom>
          <a:noFill/>
          <a:ln w="25400">
            <a:solidFill>
              <a:schemeClr val="bg1"/>
            </a:solidFill>
            <a:round/>
            <a:headEnd/>
            <a:tailEnd/>
          </a:ln>
        </p:spPr>
        <p:txBody>
          <a:bodyPr/>
          <a:lstStyle/>
          <a:p>
            <a:endParaRPr lang="en-US"/>
          </a:p>
        </p:txBody>
      </p:sp>
      <p:sp>
        <p:nvSpPr>
          <p:cNvPr id="44" name="Text Box 19"/>
          <p:cNvSpPr txBox="1">
            <a:spLocks noChangeAspect="1" noChangeArrowheads="1"/>
          </p:cNvSpPr>
          <p:nvPr/>
        </p:nvSpPr>
        <p:spPr bwMode="auto">
          <a:xfrm>
            <a:off x="2382838" y="4530725"/>
            <a:ext cx="1117600" cy="366713"/>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bg1">
                    <a:lumMod val="75000"/>
                  </a:schemeClr>
                </a:solidFill>
                <a:latin typeface="Verdana" pitchFamily="34" charset="0"/>
                <a:cs typeface="+mn-cs"/>
              </a:rPr>
              <a:t>P54c</a:t>
            </a:r>
          </a:p>
        </p:txBody>
      </p:sp>
      <p:sp>
        <p:nvSpPr>
          <p:cNvPr id="108569" name="Rectangle 22"/>
          <p:cNvSpPr>
            <a:spLocks noChangeArrowheads="1"/>
          </p:cNvSpPr>
          <p:nvPr/>
        </p:nvSpPr>
        <p:spPr bwMode="auto">
          <a:xfrm>
            <a:off x="468313" y="4071938"/>
            <a:ext cx="1192212" cy="1593850"/>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46" name="Text Box 23"/>
          <p:cNvSpPr txBox="1">
            <a:spLocks noChangeAspect="1" noChangeArrowheads="1"/>
          </p:cNvSpPr>
          <p:nvPr/>
        </p:nvSpPr>
        <p:spPr bwMode="auto">
          <a:xfrm>
            <a:off x="661988" y="4514850"/>
            <a:ext cx="723900" cy="915988"/>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bg1">
                    <a:lumMod val="75000"/>
                  </a:schemeClr>
                </a:solidFill>
                <a:latin typeface="Verdana" pitchFamily="34" charset="0"/>
                <a:cs typeface="+mn-cs"/>
              </a:rPr>
              <a:t>L2$ + CC</a:t>
            </a:r>
          </a:p>
        </p:txBody>
      </p:sp>
      <p:sp>
        <p:nvSpPr>
          <p:cNvPr id="108571" name="Rectangle 24"/>
          <p:cNvSpPr>
            <a:spLocks noChangeArrowheads="1"/>
          </p:cNvSpPr>
          <p:nvPr/>
        </p:nvSpPr>
        <p:spPr bwMode="auto">
          <a:xfrm>
            <a:off x="2620963" y="3094038"/>
            <a:ext cx="538162" cy="652462"/>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8572" name="Text Box 25"/>
          <p:cNvSpPr txBox="1">
            <a:spLocks noChangeAspect="1" noChangeArrowheads="1"/>
          </p:cNvSpPr>
          <p:nvPr/>
        </p:nvSpPr>
        <p:spPr bwMode="auto">
          <a:xfrm>
            <a:off x="2543175" y="3286125"/>
            <a:ext cx="844550" cy="369888"/>
          </a:xfrm>
          <a:prstGeom prst="rect">
            <a:avLst/>
          </a:prstGeom>
          <a:noFill/>
          <a:ln w="12700">
            <a:noFill/>
            <a:miter lim="800000"/>
            <a:headEnd/>
            <a:tailEnd/>
          </a:ln>
        </p:spPr>
        <p:txBody>
          <a:bodyPr>
            <a:spAutoFit/>
          </a:bodyPr>
          <a:lstStyle/>
          <a:p>
            <a:pPr algn="ctr" eaLnBrk="0" hangingPunct="0">
              <a:lnSpc>
                <a:spcPct val="90000"/>
              </a:lnSpc>
            </a:pPr>
            <a:r>
              <a:rPr lang="en-US" sz="2000">
                <a:solidFill>
                  <a:schemeClr val="bg1"/>
                </a:solidFill>
                <a:latin typeface="Verdana" pitchFamily="34" charset="0"/>
              </a:rPr>
              <a:t>GCU</a:t>
            </a:r>
          </a:p>
        </p:txBody>
      </p:sp>
      <p:sp>
        <p:nvSpPr>
          <p:cNvPr id="108573" name="Rectangle 26"/>
          <p:cNvSpPr>
            <a:spLocks noChangeArrowheads="1"/>
          </p:cNvSpPr>
          <p:nvPr/>
        </p:nvSpPr>
        <p:spPr bwMode="auto">
          <a:xfrm>
            <a:off x="1468438" y="2940050"/>
            <a:ext cx="384175" cy="920750"/>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108574" name="Text Box 27"/>
          <p:cNvSpPr txBox="1">
            <a:spLocks noChangeAspect="1" noChangeArrowheads="1"/>
          </p:cNvSpPr>
          <p:nvPr/>
        </p:nvSpPr>
        <p:spPr bwMode="auto">
          <a:xfrm>
            <a:off x="1285875" y="3257550"/>
            <a:ext cx="785813" cy="314325"/>
          </a:xfrm>
          <a:prstGeom prst="rect">
            <a:avLst/>
          </a:prstGeom>
          <a:noFill/>
          <a:ln w="12700">
            <a:noFill/>
            <a:miter lim="800000"/>
            <a:headEnd/>
            <a:tailEnd/>
          </a:ln>
        </p:spPr>
        <p:txBody>
          <a:bodyPr>
            <a:spAutoFit/>
          </a:bodyPr>
          <a:lstStyle/>
          <a:p>
            <a:pPr algn="ctr" eaLnBrk="0" hangingPunct="0">
              <a:lnSpc>
                <a:spcPct val="90000"/>
              </a:lnSpc>
            </a:pPr>
            <a:r>
              <a:rPr lang="en-US" sz="1600">
                <a:solidFill>
                  <a:schemeClr val="bg1"/>
                </a:solidFill>
                <a:latin typeface="Verdana" pitchFamily="34" charset="0"/>
              </a:rPr>
              <a:t>MIU</a:t>
            </a:r>
          </a:p>
        </p:txBody>
      </p:sp>
      <p:sp>
        <p:nvSpPr>
          <p:cNvPr id="108575" name="Rectangle 28"/>
          <p:cNvSpPr>
            <a:spLocks noChangeArrowheads="1"/>
          </p:cNvSpPr>
          <p:nvPr/>
        </p:nvSpPr>
        <p:spPr bwMode="auto">
          <a:xfrm>
            <a:off x="2006600" y="3094038"/>
            <a:ext cx="460375" cy="652462"/>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52" name="Text Box 29"/>
          <p:cNvSpPr txBox="1">
            <a:spLocks noChangeAspect="1" noChangeArrowheads="1"/>
          </p:cNvSpPr>
          <p:nvPr/>
        </p:nvSpPr>
        <p:spPr bwMode="auto">
          <a:xfrm>
            <a:off x="1928813" y="3286125"/>
            <a:ext cx="844550" cy="312738"/>
          </a:xfrm>
          <a:prstGeom prst="rect">
            <a:avLst/>
          </a:prstGeom>
          <a:noFill/>
          <a:ln w="12700">
            <a:noFill/>
            <a:miter lim="800000"/>
            <a:headEnd/>
            <a:tailEnd/>
          </a:ln>
          <a:effectLst/>
        </p:spPr>
        <p:txBody>
          <a:bodyPr>
            <a:spAutoFit/>
          </a:bodyPr>
          <a:lstStyle/>
          <a:p>
            <a:pPr algn="ctr" eaLnBrk="0" hangingPunct="0">
              <a:lnSpc>
                <a:spcPct val="90000"/>
              </a:lnSpc>
              <a:defRPr/>
            </a:pPr>
            <a:r>
              <a:rPr lang="en-US" sz="1600" dirty="0">
                <a:solidFill>
                  <a:schemeClr val="bg1">
                    <a:lumMod val="75000"/>
                  </a:schemeClr>
                </a:solidFill>
                <a:latin typeface="Verdana" pitchFamily="34" charset="0"/>
                <a:cs typeface="+mn-cs"/>
              </a:rPr>
              <a:t>MPB</a:t>
            </a:r>
          </a:p>
        </p:txBody>
      </p:sp>
      <p:sp>
        <p:nvSpPr>
          <p:cNvPr id="108577" name="Rectangle 32"/>
          <p:cNvSpPr>
            <a:spLocks noChangeArrowheads="1"/>
          </p:cNvSpPr>
          <p:nvPr/>
        </p:nvSpPr>
        <p:spPr bwMode="auto">
          <a:xfrm>
            <a:off x="506413" y="1173163"/>
            <a:ext cx="1192212" cy="1541462"/>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54" name="Text Box 33"/>
          <p:cNvSpPr txBox="1">
            <a:spLocks noChangeAspect="1" noChangeArrowheads="1"/>
          </p:cNvSpPr>
          <p:nvPr/>
        </p:nvSpPr>
        <p:spPr bwMode="auto">
          <a:xfrm>
            <a:off x="700088" y="1519238"/>
            <a:ext cx="723900" cy="915987"/>
          </a:xfrm>
          <a:prstGeom prst="rect">
            <a:avLst/>
          </a:prstGeom>
          <a:noFill/>
          <a:ln w="12700">
            <a:noFill/>
            <a:miter lim="800000"/>
            <a:headEnd/>
            <a:tailEnd/>
          </a:ln>
          <a:effectLst/>
        </p:spPr>
        <p:txBody>
          <a:bodyPr>
            <a:spAutoFit/>
          </a:bodyPr>
          <a:lstStyle/>
          <a:p>
            <a:pPr algn="ctr" eaLnBrk="0" hangingPunct="0">
              <a:lnSpc>
                <a:spcPct val="90000"/>
              </a:lnSpc>
              <a:defRPr/>
            </a:pPr>
            <a:r>
              <a:rPr lang="en-US" sz="2000" dirty="0">
                <a:solidFill>
                  <a:schemeClr val="bg1">
                    <a:lumMod val="75000"/>
                  </a:schemeClr>
                </a:solidFill>
                <a:latin typeface="Verdana" pitchFamily="34" charset="0"/>
                <a:cs typeface="+mn-cs"/>
              </a:rPr>
              <a:t>L2$ + CC</a:t>
            </a:r>
          </a:p>
        </p:txBody>
      </p:sp>
      <p:sp>
        <p:nvSpPr>
          <p:cNvPr id="108579" name="Rectangle 34"/>
          <p:cNvSpPr>
            <a:spLocks noChangeArrowheads="1"/>
          </p:cNvSpPr>
          <p:nvPr/>
        </p:nvSpPr>
        <p:spPr bwMode="auto">
          <a:xfrm>
            <a:off x="1314450" y="2901950"/>
            <a:ext cx="153988" cy="384175"/>
          </a:xfrm>
          <a:prstGeom prst="rect">
            <a:avLst/>
          </a:prstGeom>
          <a:noFill/>
          <a:ln w="25400">
            <a:solidFill>
              <a:schemeClr val="bg1"/>
            </a:solidFill>
            <a:miter lim="800000"/>
            <a:headEnd/>
            <a:tailEnd/>
          </a:ln>
        </p:spPr>
        <p:txBody>
          <a:bodyPr wrap="none" anchor="ctr"/>
          <a:lstStyle/>
          <a:p>
            <a:pPr algn="ctr" eaLnBrk="0" hangingPunct="0"/>
            <a:endParaRPr lang="en-US" sz="2800" b="0">
              <a:solidFill>
                <a:schemeClr val="tx1"/>
              </a:solidFill>
              <a:latin typeface="Verdana" pitchFamily="34" charset="0"/>
            </a:endParaRPr>
          </a:p>
        </p:txBody>
      </p:sp>
      <p:sp>
        <p:nvSpPr>
          <p:cNvPr id="56" name="Text Box 35"/>
          <p:cNvSpPr txBox="1">
            <a:spLocks noChangeAspect="1" noChangeArrowheads="1"/>
          </p:cNvSpPr>
          <p:nvPr/>
        </p:nvSpPr>
        <p:spPr bwMode="auto">
          <a:xfrm rot="16200000">
            <a:off x="1005682" y="2923381"/>
            <a:ext cx="844550" cy="284163"/>
          </a:xfrm>
          <a:prstGeom prst="rect">
            <a:avLst/>
          </a:prstGeom>
          <a:noFill/>
          <a:ln w="12700">
            <a:noFill/>
            <a:miter lim="800000"/>
            <a:headEnd/>
            <a:tailEnd/>
          </a:ln>
          <a:effectLst/>
        </p:spPr>
        <p:txBody>
          <a:bodyPr>
            <a:spAutoFit/>
          </a:bodyPr>
          <a:lstStyle/>
          <a:p>
            <a:pPr algn="ctr" eaLnBrk="0" hangingPunct="0">
              <a:lnSpc>
                <a:spcPct val="90000"/>
              </a:lnSpc>
              <a:defRPr/>
            </a:pPr>
            <a:r>
              <a:rPr lang="en-US" sz="1400" dirty="0">
                <a:solidFill>
                  <a:schemeClr val="bg1">
                    <a:lumMod val="75000"/>
                  </a:schemeClr>
                </a:solidFill>
                <a:latin typeface="Verdana" pitchFamily="34" charset="0"/>
                <a:cs typeface="+mn-cs"/>
              </a:rPr>
              <a:t>CCF</a:t>
            </a:r>
          </a:p>
        </p:txBody>
      </p:sp>
      <p:sp>
        <p:nvSpPr>
          <p:cNvPr id="101414" name="TextBox 56"/>
          <p:cNvSpPr txBox="1">
            <a:spLocks noChangeArrowheads="1"/>
          </p:cNvSpPr>
          <p:nvPr/>
        </p:nvSpPr>
        <p:spPr bwMode="auto">
          <a:xfrm>
            <a:off x="3635375" y="1130300"/>
            <a:ext cx="5241925" cy="2368550"/>
          </a:xfrm>
          <a:prstGeom prst="rect">
            <a:avLst/>
          </a:prstGeom>
          <a:noFill/>
          <a:ln w="9525">
            <a:noFill/>
            <a:miter lim="800000"/>
            <a:headEnd/>
            <a:tailEnd/>
          </a:ln>
        </p:spPr>
        <p:txBody>
          <a:bodyPr>
            <a:spAutoFit/>
          </a:bodyPr>
          <a:lstStyle/>
          <a:p>
            <a:pPr marL="233363" indent="-233363" eaLnBrk="0" hangingPunct="0">
              <a:buFont typeface="Arial" charset="0"/>
              <a:buChar char="•"/>
              <a:defRPr/>
            </a:pPr>
            <a:r>
              <a:rPr lang="en-US" sz="2400" b="0" dirty="0">
                <a:solidFill>
                  <a:schemeClr val="tx1"/>
                </a:solidFill>
                <a:latin typeface="Neo Sans Intel" pitchFamily="34" charset="0"/>
              </a:rPr>
              <a:t> 2 P54C cores (16K L1$/core)</a:t>
            </a:r>
          </a:p>
          <a:p>
            <a:pPr marL="233363" indent="-233363" eaLnBrk="0" hangingPunct="0">
              <a:buFont typeface="Arial" charset="0"/>
              <a:buChar char="•"/>
              <a:defRPr/>
            </a:pPr>
            <a:r>
              <a:rPr lang="en-US" sz="2400" b="0" dirty="0">
                <a:solidFill>
                  <a:schemeClr val="tx1"/>
                </a:solidFill>
                <a:latin typeface="Neo Sans Intel" pitchFamily="34" charset="0"/>
              </a:rPr>
              <a:t> 256K L2$ per core</a:t>
            </a:r>
          </a:p>
          <a:p>
            <a:pPr marL="233363" indent="-233363" eaLnBrk="0" hangingPunct="0">
              <a:buFont typeface="Arial" charset="0"/>
              <a:buChar char="•"/>
              <a:defRPr/>
            </a:pPr>
            <a:r>
              <a:rPr lang="en-US" sz="2400" b="0" dirty="0">
                <a:solidFill>
                  <a:schemeClr val="tx1"/>
                </a:solidFill>
                <a:latin typeface="Neo Sans Intel" pitchFamily="34" charset="0"/>
              </a:rPr>
              <a:t> 8K Message passing buffer</a:t>
            </a:r>
          </a:p>
          <a:p>
            <a:pPr marL="233363" indent="-233363" eaLnBrk="0" hangingPunct="0">
              <a:buFont typeface="Arial" charset="0"/>
              <a:buChar char="•"/>
              <a:defRPr/>
            </a:pPr>
            <a:r>
              <a:rPr lang="en-US" sz="2400" b="0" dirty="0">
                <a:solidFill>
                  <a:schemeClr val="tx1"/>
                </a:solidFill>
                <a:latin typeface="Neo Sans Intel" pitchFamily="34" charset="0"/>
              </a:rPr>
              <a:t> Clock Crossing FIFOs b/w Mesh interface unit and Router</a:t>
            </a:r>
          </a:p>
          <a:p>
            <a:pPr eaLnBrk="0" hangingPunct="0">
              <a:buFont typeface="Arial" charset="0"/>
              <a:buChar char="•"/>
              <a:defRPr/>
            </a:pPr>
            <a:endParaRPr lang="en-US" sz="2800" b="0" dirty="0">
              <a:solidFill>
                <a:schemeClr val="tx1"/>
              </a:solidFill>
              <a:latin typeface="Neo Sans Intel" pitchFamily="34" charset="0"/>
            </a:endParaRPr>
          </a:p>
        </p:txBody>
      </p:sp>
      <p:sp>
        <p:nvSpPr>
          <p:cNvPr id="108582" name="TextBox 56"/>
          <p:cNvSpPr txBox="1">
            <a:spLocks noChangeArrowheads="1"/>
          </p:cNvSpPr>
          <p:nvPr/>
        </p:nvSpPr>
        <p:spPr bwMode="auto">
          <a:xfrm>
            <a:off x="3643313" y="3859213"/>
            <a:ext cx="5286375" cy="1570037"/>
          </a:xfrm>
          <a:prstGeom prst="rect">
            <a:avLst/>
          </a:prstGeom>
          <a:noFill/>
          <a:ln w="9525">
            <a:noFill/>
            <a:miter lim="800000"/>
            <a:headEnd/>
            <a:tailEnd/>
          </a:ln>
        </p:spPr>
        <p:txBody>
          <a:bodyPr>
            <a:spAutoFit/>
          </a:bodyPr>
          <a:lstStyle/>
          <a:p>
            <a:pPr eaLnBrk="0" hangingPunct="0">
              <a:buFont typeface="Arial" charset="0"/>
              <a:buChar char="•"/>
            </a:pPr>
            <a:r>
              <a:rPr lang="en-US" sz="2400" b="0">
                <a:solidFill>
                  <a:schemeClr val="tx1"/>
                </a:solidFill>
                <a:latin typeface="Neo Sans Intel" pitchFamily="34" charset="0"/>
              </a:rPr>
              <a:t> Tile area 18.7mm</a:t>
            </a:r>
            <a:r>
              <a:rPr lang="en-US" sz="2400" b="0" baseline="30000">
                <a:solidFill>
                  <a:schemeClr val="tx1"/>
                </a:solidFill>
                <a:latin typeface="Neo Sans Intel" pitchFamily="34" charset="0"/>
              </a:rPr>
              <a:t>2</a:t>
            </a:r>
          </a:p>
          <a:p>
            <a:pPr eaLnBrk="0" hangingPunct="0">
              <a:buFont typeface="Arial" charset="0"/>
              <a:buChar char="•"/>
            </a:pPr>
            <a:r>
              <a:rPr lang="en-US" sz="2400" b="0">
                <a:solidFill>
                  <a:schemeClr val="tx1"/>
                </a:solidFill>
                <a:latin typeface="Neo Sans Intel" pitchFamily="34" charset="0"/>
              </a:rPr>
              <a:t> Core are 3.9mm</a:t>
            </a:r>
            <a:r>
              <a:rPr lang="en-US" sz="2400" b="0" baseline="30000">
                <a:solidFill>
                  <a:schemeClr val="tx1"/>
                </a:solidFill>
                <a:latin typeface="Neo Sans Intel" pitchFamily="34" charset="0"/>
              </a:rPr>
              <a:t>2</a:t>
            </a:r>
            <a:endParaRPr lang="en-US" sz="2400" b="0">
              <a:solidFill>
                <a:schemeClr val="tx1"/>
              </a:solidFill>
              <a:latin typeface="Neo Sans Intel" pitchFamily="34" charset="0"/>
            </a:endParaRPr>
          </a:p>
          <a:p>
            <a:pPr eaLnBrk="0" hangingPunct="0">
              <a:buFont typeface="Arial" charset="0"/>
              <a:buChar char="•"/>
            </a:pPr>
            <a:r>
              <a:rPr lang="en-US" sz="2400" b="0">
                <a:solidFill>
                  <a:schemeClr val="tx1"/>
                </a:solidFill>
                <a:latin typeface="Neo Sans Intel" pitchFamily="34" charset="0"/>
              </a:rPr>
              <a:t> Cores and uncore units @1GHz</a:t>
            </a:r>
          </a:p>
          <a:p>
            <a:pPr eaLnBrk="0" hangingPunct="0">
              <a:buFont typeface="Arial" charset="0"/>
              <a:buChar char="•"/>
            </a:pPr>
            <a:r>
              <a:rPr lang="en-US" sz="2400" b="0">
                <a:solidFill>
                  <a:schemeClr val="tx1"/>
                </a:solidFill>
                <a:latin typeface="Neo Sans Intel" pitchFamily="34" charset="0"/>
              </a:rPr>
              <a:t> Router @2GHz</a:t>
            </a:r>
          </a:p>
        </p:txBody>
      </p:sp>
      <p:sp>
        <p:nvSpPr>
          <p:cNvPr id="108583" name="Title 47"/>
          <p:cNvSpPr>
            <a:spLocks noGrp="1"/>
          </p:cNvSpPr>
          <p:nvPr>
            <p:ph type="title"/>
          </p:nvPr>
        </p:nvSpPr>
        <p:spPr/>
        <p:txBody>
          <a:bodyPr/>
          <a:lstStyle/>
          <a:p>
            <a:pPr eaLnBrk="1" hangingPunct="1"/>
            <a:r>
              <a:rPr lang="en-US" smtClean="0"/>
              <a:t>SCC Dual-core Tile </a:t>
            </a:r>
            <a:br>
              <a:rPr lang="en-US" smtClean="0"/>
            </a:br>
            <a:endParaRPr lang="en-US" smtClean="0"/>
          </a:p>
        </p:txBody>
      </p:sp>
      <p:sp>
        <p:nvSpPr>
          <p:cNvPr id="50" name="Slide Number Placeholder 49"/>
          <p:cNvSpPr>
            <a:spLocks noGrp="1"/>
          </p:cNvSpPr>
          <p:nvPr>
            <p:ph type="sldNum" sz="quarter" idx="10"/>
          </p:nvPr>
        </p:nvSpPr>
        <p:spPr/>
        <p:txBody>
          <a:bodyPr/>
          <a:lstStyle/>
          <a:p>
            <a:pPr>
              <a:defRPr/>
            </a:pPr>
            <a:fld id="{37FB2399-DFAE-4FC5-9DF3-ECB865D52178}" type="slidenum">
              <a:rPr lang="en-US" smtClean="0"/>
              <a:pPr>
                <a:defRPr/>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tx1"/>
                </a:solidFill>
              </a:rPr>
              <a:t>09:15   Jesse: Keynote Speech</a:t>
            </a:r>
            <a:endParaRPr lang="en-US" sz="2000" b="1" dirty="0" smtClean="0">
              <a:solidFill>
                <a:schemeClr val="tx1"/>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4530725" y="973138"/>
            <a:ext cx="4546600" cy="1606550"/>
          </a:xfrm>
          <a:prstGeom prst="roundRect">
            <a:avLst>
              <a:gd name="adj" fmla="val 16667"/>
            </a:avLst>
          </a:prstGeom>
          <a:solidFill>
            <a:srgbClr val="C0C0C0"/>
          </a:solidFill>
          <a:ln w="12700" algn="ctr">
            <a:solidFill>
              <a:schemeClr val="tx1"/>
            </a:solidFill>
            <a:round/>
            <a:headEnd/>
            <a:tailEnd/>
          </a:ln>
        </p:spPr>
        <p:txBody>
          <a:bodyPr wrap="none" anchor="ctr"/>
          <a:lstStyle/>
          <a:p>
            <a:endParaRPr lang="en-US"/>
          </a:p>
        </p:txBody>
      </p:sp>
      <p:graphicFrame>
        <p:nvGraphicFramePr>
          <p:cNvPr id="3074" name="Object 3"/>
          <p:cNvGraphicFramePr>
            <a:graphicFrameLocks noChangeAspect="1"/>
          </p:cNvGraphicFramePr>
          <p:nvPr/>
        </p:nvGraphicFramePr>
        <p:xfrm>
          <a:off x="4929188" y="1096963"/>
          <a:ext cx="3652837" cy="1408112"/>
        </p:xfrm>
        <a:graphic>
          <a:graphicData uri="http://schemas.openxmlformats.org/presentationml/2006/ole">
            <p:oleObj spid="_x0000_s3074" name="Visio" r:id="rId4" imgW="4570857" imgH="1762506" progId="">
              <p:embed/>
            </p:oleObj>
          </a:graphicData>
        </a:graphic>
      </p:graphicFrame>
      <p:sp>
        <p:nvSpPr>
          <p:cNvPr id="3076" name="AutoShape 4"/>
          <p:cNvSpPr>
            <a:spLocks noChangeArrowheads="1"/>
          </p:cNvSpPr>
          <p:nvPr/>
        </p:nvSpPr>
        <p:spPr bwMode="auto">
          <a:xfrm>
            <a:off x="130175" y="987425"/>
            <a:ext cx="469900" cy="4071938"/>
          </a:xfrm>
          <a:prstGeom prst="flowChartAlternateProcess">
            <a:avLst/>
          </a:prstGeom>
          <a:solidFill>
            <a:schemeClr val="bg2"/>
          </a:solidFill>
          <a:ln w="9525">
            <a:solidFill>
              <a:schemeClr val="bg2"/>
            </a:solidFill>
            <a:miter lim="800000"/>
            <a:headEnd/>
            <a:tailEnd/>
          </a:ln>
        </p:spPr>
        <p:txBody>
          <a:bodyPr wrap="none" anchor="ctr"/>
          <a:lstStyle/>
          <a:p>
            <a:endParaRPr lang="en-US"/>
          </a:p>
        </p:txBody>
      </p:sp>
      <p:sp>
        <p:nvSpPr>
          <p:cNvPr id="3077" name="AutoShape 5"/>
          <p:cNvSpPr>
            <a:spLocks noChangeArrowheads="1"/>
          </p:cNvSpPr>
          <p:nvPr/>
        </p:nvSpPr>
        <p:spPr bwMode="auto">
          <a:xfrm>
            <a:off x="3981450" y="987425"/>
            <a:ext cx="469900" cy="4071938"/>
          </a:xfrm>
          <a:prstGeom prst="flowChartAlternateProcess">
            <a:avLst/>
          </a:prstGeom>
          <a:solidFill>
            <a:schemeClr val="bg2"/>
          </a:solidFill>
          <a:ln w="9525">
            <a:solidFill>
              <a:schemeClr val="bg2"/>
            </a:solidFill>
            <a:miter lim="800000"/>
            <a:headEnd/>
            <a:tailEnd/>
          </a:ln>
        </p:spPr>
        <p:txBody>
          <a:bodyPr wrap="none" anchor="ctr"/>
          <a:lstStyle/>
          <a:p>
            <a:endParaRPr lang="en-US"/>
          </a:p>
        </p:txBody>
      </p:sp>
      <p:sp>
        <p:nvSpPr>
          <p:cNvPr id="3078" name="AutoShape 6"/>
          <p:cNvSpPr>
            <a:spLocks noChangeArrowheads="1"/>
          </p:cNvSpPr>
          <p:nvPr/>
        </p:nvSpPr>
        <p:spPr bwMode="auto">
          <a:xfrm>
            <a:off x="130175" y="4840288"/>
            <a:ext cx="4321175" cy="409575"/>
          </a:xfrm>
          <a:prstGeom prst="flowChartAlternateProcess">
            <a:avLst/>
          </a:prstGeom>
          <a:solidFill>
            <a:schemeClr val="bg2"/>
          </a:solidFill>
          <a:ln w="9525">
            <a:solidFill>
              <a:schemeClr val="bg2"/>
            </a:solidFill>
            <a:miter lim="800000"/>
            <a:headEnd/>
            <a:tailEnd/>
          </a:ln>
        </p:spPr>
        <p:txBody>
          <a:bodyPr wrap="none" anchor="ctr"/>
          <a:lstStyle/>
          <a:p>
            <a:endParaRPr lang="en-US"/>
          </a:p>
        </p:txBody>
      </p:sp>
      <p:sp>
        <p:nvSpPr>
          <p:cNvPr id="3079" name="Rectangle 7"/>
          <p:cNvSpPr>
            <a:spLocks noChangeArrowheads="1"/>
          </p:cNvSpPr>
          <p:nvPr/>
        </p:nvSpPr>
        <p:spPr bwMode="auto">
          <a:xfrm>
            <a:off x="668338"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0" name="Rectangle 8"/>
          <p:cNvSpPr>
            <a:spLocks noChangeArrowheads="1"/>
          </p:cNvSpPr>
          <p:nvPr/>
        </p:nvSpPr>
        <p:spPr bwMode="auto">
          <a:xfrm>
            <a:off x="198438" y="4897438"/>
            <a:ext cx="4176712" cy="214312"/>
          </a:xfrm>
          <a:prstGeom prst="rect">
            <a:avLst/>
          </a:prstGeom>
          <a:noFill/>
          <a:ln w="9525">
            <a:solidFill>
              <a:schemeClr val="tx1"/>
            </a:solidFill>
            <a:miter lim="800000"/>
            <a:headEnd/>
            <a:tailEnd/>
          </a:ln>
        </p:spPr>
        <p:txBody>
          <a:bodyPr wrap="none" anchor="ctr"/>
          <a:lstStyle/>
          <a:p>
            <a:endParaRPr lang="en-US"/>
          </a:p>
        </p:txBody>
      </p:sp>
      <p:sp>
        <p:nvSpPr>
          <p:cNvPr id="3081" name="Rectangle 9"/>
          <p:cNvSpPr>
            <a:spLocks noChangeArrowheads="1"/>
          </p:cNvSpPr>
          <p:nvPr/>
        </p:nvSpPr>
        <p:spPr bwMode="auto">
          <a:xfrm>
            <a:off x="1228725"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2" name="Rectangle 10"/>
          <p:cNvSpPr>
            <a:spLocks noChangeArrowheads="1"/>
          </p:cNvSpPr>
          <p:nvPr/>
        </p:nvSpPr>
        <p:spPr bwMode="auto">
          <a:xfrm>
            <a:off x="1789113"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3" name="Rectangle 11"/>
          <p:cNvSpPr>
            <a:spLocks noChangeArrowheads="1"/>
          </p:cNvSpPr>
          <p:nvPr/>
        </p:nvSpPr>
        <p:spPr bwMode="auto">
          <a:xfrm>
            <a:off x="2349500"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4" name="Rectangle 12"/>
          <p:cNvSpPr>
            <a:spLocks noChangeArrowheads="1"/>
          </p:cNvSpPr>
          <p:nvPr/>
        </p:nvSpPr>
        <p:spPr bwMode="auto">
          <a:xfrm>
            <a:off x="2909888"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5" name="Rectangle 13"/>
          <p:cNvSpPr>
            <a:spLocks noChangeArrowheads="1"/>
          </p:cNvSpPr>
          <p:nvPr/>
        </p:nvSpPr>
        <p:spPr bwMode="auto">
          <a:xfrm>
            <a:off x="3470275" y="40671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6" name="Rectangle 14"/>
          <p:cNvSpPr>
            <a:spLocks noChangeArrowheads="1"/>
          </p:cNvSpPr>
          <p:nvPr/>
        </p:nvSpPr>
        <p:spPr bwMode="auto">
          <a:xfrm>
            <a:off x="668338"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7" name="Rectangle 15"/>
          <p:cNvSpPr>
            <a:spLocks noChangeArrowheads="1"/>
          </p:cNvSpPr>
          <p:nvPr/>
        </p:nvSpPr>
        <p:spPr bwMode="auto">
          <a:xfrm>
            <a:off x="1228725"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8" name="Rectangle 16"/>
          <p:cNvSpPr>
            <a:spLocks noChangeArrowheads="1"/>
          </p:cNvSpPr>
          <p:nvPr/>
        </p:nvSpPr>
        <p:spPr bwMode="auto">
          <a:xfrm>
            <a:off x="1789113"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89" name="Rectangle 17"/>
          <p:cNvSpPr>
            <a:spLocks noChangeArrowheads="1"/>
          </p:cNvSpPr>
          <p:nvPr/>
        </p:nvSpPr>
        <p:spPr bwMode="auto">
          <a:xfrm>
            <a:off x="2349500"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0" name="Rectangle 18"/>
          <p:cNvSpPr>
            <a:spLocks noChangeArrowheads="1"/>
          </p:cNvSpPr>
          <p:nvPr/>
        </p:nvSpPr>
        <p:spPr bwMode="auto">
          <a:xfrm>
            <a:off x="2909888"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1" name="Rectangle 19"/>
          <p:cNvSpPr>
            <a:spLocks noChangeArrowheads="1"/>
          </p:cNvSpPr>
          <p:nvPr/>
        </p:nvSpPr>
        <p:spPr bwMode="auto">
          <a:xfrm>
            <a:off x="3470275" y="31400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2" name="Rectangle 20"/>
          <p:cNvSpPr>
            <a:spLocks noChangeArrowheads="1"/>
          </p:cNvSpPr>
          <p:nvPr/>
        </p:nvSpPr>
        <p:spPr bwMode="auto">
          <a:xfrm>
            <a:off x="668338"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3" name="Rectangle 21"/>
          <p:cNvSpPr>
            <a:spLocks noChangeArrowheads="1"/>
          </p:cNvSpPr>
          <p:nvPr/>
        </p:nvSpPr>
        <p:spPr bwMode="auto">
          <a:xfrm>
            <a:off x="1228725"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4" name="Rectangle 22"/>
          <p:cNvSpPr>
            <a:spLocks noChangeArrowheads="1"/>
          </p:cNvSpPr>
          <p:nvPr/>
        </p:nvSpPr>
        <p:spPr bwMode="auto">
          <a:xfrm>
            <a:off x="1789113"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5" name="Rectangle 23"/>
          <p:cNvSpPr>
            <a:spLocks noChangeArrowheads="1"/>
          </p:cNvSpPr>
          <p:nvPr/>
        </p:nvSpPr>
        <p:spPr bwMode="auto">
          <a:xfrm>
            <a:off x="2349500"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6" name="Rectangle 24"/>
          <p:cNvSpPr>
            <a:spLocks noChangeArrowheads="1"/>
          </p:cNvSpPr>
          <p:nvPr/>
        </p:nvSpPr>
        <p:spPr bwMode="auto">
          <a:xfrm>
            <a:off x="2909888"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7" name="Rectangle 25"/>
          <p:cNvSpPr>
            <a:spLocks noChangeArrowheads="1"/>
          </p:cNvSpPr>
          <p:nvPr/>
        </p:nvSpPr>
        <p:spPr bwMode="auto">
          <a:xfrm>
            <a:off x="3470275" y="19716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8" name="Rectangle 26"/>
          <p:cNvSpPr>
            <a:spLocks noChangeArrowheads="1"/>
          </p:cNvSpPr>
          <p:nvPr/>
        </p:nvSpPr>
        <p:spPr bwMode="auto">
          <a:xfrm>
            <a:off x="668338"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099" name="Rectangle 27"/>
          <p:cNvSpPr>
            <a:spLocks noChangeArrowheads="1"/>
          </p:cNvSpPr>
          <p:nvPr/>
        </p:nvSpPr>
        <p:spPr bwMode="auto">
          <a:xfrm>
            <a:off x="1228725"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00" name="Rectangle 28"/>
          <p:cNvSpPr>
            <a:spLocks noChangeArrowheads="1"/>
          </p:cNvSpPr>
          <p:nvPr/>
        </p:nvSpPr>
        <p:spPr bwMode="auto">
          <a:xfrm>
            <a:off x="1789113"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01" name="Rectangle 29"/>
          <p:cNvSpPr>
            <a:spLocks noChangeArrowheads="1"/>
          </p:cNvSpPr>
          <p:nvPr/>
        </p:nvSpPr>
        <p:spPr bwMode="auto">
          <a:xfrm>
            <a:off x="2349500"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02" name="Rectangle 30"/>
          <p:cNvSpPr>
            <a:spLocks noChangeArrowheads="1"/>
          </p:cNvSpPr>
          <p:nvPr/>
        </p:nvSpPr>
        <p:spPr bwMode="auto">
          <a:xfrm>
            <a:off x="2909888"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03" name="Rectangle 31"/>
          <p:cNvSpPr>
            <a:spLocks noChangeArrowheads="1"/>
          </p:cNvSpPr>
          <p:nvPr/>
        </p:nvSpPr>
        <p:spPr bwMode="auto">
          <a:xfrm>
            <a:off x="3470275" y="1044575"/>
            <a:ext cx="434975" cy="71596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04" name="Rectangle 32"/>
          <p:cNvSpPr>
            <a:spLocks noChangeArrowheads="1"/>
          </p:cNvSpPr>
          <p:nvPr/>
        </p:nvSpPr>
        <p:spPr bwMode="auto">
          <a:xfrm>
            <a:off x="198438" y="4897438"/>
            <a:ext cx="555625" cy="214312"/>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05" name="Rectangle 33"/>
          <p:cNvSpPr>
            <a:spLocks noChangeArrowheads="1"/>
          </p:cNvSpPr>
          <p:nvPr/>
        </p:nvSpPr>
        <p:spPr bwMode="auto">
          <a:xfrm>
            <a:off x="1831975" y="4897438"/>
            <a:ext cx="1063625" cy="214312"/>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06" name="Rectangle 34"/>
          <p:cNvSpPr>
            <a:spLocks noChangeArrowheads="1"/>
          </p:cNvSpPr>
          <p:nvPr/>
        </p:nvSpPr>
        <p:spPr bwMode="auto">
          <a:xfrm>
            <a:off x="198438" y="3152775"/>
            <a:ext cx="344487" cy="1630363"/>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07" name="Rectangle 35"/>
          <p:cNvSpPr>
            <a:spLocks noChangeArrowheads="1"/>
          </p:cNvSpPr>
          <p:nvPr/>
        </p:nvSpPr>
        <p:spPr bwMode="auto">
          <a:xfrm>
            <a:off x="198438" y="1046163"/>
            <a:ext cx="344487" cy="1638300"/>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08" name="Rectangle 36"/>
          <p:cNvSpPr>
            <a:spLocks noChangeArrowheads="1"/>
          </p:cNvSpPr>
          <p:nvPr/>
        </p:nvSpPr>
        <p:spPr bwMode="auto">
          <a:xfrm>
            <a:off x="4030663" y="3152775"/>
            <a:ext cx="344487" cy="1630363"/>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09" name="Rectangle 37"/>
          <p:cNvSpPr>
            <a:spLocks noChangeArrowheads="1"/>
          </p:cNvSpPr>
          <p:nvPr/>
        </p:nvSpPr>
        <p:spPr bwMode="auto">
          <a:xfrm>
            <a:off x="4030663" y="1046163"/>
            <a:ext cx="344487" cy="1638300"/>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10" name="Line 38"/>
          <p:cNvSpPr>
            <a:spLocks noChangeShapeType="1"/>
          </p:cNvSpPr>
          <p:nvPr/>
        </p:nvSpPr>
        <p:spPr bwMode="auto">
          <a:xfrm>
            <a:off x="754063" y="4897438"/>
            <a:ext cx="0" cy="214312"/>
          </a:xfrm>
          <a:prstGeom prst="line">
            <a:avLst/>
          </a:prstGeom>
          <a:noFill/>
          <a:ln w="9525">
            <a:solidFill>
              <a:schemeClr val="tx1"/>
            </a:solidFill>
            <a:round/>
            <a:headEnd/>
            <a:tailEnd/>
          </a:ln>
        </p:spPr>
        <p:txBody>
          <a:bodyPr wrap="none" anchor="ctr"/>
          <a:lstStyle/>
          <a:p>
            <a:endParaRPr lang="en-US"/>
          </a:p>
        </p:txBody>
      </p:sp>
      <p:sp>
        <p:nvSpPr>
          <p:cNvPr id="3111" name="Text Box 39"/>
          <p:cNvSpPr txBox="1">
            <a:spLocks noChangeArrowheads="1"/>
          </p:cNvSpPr>
          <p:nvPr/>
        </p:nvSpPr>
        <p:spPr bwMode="auto">
          <a:xfrm>
            <a:off x="1766888" y="4878388"/>
            <a:ext cx="698500"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SIF</a:t>
            </a:r>
          </a:p>
        </p:txBody>
      </p:sp>
      <p:sp>
        <p:nvSpPr>
          <p:cNvPr id="3112" name="Text Box 40"/>
          <p:cNvSpPr txBox="1">
            <a:spLocks noChangeArrowheads="1"/>
          </p:cNvSpPr>
          <p:nvPr/>
        </p:nvSpPr>
        <p:spPr bwMode="auto">
          <a:xfrm rot="-5400000">
            <a:off x="-412749" y="3838575"/>
            <a:ext cx="1503362" cy="274637"/>
          </a:xfrm>
          <a:prstGeom prst="rect">
            <a:avLst/>
          </a:prstGeom>
          <a:noFill/>
          <a:ln w="9525" algn="ctr">
            <a:noFill/>
            <a:miter lim="800000"/>
            <a:headEnd/>
            <a:tailEnd/>
          </a:ln>
        </p:spPr>
        <p:txBody>
          <a:bodyPr lIns="91414" tIns="45707" rIns="91414" bIns="45707">
            <a:spAutoFit/>
          </a:bodyPr>
          <a:lstStyle/>
          <a:p>
            <a:pPr>
              <a:spcBef>
                <a:spcPct val="50000"/>
              </a:spcBef>
            </a:pPr>
            <a:r>
              <a:rPr lang="en-US" sz="1200">
                <a:solidFill>
                  <a:schemeClr val="tx1"/>
                </a:solidFill>
                <a:latin typeface="Arial" charset="0"/>
              </a:rPr>
              <a:t>MC0</a:t>
            </a:r>
          </a:p>
        </p:txBody>
      </p:sp>
      <p:sp>
        <p:nvSpPr>
          <p:cNvPr id="3113" name="Text Box 41"/>
          <p:cNvSpPr txBox="1">
            <a:spLocks noChangeArrowheads="1"/>
          </p:cNvSpPr>
          <p:nvPr/>
        </p:nvSpPr>
        <p:spPr bwMode="auto">
          <a:xfrm rot="-5400000">
            <a:off x="3427413" y="3844925"/>
            <a:ext cx="1589088" cy="274637"/>
          </a:xfrm>
          <a:prstGeom prst="rect">
            <a:avLst/>
          </a:prstGeom>
          <a:noFill/>
          <a:ln w="9525" algn="ctr">
            <a:noFill/>
            <a:miter lim="800000"/>
            <a:headEnd/>
            <a:tailEnd/>
          </a:ln>
        </p:spPr>
        <p:txBody>
          <a:bodyPr lIns="91414" tIns="45707" rIns="91414" bIns="45707">
            <a:spAutoFit/>
          </a:bodyPr>
          <a:lstStyle/>
          <a:p>
            <a:pPr>
              <a:spcBef>
                <a:spcPct val="50000"/>
              </a:spcBef>
            </a:pPr>
            <a:r>
              <a:rPr lang="en-US" sz="1200">
                <a:solidFill>
                  <a:schemeClr val="tx1"/>
                </a:solidFill>
                <a:latin typeface="Arial" charset="0"/>
              </a:rPr>
              <a:t>MC2</a:t>
            </a:r>
          </a:p>
        </p:txBody>
      </p:sp>
      <p:sp>
        <p:nvSpPr>
          <p:cNvPr id="3114" name="Text Box 42"/>
          <p:cNvSpPr txBox="1">
            <a:spLocks noChangeArrowheads="1"/>
          </p:cNvSpPr>
          <p:nvPr/>
        </p:nvSpPr>
        <p:spPr bwMode="auto">
          <a:xfrm rot="-5400000">
            <a:off x="-458787" y="1728788"/>
            <a:ext cx="1589087" cy="274637"/>
          </a:xfrm>
          <a:prstGeom prst="rect">
            <a:avLst/>
          </a:prstGeom>
          <a:noFill/>
          <a:ln w="9525" algn="ctr">
            <a:noFill/>
            <a:miter lim="800000"/>
            <a:headEnd/>
            <a:tailEnd/>
          </a:ln>
        </p:spPr>
        <p:txBody>
          <a:bodyPr lIns="91414" tIns="45707" rIns="91414" bIns="45707">
            <a:spAutoFit/>
          </a:bodyPr>
          <a:lstStyle/>
          <a:p>
            <a:pPr>
              <a:spcBef>
                <a:spcPct val="50000"/>
              </a:spcBef>
            </a:pPr>
            <a:r>
              <a:rPr lang="en-US" sz="1200">
                <a:solidFill>
                  <a:schemeClr val="tx1"/>
                </a:solidFill>
                <a:latin typeface="Arial" charset="0"/>
              </a:rPr>
              <a:t>MC1</a:t>
            </a:r>
          </a:p>
        </p:txBody>
      </p:sp>
      <p:sp>
        <p:nvSpPr>
          <p:cNvPr id="3115" name="Text Box 43"/>
          <p:cNvSpPr txBox="1">
            <a:spLocks noChangeArrowheads="1"/>
          </p:cNvSpPr>
          <p:nvPr/>
        </p:nvSpPr>
        <p:spPr bwMode="auto">
          <a:xfrm rot="-5400000">
            <a:off x="3427413" y="1774825"/>
            <a:ext cx="1589088" cy="274637"/>
          </a:xfrm>
          <a:prstGeom prst="rect">
            <a:avLst/>
          </a:prstGeom>
          <a:noFill/>
          <a:ln w="9525" algn="ctr">
            <a:noFill/>
            <a:miter lim="800000"/>
            <a:headEnd/>
            <a:tailEnd/>
          </a:ln>
        </p:spPr>
        <p:txBody>
          <a:bodyPr lIns="91414" tIns="45707" rIns="91414" bIns="45707">
            <a:spAutoFit/>
          </a:bodyPr>
          <a:lstStyle/>
          <a:p>
            <a:pPr>
              <a:spcBef>
                <a:spcPct val="50000"/>
              </a:spcBef>
            </a:pPr>
            <a:r>
              <a:rPr lang="en-US" sz="1200">
                <a:solidFill>
                  <a:schemeClr val="tx1"/>
                </a:solidFill>
                <a:latin typeface="Arial" charset="0"/>
              </a:rPr>
              <a:t>MC3</a:t>
            </a:r>
          </a:p>
        </p:txBody>
      </p:sp>
      <p:sp>
        <p:nvSpPr>
          <p:cNvPr id="3116" name="Text Box 44"/>
          <p:cNvSpPr txBox="1">
            <a:spLocks noChangeArrowheads="1"/>
          </p:cNvSpPr>
          <p:nvPr/>
        </p:nvSpPr>
        <p:spPr bwMode="auto">
          <a:xfrm>
            <a:off x="790575" y="5319713"/>
            <a:ext cx="3152775" cy="701675"/>
          </a:xfrm>
          <a:prstGeom prst="rect">
            <a:avLst/>
          </a:prstGeom>
          <a:noFill/>
          <a:ln w="9525" algn="ctr">
            <a:noFill/>
            <a:miter lim="800000"/>
            <a:headEnd/>
            <a:tailEnd/>
          </a:ln>
        </p:spPr>
        <p:txBody>
          <a:bodyPr lIns="91414" tIns="45707" rIns="91414" bIns="45707">
            <a:spAutoFit/>
          </a:bodyPr>
          <a:lstStyle/>
          <a:p>
            <a:pPr>
              <a:spcBef>
                <a:spcPct val="50000"/>
              </a:spcBef>
            </a:pPr>
            <a:r>
              <a:rPr lang="en-US" sz="2000">
                <a:solidFill>
                  <a:schemeClr val="tx1"/>
                </a:solidFill>
                <a:latin typeface="Arial" charset="0"/>
              </a:rPr>
              <a:t>Router            	Tile        Clock Gating</a:t>
            </a:r>
          </a:p>
        </p:txBody>
      </p:sp>
      <p:sp>
        <p:nvSpPr>
          <p:cNvPr id="3117" name="Rectangle 45"/>
          <p:cNvSpPr>
            <a:spLocks noChangeAspect="1" noChangeArrowheads="1"/>
          </p:cNvSpPr>
          <p:nvPr/>
        </p:nvSpPr>
        <p:spPr bwMode="auto">
          <a:xfrm>
            <a:off x="635000" y="5435600"/>
            <a:ext cx="173038" cy="173038"/>
          </a:xfrm>
          <a:prstGeom prst="rect">
            <a:avLst/>
          </a:prstGeom>
          <a:solidFill>
            <a:schemeClr val="tx1"/>
          </a:solidFill>
          <a:ln w="9525" algn="ctr">
            <a:solidFill>
              <a:schemeClr val="tx1"/>
            </a:solidFill>
            <a:miter lim="800000"/>
            <a:headEnd/>
            <a:tailEnd/>
          </a:ln>
        </p:spPr>
        <p:txBody>
          <a:bodyPr wrap="none" anchor="ctr"/>
          <a:lstStyle/>
          <a:p>
            <a:endParaRPr lang="en-US"/>
          </a:p>
        </p:txBody>
      </p:sp>
      <p:sp>
        <p:nvSpPr>
          <p:cNvPr id="3118" name="Rectangle 46"/>
          <p:cNvSpPr>
            <a:spLocks noChangeAspect="1" noChangeArrowheads="1"/>
          </p:cNvSpPr>
          <p:nvPr/>
        </p:nvSpPr>
        <p:spPr bwMode="auto">
          <a:xfrm>
            <a:off x="2457450" y="5435600"/>
            <a:ext cx="173038" cy="173038"/>
          </a:xfrm>
          <a:prstGeom prst="rect">
            <a:avLst/>
          </a:prstGeom>
          <a:solidFill>
            <a:srgbClr val="C0C0C0"/>
          </a:solidFill>
          <a:ln w="9525" algn="ctr">
            <a:solidFill>
              <a:schemeClr val="tx1"/>
            </a:solidFill>
            <a:miter lim="800000"/>
            <a:headEnd/>
            <a:tailEnd/>
          </a:ln>
        </p:spPr>
        <p:txBody>
          <a:bodyPr wrap="none" anchor="ctr"/>
          <a:lstStyle/>
          <a:p>
            <a:endParaRPr lang="en-US"/>
          </a:p>
        </p:txBody>
      </p:sp>
      <p:sp>
        <p:nvSpPr>
          <p:cNvPr id="3119" name="Text Box 47"/>
          <p:cNvSpPr txBox="1">
            <a:spLocks noChangeArrowheads="1"/>
          </p:cNvSpPr>
          <p:nvPr/>
        </p:nvSpPr>
        <p:spPr bwMode="auto">
          <a:xfrm>
            <a:off x="130175" y="4875213"/>
            <a:ext cx="646113"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VRC</a:t>
            </a:r>
          </a:p>
        </p:txBody>
      </p:sp>
      <p:sp>
        <p:nvSpPr>
          <p:cNvPr id="3120" name="Rectangle 48"/>
          <p:cNvSpPr>
            <a:spLocks noChangeArrowheads="1"/>
          </p:cNvSpPr>
          <p:nvPr/>
        </p:nvSpPr>
        <p:spPr bwMode="auto">
          <a:xfrm>
            <a:off x="198438" y="2803525"/>
            <a:ext cx="301625" cy="214313"/>
          </a:xfrm>
          <a:prstGeom prst="rect">
            <a:avLst/>
          </a:prstGeom>
          <a:solidFill>
            <a:schemeClr val="bg1"/>
          </a:solidFill>
          <a:ln w="12700" algn="ctr">
            <a:solidFill>
              <a:schemeClr val="tx1"/>
            </a:solidFill>
            <a:miter lim="800000"/>
            <a:headEnd/>
            <a:tailEnd/>
          </a:ln>
        </p:spPr>
        <p:txBody>
          <a:bodyPr wrap="none" anchor="ctr"/>
          <a:lstStyle/>
          <a:p>
            <a:endParaRPr lang="en-US"/>
          </a:p>
        </p:txBody>
      </p:sp>
      <p:sp>
        <p:nvSpPr>
          <p:cNvPr id="3121" name="Text Box 49"/>
          <p:cNvSpPr txBox="1">
            <a:spLocks noChangeArrowheads="1"/>
          </p:cNvSpPr>
          <p:nvPr/>
        </p:nvSpPr>
        <p:spPr bwMode="auto">
          <a:xfrm>
            <a:off x="28575" y="2774950"/>
            <a:ext cx="646113"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PLL</a:t>
            </a:r>
          </a:p>
        </p:txBody>
      </p:sp>
      <p:sp>
        <p:nvSpPr>
          <p:cNvPr id="3122" name="AutoShape 50"/>
          <p:cNvSpPr>
            <a:spLocks noChangeAspect="1" noChangeArrowheads="1"/>
          </p:cNvSpPr>
          <p:nvPr/>
        </p:nvSpPr>
        <p:spPr bwMode="auto">
          <a:xfrm>
            <a:off x="652463" y="5748338"/>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23" name="Oval 51"/>
          <p:cNvSpPr>
            <a:spLocks noChangeAspect="1" noChangeArrowheads="1"/>
          </p:cNvSpPr>
          <p:nvPr/>
        </p:nvSpPr>
        <p:spPr bwMode="auto">
          <a:xfrm>
            <a:off x="3527425" y="1998663"/>
            <a:ext cx="301625" cy="300037"/>
          </a:xfrm>
          <a:prstGeom prst="ellipse">
            <a:avLst/>
          </a:prstGeom>
          <a:noFill/>
          <a:ln w="12700" algn="ctr">
            <a:solidFill>
              <a:schemeClr val="tx1"/>
            </a:solidFill>
            <a:prstDash val="dash"/>
            <a:round/>
            <a:headEnd/>
            <a:tailEnd/>
          </a:ln>
        </p:spPr>
        <p:txBody>
          <a:bodyPr wrap="none" anchor="ctr"/>
          <a:lstStyle/>
          <a:p>
            <a:endParaRPr lang="en-US"/>
          </a:p>
        </p:txBody>
      </p:sp>
      <p:sp>
        <p:nvSpPr>
          <p:cNvPr id="3124" name="Line 52"/>
          <p:cNvSpPr>
            <a:spLocks noChangeShapeType="1"/>
          </p:cNvSpPr>
          <p:nvPr/>
        </p:nvSpPr>
        <p:spPr bwMode="auto">
          <a:xfrm flipV="1">
            <a:off x="3584575" y="1036638"/>
            <a:ext cx="1041400" cy="987425"/>
          </a:xfrm>
          <a:prstGeom prst="line">
            <a:avLst/>
          </a:prstGeom>
          <a:noFill/>
          <a:ln w="12700">
            <a:solidFill>
              <a:schemeClr val="tx1"/>
            </a:solidFill>
            <a:prstDash val="dash"/>
            <a:round/>
            <a:headEnd/>
            <a:tailEnd/>
          </a:ln>
        </p:spPr>
        <p:txBody>
          <a:bodyPr wrap="none" anchor="ctr"/>
          <a:lstStyle/>
          <a:p>
            <a:endParaRPr lang="en-US"/>
          </a:p>
        </p:txBody>
      </p:sp>
      <p:sp>
        <p:nvSpPr>
          <p:cNvPr id="3125" name="Line 53"/>
          <p:cNvSpPr>
            <a:spLocks noChangeShapeType="1"/>
          </p:cNvSpPr>
          <p:nvPr/>
        </p:nvSpPr>
        <p:spPr bwMode="auto">
          <a:xfrm>
            <a:off x="3670300" y="2298700"/>
            <a:ext cx="989013" cy="252413"/>
          </a:xfrm>
          <a:prstGeom prst="line">
            <a:avLst/>
          </a:prstGeom>
          <a:noFill/>
          <a:ln w="12700">
            <a:solidFill>
              <a:schemeClr val="tx1"/>
            </a:solidFill>
            <a:prstDash val="dash"/>
            <a:round/>
            <a:headEnd/>
            <a:tailEnd/>
          </a:ln>
        </p:spPr>
        <p:txBody>
          <a:bodyPr wrap="none" anchor="ctr"/>
          <a:lstStyle/>
          <a:p>
            <a:endParaRPr lang="en-US"/>
          </a:p>
        </p:txBody>
      </p:sp>
      <p:sp>
        <p:nvSpPr>
          <p:cNvPr id="3126" name="AutoShape 54"/>
          <p:cNvSpPr>
            <a:spLocks noChangeAspect="1" noChangeArrowheads="1"/>
          </p:cNvSpPr>
          <p:nvPr/>
        </p:nvSpPr>
        <p:spPr bwMode="auto">
          <a:xfrm>
            <a:off x="6438900" y="1125538"/>
            <a:ext cx="155575" cy="155575"/>
          </a:xfrm>
          <a:prstGeom prst="star4">
            <a:avLst>
              <a:gd name="adj" fmla="val 12245"/>
            </a:avLst>
          </a:prstGeom>
          <a:solidFill>
            <a:schemeClr val="tx1"/>
          </a:solidFill>
          <a:ln w="9525" algn="ctr">
            <a:noFill/>
            <a:prstDash val="dash"/>
            <a:miter lim="800000"/>
            <a:headEnd/>
            <a:tailEnd/>
          </a:ln>
        </p:spPr>
        <p:txBody>
          <a:bodyPr wrap="none" anchor="ctr"/>
          <a:lstStyle/>
          <a:p>
            <a:endParaRPr lang="en-US"/>
          </a:p>
        </p:txBody>
      </p:sp>
      <p:sp>
        <p:nvSpPr>
          <p:cNvPr id="3127" name="Text Box 55"/>
          <p:cNvSpPr txBox="1">
            <a:spLocks noChangeArrowheads="1"/>
          </p:cNvSpPr>
          <p:nvPr/>
        </p:nvSpPr>
        <p:spPr bwMode="auto">
          <a:xfrm>
            <a:off x="4786313" y="998538"/>
            <a:ext cx="950912"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Port_En</a:t>
            </a:r>
          </a:p>
        </p:txBody>
      </p:sp>
      <p:sp>
        <p:nvSpPr>
          <p:cNvPr id="3128" name="Text Box 56"/>
          <p:cNvSpPr txBox="1">
            <a:spLocks noChangeArrowheads="1"/>
          </p:cNvSpPr>
          <p:nvPr/>
        </p:nvSpPr>
        <p:spPr bwMode="auto">
          <a:xfrm>
            <a:off x="5449888" y="1343025"/>
            <a:ext cx="1016000"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Router_En</a:t>
            </a:r>
          </a:p>
        </p:txBody>
      </p:sp>
      <p:sp>
        <p:nvSpPr>
          <p:cNvPr id="3129" name="Text Box 57"/>
          <p:cNvSpPr txBox="1">
            <a:spLocks noChangeArrowheads="1"/>
          </p:cNvSpPr>
          <p:nvPr/>
        </p:nvSpPr>
        <p:spPr bwMode="auto">
          <a:xfrm>
            <a:off x="6642100" y="1295400"/>
            <a:ext cx="950913"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L2$1_En</a:t>
            </a:r>
          </a:p>
        </p:txBody>
      </p:sp>
      <p:sp>
        <p:nvSpPr>
          <p:cNvPr id="3130" name="Text Box 58"/>
          <p:cNvSpPr txBox="1">
            <a:spLocks noChangeArrowheads="1"/>
          </p:cNvSpPr>
          <p:nvPr/>
        </p:nvSpPr>
        <p:spPr bwMode="auto">
          <a:xfrm>
            <a:off x="6642100" y="2019300"/>
            <a:ext cx="950913"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L2$0_En</a:t>
            </a:r>
          </a:p>
        </p:txBody>
      </p:sp>
      <p:sp>
        <p:nvSpPr>
          <p:cNvPr id="3131" name="Text Box 59"/>
          <p:cNvSpPr txBox="1">
            <a:spLocks noChangeArrowheads="1"/>
          </p:cNvSpPr>
          <p:nvPr/>
        </p:nvSpPr>
        <p:spPr bwMode="auto">
          <a:xfrm>
            <a:off x="6505575" y="1547813"/>
            <a:ext cx="914400"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Tile_EN</a:t>
            </a:r>
          </a:p>
        </p:txBody>
      </p:sp>
      <p:sp>
        <p:nvSpPr>
          <p:cNvPr id="3132" name="Text Box 60"/>
          <p:cNvSpPr txBox="1">
            <a:spLocks noChangeArrowheads="1"/>
          </p:cNvSpPr>
          <p:nvPr/>
        </p:nvSpPr>
        <p:spPr bwMode="auto">
          <a:xfrm>
            <a:off x="7793038" y="2162175"/>
            <a:ext cx="950912"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Core1_En</a:t>
            </a:r>
          </a:p>
        </p:txBody>
      </p:sp>
      <p:sp>
        <p:nvSpPr>
          <p:cNvPr id="3133" name="Text Box 61"/>
          <p:cNvSpPr txBox="1">
            <a:spLocks noChangeArrowheads="1"/>
          </p:cNvSpPr>
          <p:nvPr/>
        </p:nvSpPr>
        <p:spPr bwMode="auto">
          <a:xfrm>
            <a:off x="7793038" y="1085850"/>
            <a:ext cx="950912" cy="274638"/>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Core1_En</a:t>
            </a:r>
          </a:p>
        </p:txBody>
      </p:sp>
      <p:sp>
        <p:nvSpPr>
          <p:cNvPr id="3134" name="Text Box 62"/>
          <p:cNvSpPr txBox="1">
            <a:spLocks noChangeArrowheads="1"/>
          </p:cNvSpPr>
          <p:nvPr/>
        </p:nvSpPr>
        <p:spPr bwMode="auto">
          <a:xfrm>
            <a:off x="4445000" y="1373188"/>
            <a:ext cx="612775" cy="45720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Port CLKs</a:t>
            </a:r>
          </a:p>
        </p:txBody>
      </p:sp>
      <p:sp>
        <p:nvSpPr>
          <p:cNvPr id="3135" name="Text Box 63"/>
          <p:cNvSpPr txBox="1">
            <a:spLocks noChangeArrowheads="1"/>
          </p:cNvSpPr>
          <p:nvPr/>
        </p:nvSpPr>
        <p:spPr bwMode="auto">
          <a:xfrm>
            <a:off x="7069138" y="925513"/>
            <a:ext cx="950912"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L2$1 clk</a:t>
            </a:r>
          </a:p>
        </p:txBody>
      </p:sp>
      <p:sp>
        <p:nvSpPr>
          <p:cNvPr id="3136" name="Text Box 64"/>
          <p:cNvSpPr txBox="1">
            <a:spLocks noChangeArrowheads="1"/>
          </p:cNvSpPr>
          <p:nvPr/>
        </p:nvSpPr>
        <p:spPr bwMode="auto">
          <a:xfrm>
            <a:off x="7011988" y="2357438"/>
            <a:ext cx="950912"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L2$0 clk</a:t>
            </a:r>
          </a:p>
        </p:txBody>
      </p:sp>
      <p:sp>
        <p:nvSpPr>
          <p:cNvPr id="3137" name="Text Box 65"/>
          <p:cNvSpPr txBox="1">
            <a:spLocks noChangeArrowheads="1"/>
          </p:cNvSpPr>
          <p:nvPr/>
        </p:nvSpPr>
        <p:spPr bwMode="auto">
          <a:xfrm>
            <a:off x="8394700" y="1766888"/>
            <a:ext cx="655638" cy="45720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Core0 clk</a:t>
            </a:r>
          </a:p>
        </p:txBody>
      </p:sp>
      <p:sp>
        <p:nvSpPr>
          <p:cNvPr id="3138" name="Text Box 66"/>
          <p:cNvSpPr txBox="1">
            <a:spLocks noChangeArrowheads="1"/>
          </p:cNvSpPr>
          <p:nvPr/>
        </p:nvSpPr>
        <p:spPr bwMode="auto">
          <a:xfrm>
            <a:off x="8418513" y="1257300"/>
            <a:ext cx="655637" cy="457200"/>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Core1 clk</a:t>
            </a:r>
          </a:p>
        </p:txBody>
      </p:sp>
      <p:sp>
        <p:nvSpPr>
          <p:cNvPr id="3139" name="Text Box 67"/>
          <p:cNvSpPr txBox="1">
            <a:spLocks noChangeArrowheads="1"/>
          </p:cNvSpPr>
          <p:nvPr/>
        </p:nvSpPr>
        <p:spPr bwMode="auto">
          <a:xfrm>
            <a:off x="4883150" y="1820863"/>
            <a:ext cx="592138" cy="274637"/>
          </a:xfrm>
          <a:prstGeom prst="rect">
            <a:avLst/>
          </a:prstGeom>
          <a:noFill/>
          <a:ln w="9525" algn="ctr">
            <a:noFill/>
            <a:miter lim="800000"/>
            <a:headEnd/>
            <a:tailEnd/>
          </a:ln>
        </p:spPr>
        <p:txBody>
          <a:bodyPr lIns="91414" tIns="45707" rIns="91414" bIns="45707">
            <a:spAutoFit/>
          </a:bodyPr>
          <a:lstStyle/>
          <a:p>
            <a:pPr algn="ctr">
              <a:spcBef>
                <a:spcPct val="50000"/>
              </a:spcBef>
            </a:pPr>
            <a:r>
              <a:rPr lang="en-US" sz="1200">
                <a:solidFill>
                  <a:schemeClr val="tx1"/>
                </a:solidFill>
                <a:latin typeface="Arial" charset="0"/>
              </a:rPr>
              <a:t>[4:0]</a:t>
            </a:r>
          </a:p>
        </p:txBody>
      </p:sp>
      <p:sp>
        <p:nvSpPr>
          <p:cNvPr id="3140" name="Rectangle 68"/>
          <p:cNvSpPr>
            <a:spLocks noGrp="1" noChangeArrowheads="1"/>
          </p:cNvSpPr>
          <p:nvPr>
            <p:ph type="title" idx="4294967295"/>
          </p:nvPr>
        </p:nvSpPr>
        <p:spPr/>
        <p:txBody>
          <a:bodyPr/>
          <a:lstStyle/>
          <a:p>
            <a:pPr eaLnBrk="1" hangingPunct="1"/>
            <a:r>
              <a:rPr lang="en-US" smtClean="0"/>
              <a:t>Clock Distribution</a:t>
            </a:r>
          </a:p>
        </p:txBody>
      </p:sp>
      <p:sp>
        <p:nvSpPr>
          <p:cNvPr id="3141" name="Rectangle 100"/>
          <p:cNvSpPr>
            <a:spLocks noChangeArrowheads="1"/>
          </p:cNvSpPr>
          <p:nvPr/>
        </p:nvSpPr>
        <p:spPr bwMode="auto">
          <a:xfrm>
            <a:off x="4711700" y="2765425"/>
            <a:ext cx="4110038" cy="3354388"/>
          </a:xfrm>
          <a:prstGeom prst="rect">
            <a:avLst/>
          </a:prstGeom>
          <a:noFill/>
          <a:ln w="38100">
            <a:noFill/>
            <a:miter lim="800000"/>
            <a:headEnd/>
            <a:tailEnd/>
          </a:ln>
        </p:spPr>
        <p:txBody>
          <a:bodyPr/>
          <a:lstStyle/>
          <a:p>
            <a:pPr marL="303213" indent="-303213" defTabSz="966788" eaLnBrk="0" hangingPunct="0">
              <a:lnSpc>
                <a:spcPct val="90000"/>
              </a:lnSpc>
              <a:spcBef>
                <a:spcPct val="50000"/>
              </a:spcBef>
              <a:buFontTx/>
              <a:buChar char="•"/>
            </a:pPr>
            <a:r>
              <a:rPr lang="en-US" sz="2000">
                <a:solidFill>
                  <a:schemeClr val="tx1"/>
                </a:solidFill>
                <a:latin typeface="Neo Sans Intel" pitchFamily="34" charset="0"/>
              </a:rPr>
              <a:t>Balanced H-tree clock distribution</a:t>
            </a:r>
          </a:p>
          <a:p>
            <a:pPr marL="303213" indent="-303213" defTabSz="966788" eaLnBrk="0" hangingPunct="0">
              <a:lnSpc>
                <a:spcPct val="90000"/>
              </a:lnSpc>
              <a:spcBef>
                <a:spcPct val="50000"/>
              </a:spcBef>
              <a:buFontTx/>
              <a:buChar char="•"/>
            </a:pPr>
            <a:r>
              <a:rPr lang="en-US" sz="2000">
                <a:solidFill>
                  <a:schemeClr val="tx1"/>
                </a:solidFill>
                <a:latin typeface="Neo Sans Intel" pitchFamily="34" charset="0"/>
              </a:rPr>
              <a:t>Designed to provide 4GHz clock to tile entry points</a:t>
            </a:r>
          </a:p>
          <a:p>
            <a:pPr marL="303213" indent="-303213" defTabSz="966788" eaLnBrk="0" hangingPunct="0">
              <a:lnSpc>
                <a:spcPct val="90000"/>
              </a:lnSpc>
              <a:spcBef>
                <a:spcPct val="50000"/>
              </a:spcBef>
              <a:buFontTx/>
              <a:buChar char="•"/>
            </a:pPr>
            <a:r>
              <a:rPr lang="en-US" sz="2000">
                <a:solidFill>
                  <a:schemeClr val="tx1"/>
                </a:solidFill>
                <a:latin typeface="Neo Sans Intel" pitchFamily="34" charset="0"/>
              </a:rPr>
              <a:t>Simulated skew for adjacent tiles – 5ps</a:t>
            </a:r>
          </a:p>
          <a:p>
            <a:pPr marL="303213" indent="-303213" defTabSz="966788" eaLnBrk="0" hangingPunct="0">
              <a:lnSpc>
                <a:spcPct val="90000"/>
              </a:lnSpc>
              <a:spcBef>
                <a:spcPct val="50000"/>
              </a:spcBef>
              <a:buFontTx/>
              <a:buChar char="•"/>
            </a:pPr>
            <a:r>
              <a:rPr lang="en-US" sz="2000">
                <a:solidFill>
                  <a:schemeClr val="tx1"/>
                </a:solidFill>
                <a:latin typeface="Neo Sans Intel" pitchFamily="34" charset="0"/>
              </a:rPr>
              <a:t>Cross die skew irrelevant</a:t>
            </a:r>
          </a:p>
        </p:txBody>
      </p:sp>
      <p:sp>
        <p:nvSpPr>
          <p:cNvPr id="3142" name="AutoShape 70"/>
          <p:cNvSpPr>
            <a:spLocks noChangeAspect="1" noChangeArrowheads="1"/>
          </p:cNvSpPr>
          <p:nvPr/>
        </p:nvSpPr>
        <p:spPr bwMode="auto">
          <a:xfrm>
            <a:off x="474663" y="28321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43" name="Line 72"/>
          <p:cNvSpPr>
            <a:spLocks noChangeShapeType="1"/>
          </p:cNvSpPr>
          <p:nvPr/>
        </p:nvSpPr>
        <p:spPr bwMode="auto">
          <a:xfrm flipV="1">
            <a:off x="1727200" y="2616200"/>
            <a:ext cx="0" cy="144463"/>
          </a:xfrm>
          <a:prstGeom prst="line">
            <a:avLst/>
          </a:prstGeom>
          <a:noFill/>
          <a:ln w="25400">
            <a:solidFill>
              <a:schemeClr val="tx1"/>
            </a:solidFill>
            <a:round/>
            <a:headEnd/>
            <a:tailEnd/>
          </a:ln>
        </p:spPr>
        <p:txBody>
          <a:bodyPr wrap="none" anchor="ctr"/>
          <a:lstStyle/>
          <a:p>
            <a:endParaRPr lang="en-US"/>
          </a:p>
        </p:txBody>
      </p:sp>
      <p:sp>
        <p:nvSpPr>
          <p:cNvPr id="3144" name="Line 73"/>
          <p:cNvSpPr>
            <a:spLocks noChangeShapeType="1"/>
          </p:cNvSpPr>
          <p:nvPr/>
        </p:nvSpPr>
        <p:spPr bwMode="auto">
          <a:xfrm flipV="1">
            <a:off x="1150938" y="2616200"/>
            <a:ext cx="0" cy="144463"/>
          </a:xfrm>
          <a:prstGeom prst="line">
            <a:avLst/>
          </a:prstGeom>
          <a:noFill/>
          <a:ln w="25400">
            <a:solidFill>
              <a:schemeClr val="tx1"/>
            </a:solidFill>
            <a:round/>
            <a:headEnd/>
            <a:tailEnd/>
          </a:ln>
        </p:spPr>
        <p:txBody>
          <a:bodyPr wrap="none" anchor="ctr"/>
          <a:lstStyle/>
          <a:p>
            <a:endParaRPr lang="en-US"/>
          </a:p>
        </p:txBody>
      </p:sp>
      <p:sp>
        <p:nvSpPr>
          <p:cNvPr id="3145" name="Line 74"/>
          <p:cNvSpPr>
            <a:spLocks noChangeShapeType="1"/>
          </p:cNvSpPr>
          <p:nvPr/>
        </p:nvSpPr>
        <p:spPr bwMode="auto">
          <a:xfrm>
            <a:off x="539750" y="2905125"/>
            <a:ext cx="1763713" cy="0"/>
          </a:xfrm>
          <a:prstGeom prst="line">
            <a:avLst/>
          </a:prstGeom>
          <a:noFill/>
          <a:ln w="25400">
            <a:solidFill>
              <a:schemeClr val="tx1"/>
            </a:solidFill>
            <a:round/>
            <a:headEnd/>
            <a:tailEnd/>
          </a:ln>
        </p:spPr>
        <p:txBody>
          <a:bodyPr wrap="none" anchor="ctr"/>
          <a:lstStyle/>
          <a:p>
            <a:endParaRPr lang="en-US"/>
          </a:p>
        </p:txBody>
      </p:sp>
      <p:sp>
        <p:nvSpPr>
          <p:cNvPr id="3146" name="Line 75"/>
          <p:cNvSpPr>
            <a:spLocks noChangeShapeType="1"/>
          </p:cNvSpPr>
          <p:nvPr/>
        </p:nvSpPr>
        <p:spPr bwMode="auto">
          <a:xfrm flipV="1">
            <a:off x="1150938" y="2760663"/>
            <a:ext cx="576262" cy="0"/>
          </a:xfrm>
          <a:prstGeom prst="line">
            <a:avLst/>
          </a:prstGeom>
          <a:noFill/>
          <a:ln w="25400">
            <a:solidFill>
              <a:schemeClr val="tx1"/>
            </a:solidFill>
            <a:round/>
            <a:headEnd/>
            <a:tailEnd/>
          </a:ln>
        </p:spPr>
        <p:txBody>
          <a:bodyPr wrap="none" anchor="ctr"/>
          <a:lstStyle/>
          <a:p>
            <a:endParaRPr lang="en-US"/>
          </a:p>
        </p:txBody>
      </p:sp>
      <p:sp>
        <p:nvSpPr>
          <p:cNvPr id="3147" name="Line 76"/>
          <p:cNvSpPr>
            <a:spLocks noChangeShapeType="1"/>
          </p:cNvSpPr>
          <p:nvPr/>
        </p:nvSpPr>
        <p:spPr bwMode="auto">
          <a:xfrm flipV="1">
            <a:off x="1295400" y="2616200"/>
            <a:ext cx="863600" cy="0"/>
          </a:xfrm>
          <a:prstGeom prst="line">
            <a:avLst/>
          </a:prstGeom>
          <a:noFill/>
          <a:ln w="25400">
            <a:solidFill>
              <a:schemeClr val="tx1"/>
            </a:solidFill>
            <a:round/>
            <a:headEnd/>
            <a:tailEnd/>
          </a:ln>
        </p:spPr>
        <p:txBody>
          <a:bodyPr wrap="none" anchor="ctr"/>
          <a:lstStyle/>
          <a:p>
            <a:endParaRPr lang="en-US"/>
          </a:p>
        </p:txBody>
      </p:sp>
      <p:sp>
        <p:nvSpPr>
          <p:cNvPr id="3148" name="Line 77"/>
          <p:cNvSpPr>
            <a:spLocks noChangeShapeType="1"/>
          </p:cNvSpPr>
          <p:nvPr/>
        </p:nvSpPr>
        <p:spPr bwMode="auto">
          <a:xfrm flipV="1">
            <a:off x="719138" y="2616200"/>
            <a:ext cx="431800" cy="0"/>
          </a:xfrm>
          <a:prstGeom prst="line">
            <a:avLst/>
          </a:prstGeom>
          <a:noFill/>
          <a:ln w="25400">
            <a:solidFill>
              <a:schemeClr val="tx1"/>
            </a:solidFill>
            <a:round/>
            <a:headEnd/>
            <a:tailEnd/>
          </a:ln>
        </p:spPr>
        <p:txBody>
          <a:bodyPr wrap="none" anchor="ctr"/>
          <a:lstStyle/>
          <a:p>
            <a:endParaRPr lang="en-US"/>
          </a:p>
        </p:txBody>
      </p:sp>
      <p:sp>
        <p:nvSpPr>
          <p:cNvPr id="3149" name="Line 78"/>
          <p:cNvSpPr>
            <a:spLocks noChangeShapeType="1"/>
          </p:cNvSpPr>
          <p:nvPr/>
        </p:nvSpPr>
        <p:spPr bwMode="auto">
          <a:xfrm flipH="1" flipV="1">
            <a:off x="3419475" y="2616200"/>
            <a:ext cx="0" cy="144463"/>
          </a:xfrm>
          <a:prstGeom prst="line">
            <a:avLst/>
          </a:prstGeom>
          <a:noFill/>
          <a:ln w="25400">
            <a:solidFill>
              <a:schemeClr val="tx1"/>
            </a:solidFill>
            <a:round/>
            <a:headEnd/>
            <a:tailEnd/>
          </a:ln>
        </p:spPr>
        <p:txBody>
          <a:bodyPr wrap="none" anchor="ctr"/>
          <a:lstStyle/>
          <a:p>
            <a:endParaRPr lang="en-US"/>
          </a:p>
        </p:txBody>
      </p:sp>
      <p:sp>
        <p:nvSpPr>
          <p:cNvPr id="3150" name="Line 79"/>
          <p:cNvSpPr>
            <a:spLocks noChangeShapeType="1"/>
          </p:cNvSpPr>
          <p:nvPr/>
        </p:nvSpPr>
        <p:spPr bwMode="auto">
          <a:xfrm flipH="1" flipV="1">
            <a:off x="2843213" y="2616200"/>
            <a:ext cx="0" cy="144463"/>
          </a:xfrm>
          <a:prstGeom prst="line">
            <a:avLst/>
          </a:prstGeom>
          <a:noFill/>
          <a:ln w="25400">
            <a:solidFill>
              <a:schemeClr val="tx1"/>
            </a:solidFill>
            <a:round/>
            <a:headEnd/>
            <a:tailEnd/>
          </a:ln>
        </p:spPr>
        <p:txBody>
          <a:bodyPr wrap="none" anchor="ctr"/>
          <a:lstStyle/>
          <a:p>
            <a:endParaRPr lang="en-US"/>
          </a:p>
        </p:txBody>
      </p:sp>
      <p:sp>
        <p:nvSpPr>
          <p:cNvPr id="3151" name="Line 80"/>
          <p:cNvSpPr>
            <a:spLocks noChangeShapeType="1"/>
          </p:cNvSpPr>
          <p:nvPr/>
        </p:nvSpPr>
        <p:spPr bwMode="auto">
          <a:xfrm flipH="1" flipV="1">
            <a:off x="2843213" y="2760663"/>
            <a:ext cx="576262" cy="0"/>
          </a:xfrm>
          <a:prstGeom prst="line">
            <a:avLst/>
          </a:prstGeom>
          <a:noFill/>
          <a:ln w="25400">
            <a:solidFill>
              <a:schemeClr val="tx1"/>
            </a:solidFill>
            <a:round/>
            <a:headEnd/>
            <a:tailEnd/>
          </a:ln>
        </p:spPr>
        <p:txBody>
          <a:bodyPr wrap="none" anchor="ctr"/>
          <a:lstStyle/>
          <a:p>
            <a:endParaRPr lang="en-US"/>
          </a:p>
        </p:txBody>
      </p:sp>
      <p:sp>
        <p:nvSpPr>
          <p:cNvPr id="3152" name="Line 81"/>
          <p:cNvSpPr>
            <a:spLocks noChangeShapeType="1"/>
          </p:cNvSpPr>
          <p:nvPr/>
        </p:nvSpPr>
        <p:spPr bwMode="auto">
          <a:xfrm flipH="1" flipV="1">
            <a:off x="3419475" y="2616200"/>
            <a:ext cx="431800" cy="0"/>
          </a:xfrm>
          <a:prstGeom prst="line">
            <a:avLst/>
          </a:prstGeom>
          <a:noFill/>
          <a:ln w="25400">
            <a:solidFill>
              <a:schemeClr val="tx1"/>
            </a:solidFill>
            <a:round/>
            <a:headEnd/>
            <a:tailEnd/>
          </a:ln>
        </p:spPr>
        <p:txBody>
          <a:bodyPr wrap="none" anchor="ctr"/>
          <a:lstStyle/>
          <a:p>
            <a:endParaRPr lang="en-US"/>
          </a:p>
        </p:txBody>
      </p:sp>
      <p:sp>
        <p:nvSpPr>
          <p:cNvPr id="3153" name="Line 82"/>
          <p:cNvSpPr>
            <a:spLocks noChangeShapeType="1"/>
          </p:cNvSpPr>
          <p:nvPr/>
        </p:nvSpPr>
        <p:spPr bwMode="auto">
          <a:xfrm flipH="1" flipV="1">
            <a:off x="2411413" y="2616200"/>
            <a:ext cx="865187" cy="0"/>
          </a:xfrm>
          <a:prstGeom prst="line">
            <a:avLst/>
          </a:prstGeom>
          <a:noFill/>
          <a:ln w="25400">
            <a:solidFill>
              <a:schemeClr val="tx1"/>
            </a:solidFill>
            <a:round/>
            <a:headEnd/>
            <a:tailEnd/>
          </a:ln>
        </p:spPr>
        <p:txBody>
          <a:bodyPr wrap="none" anchor="ctr"/>
          <a:lstStyle/>
          <a:p>
            <a:endParaRPr lang="en-US"/>
          </a:p>
        </p:txBody>
      </p:sp>
      <p:sp>
        <p:nvSpPr>
          <p:cNvPr id="3154" name="AutoShape 83"/>
          <p:cNvSpPr>
            <a:spLocks noChangeAspect="1" noChangeArrowheads="1"/>
          </p:cNvSpPr>
          <p:nvPr/>
        </p:nvSpPr>
        <p:spPr bwMode="auto">
          <a:xfrm>
            <a:off x="863600"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55" name="AutoShape 84"/>
          <p:cNvSpPr>
            <a:spLocks noChangeAspect="1" noChangeArrowheads="1"/>
          </p:cNvSpPr>
          <p:nvPr/>
        </p:nvSpPr>
        <p:spPr bwMode="auto">
          <a:xfrm>
            <a:off x="863600"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56" name="Line 85"/>
          <p:cNvSpPr>
            <a:spLocks noChangeShapeType="1"/>
          </p:cNvSpPr>
          <p:nvPr/>
        </p:nvSpPr>
        <p:spPr bwMode="auto">
          <a:xfrm flipV="1">
            <a:off x="719138" y="1860550"/>
            <a:ext cx="73025" cy="0"/>
          </a:xfrm>
          <a:prstGeom prst="line">
            <a:avLst/>
          </a:prstGeom>
          <a:noFill/>
          <a:ln w="25400">
            <a:solidFill>
              <a:schemeClr val="tx1"/>
            </a:solidFill>
            <a:round/>
            <a:headEnd/>
            <a:tailEnd/>
          </a:ln>
        </p:spPr>
        <p:txBody>
          <a:bodyPr wrap="none" anchor="ctr"/>
          <a:lstStyle/>
          <a:p>
            <a:endParaRPr lang="en-US"/>
          </a:p>
        </p:txBody>
      </p:sp>
      <p:sp>
        <p:nvSpPr>
          <p:cNvPr id="3157" name="Line 86"/>
          <p:cNvSpPr>
            <a:spLocks noChangeShapeType="1"/>
          </p:cNvSpPr>
          <p:nvPr/>
        </p:nvSpPr>
        <p:spPr bwMode="auto">
          <a:xfrm flipV="1">
            <a:off x="790575" y="1608138"/>
            <a:ext cx="1588" cy="266700"/>
          </a:xfrm>
          <a:prstGeom prst="line">
            <a:avLst/>
          </a:prstGeom>
          <a:noFill/>
          <a:ln w="25400">
            <a:solidFill>
              <a:schemeClr val="tx1"/>
            </a:solidFill>
            <a:round/>
            <a:headEnd/>
            <a:tailEnd/>
          </a:ln>
        </p:spPr>
        <p:txBody>
          <a:bodyPr wrap="none" anchor="ctr"/>
          <a:lstStyle/>
          <a:p>
            <a:endParaRPr lang="en-US"/>
          </a:p>
        </p:txBody>
      </p:sp>
      <p:sp>
        <p:nvSpPr>
          <p:cNvPr id="3158" name="Line 87"/>
          <p:cNvSpPr>
            <a:spLocks noChangeShapeType="1"/>
          </p:cNvSpPr>
          <p:nvPr/>
        </p:nvSpPr>
        <p:spPr bwMode="auto">
          <a:xfrm flipV="1">
            <a:off x="792163" y="2147888"/>
            <a:ext cx="142875" cy="0"/>
          </a:xfrm>
          <a:prstGeom prst="line">
            <a:avLst/>
          </a:prstGeom>
          <a:noFill/>
          <a:ln w="25400">
            <a:solidFill>
              <a:schemeClr val="tx1"/>
            </a:solidFill>
            <a:round/>
            <a:headEnd/>
            <a:tailEnd/>
          </a:ln>
        </p:spPr>
        <p:txBody>
          <a:bodyPr wrap="none" anchor="ctr"/>
          <a:lstStyle/>
          <a:p>
            <a:endParaRPr lang="en-US"/>
          </a:p>
        </p:txBody>
      </p:sp>
      <p:sp>
        <p:nvSpPr>
          <p:cNvPr id="3159" name="Line 88"/>
          <p:cNvSpPr>
            <a:spLocks noChangeShapeType="1"/>
          </p:cNvSpPr>
          <p:nvPr/>
        </p:nvSpPr>
        <p:spPr bwMode="auto">
          <a:xfrm flipH="1" flipV="1">
            <a:off x="790575" y="1866900"/>
            <a:ext cx="1588" cy="280988"/>
          </a:xfrm>
          <a:prstGeom prst="line">
            <a:avLst/>
          </a:prstGeom>
          <a:noFill/>
          <a:ln w="25400">
            <a:solidFill>
              <a:schemeClr val="tx1"/>
            </a:solidFill>
            <a:round/>
            <a:headEnd/>
            <a:tailEnd/>
          </a:ln>
        </p:spPr>
        <p:txBody>
          <a:bodyPr wrap="none" anchor="ctr"/>
          <a:lstStyle/>
          <a:p>
            <a:endParaRPr lang="en-US"/>
          </a:p>
        </p:txBody>
      </p:sp>
      <p:sp>
        <p:nvSpPr>
          <p:cNvPr id="3160" name="Line 89"/>
          <p:cNvSpPr>
            <a:spLocks noChangeShapeType="1"/>
          </p:cNvSpPr>
          <p:nvPr/>
        </p:nvSpPr>
        <p:spPr bwMode="auto">
          <a:xfrm flipV="1">
            <a:off x="719138" y="1860550"/>
            <a:ext cx="0" cy="755650"/>
          </a:xfrm>
          <a:prstGeom prst="line">
            <a:avLst/>
          </a:prstGeom>
          <a:noFill/>
          <a:ln w="25400">
            <a:solidFill>
              <a:schemeClr val="tx1"/>
            </a:solidFill>
            <a:round/>
            <a:headEnd/>
            <a:tailEnd/>
          </a:ln>
        </p:spPr>
        <p:txBody>
          <a:bodyPr wrap="none" anchor="ctr"/>
          <a:lstStyle/>
          <a:p>
            <a:endParaRPr lang="en-US"/>
          </a:p>
        </p:txBody>
      </p:sp>
      <p:sp>
        <p:nvSpPr>
          <p:cNvPr id="3161" name="Line 90"/>
          <p:cNvSpPr>
            <a:spLocks noChangeShapeType="1"/>
          </p:cNvSpPr>
          <p:nvPr/>
        </p:nvSpPr>
        <p:spPr bwMode="auto">
          <a:xfrm flipV="1">
            <a:off x="792163" y="1608138"/>
            <a:ext cx="142875" cy="0"/>
          </a:xfrm>
          <a:prstGeom prst="line">
            <a:avLst/>
          </a:prstGeom>
          <a:noFill/>
          <a:ln w="25400">
            <a:solidFill>
              <a:schemeClr val="tx1"/>
            </a:solidFill>
            <a:round/>
            <a:headEnd/>
            <a:tailEnd/>
          </a:ln>
        </p:spPr>
        <p:txBody>
          <a:bodyPr wrap="none" anchor="ctr"/>
          <a:lstStyle/>
          <a:p>
            <a:endParaRPr lang="en-US"/>
          </a:p>
        </p:txBody>
      </p:sp>
      <p:sp>
        <p:nvSpPr>
          <p:cNvPr id="3162" name="AutoShape 91"/>
          <p:cNvSpPr>
            <a:spLocks noChangeAspect="1" noChangeArrowheads="1"/>
          </p:cNvSpPr>
          <p:nvPr/>
        </p:nvSpPr>
        <p:spPr bwMode="auto">
          <a:xfrm>
            <a:off x="1428750"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63" name="AutoShape 92"/>
          <p:cNvSpPr>
            <a:spLocks noChangeAspect="1" noChangeArrowheads="1"/>
          </p:cNvSpPr>
          <p:nvPr/>
        </p:nvSpPr>
        <p:spPr bwMode="auto">
          <a:xfrm>
            <a:off x="1428750"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64" name="Line 93"/>
          <p:cNvSpPr>
            <a:spLocks noChangeShapeType="1"/>
          </p:cNvSpPr>
          <p:nvPr/>
        </p:nvSpPr>
        <p:spPr bwMode="auto">
          <a:xfrm flipV="1">
            <a:off x="1295400" y="1860550"/>
            <a:ext cx="73025" cy="0"/>
          </a:xfrm>
          <a:prstGeom prst="line">
            <a:avLst/>
          </a:prstGeom>
          <a:noFill/>
          <a:ln w="25400">
            <a:solidFill>
              <a:schemeClr val="tx1"/>
            </a:solidFill>
            <a:round/>
            <a:headEnd/>
            <a:tailEnd/>
          </a:ln>
        </p:spPr>
        <p:txBody>
          <a:bodyPr wrap="none" anchor="ctr"/>
          <a:lstStyle/>
          <a:p>
            <a:endParaRPr lang="en-US"/>
          </a:p>
        </p:txBody>
      </p:sp>
      <p:sp>
        <p:nvSpPr>
          <p:cNvPr id="3165" name="Line 94"/>
          <p:cNvSpPr>
            <a:spLocks noChangeShapeType="1"/>
          </p:cNvSpPr>
          <p:nvPr/>
        </p:nvSpPr>
        <p:spPr bwMode="auto">
          <a:xfrm flipV="1">
            <a:off x="1366838" y="1608138"/>
            <a:ext cx="1587" cy="266700"/>
          </a:xfrm>
          <a:prstGeom prst="line">
            <a:avLst/>
          </a:prstGeom>
          <a:noFill/>
          <a:ln w="25400">
            <a:solidFill>
              <a:schemeClr val="tx1"/>
            </a:solidFill>
            <a:round/>
            <a:headEnd/>
            <a:tailEnd/>
          </a:ln>
        </p:spPr>
        <p:txBody>
          <a:bodyPr wrap="none" anchor="ctr"/>
          <a:lstStyle/>
          <a:p>
            <a:endParaRPr lang="en-US"/>
          </a:p>
        </p:txBody>
      </p:sp>
      <p:sp>
        <p:nvSpPr>
          <p:cNvPr id="3166" name="Line 95"/>
          <p:cNvSpPr>
            <a:spLocks noChangeShapeType="1"/>
          </p:cNvSpPr>
          <p:nvPr/>
        </p:nvSpPr>
        <p:spPr bwMode="auto">
          <a:xfrm flipV="1">
            <a:off x="1368425" y="2147888"/>
            <a:ext cx="142875" cy="0"/>
          </a:xfrm>
          <a:prstGeom prst="line">
            <a:avLst/>
          </a:prstGeom>
          <a:noFill/>
          <a:ln w="25400">
            <a:solidFill>
              <a:schemeClr val="tx1"/>
            </a:solidFill>
            <a:round/>
            <a:headEnd/>
            <a:tailEnd/>
          </a:ln>
        </p:spPr>
        <p:txBody>
          <a:bodyPr wrap="none" anchor="ctr"/>
          <a:lstStyle/>
          <a:p>
            <a:endParaRPr lang="en-US"/>
          </a:p>
        </p:txBody>
      </p:sp>
      <p:sp>
        <p:nvSpPr>
          <p:cNvPr id="3167" name="Line 96"/>
          <p:cNvSpPr>
            <a:spLocks noChangeShapeType="1"/>
          </p:cNvSpPr>
          <p:nvPr/>
        </p:nvSpPr>
        <p:spPr bwMode="auto">
          <a:xfrm flipH="1" flipV="1">
            <a:off x="1366838" y="1866900"/>
            <a:ext cx="1587" cy="280988"/>
          </a:xfrm>
          <a:prstGeom prst="line">
            <a:avLst/>
          </a:prstGeom>
          <a:noFill/>
          <a:ln w="25400">
            <a:solidFill>
              <a:schemeClr val="tx1"/>
            </a:solidFill>
            <a:round/>
            <a:headEnd/>
            <a:tailEnd/>
          </a:ln>
        </p:spPr>
        <p:txBody>
          <a:bodyPr wrap="none" anchor="ctr"/>
          <a:lstStyle/>
          <a:p>
            <a:endParaRPr lang="en-US"/>
          </a:p>
        </p:txBody>
      </p:sp>
      <p:sp>
        <p:nvSpPr>
          <p:cNvPr id="3168" name="Line 97"/>
          <p:cNvSpPr>
            <a:spLocks noChangeShapeType="1"/>
          </p:cNvSpPr>
          <p:nvPr/>
        </p:nvSpPr>
        <p:spPr bwMode="auto">
          <a:xfrm flipV="1">
            <a:off x="1295400" y="1860550"/>
            <a:ext cx="0" cy="755650"/>
          </a:xfrm>
          <a:prstGeom prst="line">
            <a:avLst/>
          </a:prstGeom>
          <a:noFill/>
          <a:ln w="25400">
            <a:solidFill>
              <a:schemeClr val="tx1"/>
            </a:solidFill>
            <a:round/>
            <a:headEnd/>
            <a:tailEnd/>
          </a:ln>
        </p:spPr>
        <p:txBody>
          <a:bodyPr wrap="none" anchor="ctr"/>
          <a:lstStyle/>
          <a:p>
            <a:endParaRPr lang="en-US"/>
          </a:p>
        </p:txBody>
      </p:sp>
      <p:sp>
        <p:nvSpPr>
          <p:cNvPr id="3169" name="Line 98"/>
          <p:cNvSpPr>
            <a:spLocks noChangeShapeType="1"/>
          </p:cNvSpPr>
          <p:nvPr/>
        </p:nvSpPr>
        <p:spPr bwMode="auto">
          <a:xfrm flipV="1">
            <a:off x="1368425" y="1608138"/>
            <a:ext cx="142875" cy="0"/>
          </a:xfrm>
          <a:prstGeom prst="line">
            <a:avLst/>
          </a:prstGeom>
          <a:noFill/>
          <a:ln w="25400">
            <a:solidFill>
              <a:schemeClr val="tx1"/>
            </a:solidFill>
            <a:round/>
            <a:headEnd/>
            <a:tailEnd/>
          </a:ln>
        </p:spPr>
        <p:txBody>
          <a:bodyPr wrap="none" anchor="ctr"/>
          <a:lstStyle/>
          <a:p>
            <a:endParaRPr lang="en-US"/>
          </a:p>
        </p:txBody>
      </p:sp>
      <p:sp>
        <p:nvSpPr>
          <p:cNvPr id="3170" name="AutoShape 99"/>
          <p:cNvSpPr>
            <a:spLocks noChangeAspect="1" noChangeArrowheads="1"/>
          </p:cNvSpPr>
          <p:nvPr/>
        </p:nvSpPr>
        <p:spPr bwMode="auto">
          <a:xfrm>
            <a:off x="2544763"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71" name="AutoShape 100"/>
          <p:cNvSpPr>
            <a:spLocks noChangeAspect="1" noChangeArrowheads="1"/>
          </p:cNvSpPr>
          <p:nvPr/>
        </p:nvSpPr>
        <p:spPr bwMode="auto">
          <a:xfrm>
            <a:off x="2544763"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72" name="Line 101"/>
          <p:cNvSpPr>
            <a:spLocks noChangeShapeType="1"/>
          </p:cNvSpPr>
          <p:nvPr/>
        </p:nvSpPr>
        <p:spPr bwMode="auto">
          <a:xfrm flipV="1">
            <a:off x="2411413" y="1860550"/>
            <a:ext cx="73025" cy="0"/>
          </a:xfrm>
          <a:prstGeom prst="line">
            <a:avLst/>
          </a:prstGeom>
          <a:noFill/>
          <a:ln w="25400">
            <a:solidFill>
              <a:schemeClr val="tx1"/>
            </a:solidFill>
            <a:round/>
            <a:headEnd/>
            <a:tailEnd/>
          </a:ln>
        </p:spPr>
        <p:txBody>
          <a:bodyPr wrap="none" anchor="ctr"/>
          <a:lstStyle/>
          <a:p>
            <a:endParaRPr lang="en-US"/>
          </a:p>
        </p:txBody>
      </p:sp>
      <p:sp>
        <p:nvSpPr>
          <p:cNvPr id="3173" name="Line 102"/>
          <p:cNvSpPr>
            <a:spLocks noChangeShapeType="1"/>
          </p:cNvSpPr>
          <p:nvPr/>
        </p:nvSpPr>
        <p:spPr bwMode="auto">
          <a:xfrm flipV="1">
            <a:off x="2482850" y="1608138"/>
            <a:ext cx="1588" cy="266700"/>
          </a:xfrm>
          <a:prstGeom prst="line">
            <a:avLst/>
          </a:prstGeom>
          <a:noFill/>
          <a:ln w="25400">
            <a:solidFill>
              <a:schemeClr val="tx1"/>
            </a:solidFill>
            <a:round/>
            <a:headEnd/>
            <a:tailEnd/>
          </a:ln>
        </p:spPr>
        <p:txBody>
          <a:bodyPr wrap="none" anchor="ctr"/>
          <a:lstStyle/>
          <a:p>
            <a:endParaRPr lang="en-US"/>
          </a:p>
        </p:txBody>
      </p:sp>
      <p:sp>
        <p:nvSpPr>
          <p:cNvPr id="3174" name="Line 103"/>
          <p:cNvSpPr>
            <a:spLocks noChangeShapeType="1"/>
          </p:cNvSpPr>
          <p:nvPr/>
        </p:nvSpPr>
        <p:spPr bwMode="auto">
          <a:xfrm flipV="1">
            <a:off x="2484438" y="2147888"/>
            <a:ext cx="142875" cy="0"/>
          </a:xfrm>
          <a:prstGeom prst="line">
            <a:avLst/>
          </a:prstGeom>
          <a:noFill/>
          <a:ln w="25400">
            <a:solidFill>
              <a:schemeClr val="tx1"/>
            </a:solidFill>
            <a:round/>
            <a:headEnd/>
            <a:tailEnd/>
          </a:ln>
        </p:spPr>
        <p:txBody>
          <a:bodyPr wrap="none" anchor="ctr"/>
          <a:lstStyle/>
          <a:p>
            <a:endParaRPr lang="en-US"/>
          </a:p>
        </p:txBody>
      </p:sp>
      <p:sp>
        <p:nvSpPr>
          <p:cNvPr id="3175" name="Line 104"/>
          <p:cNvSpPr>
            <a:spLocks noChangeShapeType="1"/>
          </p:cNvSpPr>
          <p:nvPr/>
        </p:nvSpPr>
        <p:spPr bwMode="auto">
          <a:xfrm flipH="1" flipV="1">
            <a:off x="2482850" y="1866900"/>
            <a:ext cx="1588" cy="280988"/>
          </a:xfrm>
          <a:prstGeom prst="line">
            <a:avLst/>
          </a:prstGeom>
          <a:noFill/>
          <a:ln w="25400">
            <a:solidFill>
              <a:schemeClr val="tx1"/>
            </a:solidFill>
            <a:round/>
            <a:headEnd/>
            <a:tailEnd/>
          </a:ln>
        </p:spPr>
        <p:txBody>
          <a:bodyPr wrap="none" anchor="ctr"/>
          <a:lstStyle/>
          <a:p>
            <a:endParaRPr lang="en-US"/>
          </a:p>
        </p:txBody>
      </p:sp>
      <p:sp>
        <p:nvSpPr>
          <p:cNvPr id="3176" name="Line 105"/>
          <p:cNvSpPr>
            <a:spLocks noChangeShapeType="1"/>
          </p:cNvSpPr>
          <p:nvPr/>
        </p:nvSpPr>
        <p:spPr bwMode="auto">
          <a:xfrm flipV="1">
            <a:off x="2411413" y="1860550"/>
            <a:ext cx="0" cy="755650"/>
          </a:xfrm>
          <a:prstGeom prst="line">
            <a:avLst/>
          </a:prstGeom>
          <a:noFill/>
          <a:ln w="25400">
            <a:solidFill>
              <a:schemeClr val="tx1"/>
            </a:solidFill>
            <a:round/>
            <a:headEnd/>
            <a:tailEnd/>
          </a:ln>
        </p:spPr>
        <p:txBody>
          <a:bodyPr wrap="none" anchor="ctr"/>
          <a:lstStyle/>
          <a:p>
            <a:endParaRPr lang="en-US"/>
          </a:p>
        </p:txBody>
      </p:sp>
      <p:sp>
        <p:nvSpPr>
          <p:cNvPr id="3177" name="Line 106"/>
          <p:cNvSpPr>
            <a:spLocks noChangeShapeType="1"/>
          </p:cNvSpPr>
          <p:nvPr/>
        </p:nvSpPr>
        <p:spPr bwMode="auto">
          <a:xfrm flipV="1">
            <a:off x="2484438" y="1608138"/>
            <a:ext cx="142875" cy="0"/>
          </a:xfrm>
          <a:prstGeom prst="line">
            <a:avLst/>
          </a:prstGeom>
          <a:noFill/>
          <a:ln w="25400">
            <a:solidFill>
              <a:schemeClr val="tx1"/>
            </a:solidFill>
            <a:round/>
            <a:headEnd/>
            <a:tailEnd/>
          </a:ln>
        </p:spPr>
        <p:txBody>
          <a:bodyPr wrap="none" anchor="ctr"/>
          <a:lstStyle/>
          <a:p>
            <a:endParaRPr lang="en-US"/>
          </a:p>
        </p:txBody>
      </p:sp>
      <p:sp>
        <p:nvSpPr>
          <p:cNvPr id="3178" name="AutoShape 107"/>
          <p:cNvSpPr>
            <a:spLocks noChangeAspect="1" noChangeArrowheads="1"/>
          </p:cNvSpPr>
          <p:nvPr/>
        </p:nvSpPr>
        <p:spPr bwMode="auto">
          <a:xfrm flipH="1">
            <a:off x="1871663"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79" name="AutoShape 108"/>
          <p:cNvSpPr>
            <a:spLocks noChangeAspect="1" noChangeArrowheads="1"/>
          </p:cNvSpPr>
          <p:nvPr/>
        </p:nvSpPr>
        <p:spPr bwMode="auto">
          <a:xfrm flipH="1">
            <a:off x="1871663"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80" name="Line 109"/>
          <p:cNvSpPr>
            <a:spLocks noChangeShapeType="1"/>
          </p:cNvSpPr>
          <p:nvPr/>
        </p:nvSpPr>
        <p:spPr bwMode="auto">
          <a:xfrm flipH="1" flipV="1">
            <a:off x="2087563" y="1860550"/>
            <a:ext cx="73025" cy="0"/>
          </a:xfrm>
          <a:prstGeom prst="line">
            <a:avLst/>
          </a:prstGeom>
          <a:noFill/>
          <a:ln w="25400">
            <a:solidFill>
              <a:schemeClr val="tx1"/>
            </a:solidFill>
            <a:round/>
            <a:headEnd/>
            <a:tailEnd/>
          </a:ln>
        </p:spPr>
        <p:txBody>
          <a:bodyPr wrap="none" anchor="ctr"/>
          <a:lstStyle/>
          <a:p>
            <a:endParaRPr lang="en-US"/>
          </a:p>
        </p:txBody>
      </p:sp>
      <p:sp>
        <p:nvSpPr>
          <p:cNvPr id="3181" name="Line 110"/>
          <p:cNvSpPr>
            <a:spLocks noChangeShapeType="1"/>
          </p:cNvSpPr>
          <p:nvPr/>
        </p:nvSpPr>
        <p:spPr bwMode="auto">
          <a:xfrm flipH="1" flipV="1">
            <a:off x="2085975" y="1608138"/>
            <a:ext cx="1588" cy="266700"/>
          </a:xfrm>
          <a:prstGeom prst="line">
            <a:avLst/>
          </a:prstGeom>
          <a:noFill/>
          <a:ln w="25400">
            <a:solidFill>
              <a:schemeClr val="tx1"/>
            </a:solidFill>
            <a:round/>
            <a:headEnd/>
            <a:tailEnd/>
          </a:ln>
        </p:spPr>
        <p:txBody>
          <a:bodyPr wrap="none" anchor="ctr"/>
          <a:lstStyle/>
          <a:p>
            <a:endParaRPr lang="en-US"/>
          </a:p>
        </p:txBody>
      </p:sp>
      <p:sp>
        <p:nvSpPr>
          <p:cNvPr id="3182" name="Line 111"/>
          <p:cNvSpPr>
            <a:spLocks noChangeShapeType="1"/>
          </p:cNvSpPr>
          <p:nvPr/>
        </p:nvSpPr>
        <p:spPr bwMode="auto">
          <a:xfrm flipH="1" flipV="1">
            <a:off x="1943100" y="2147888"/>
            <a:ext cx="142875" cy="0"/>
          </a:xfrm>
          <a:prstGeom prst="line">
            <a:avLst/>
          </a:prstGeom>
          <a:noFill/>
          <a:ln w="25400">
            <a:solidFill>
              <a:schemeClr val="tx1"/>
            </a:solidFill>
            <a:round/>
            <a:headEnd/>
            <a:tailEnd/>
          </a:ln>
        </p:spPr>
        <p:txBody>
          <a:bodyPr wrap="none" anchor="ctr"/>
          <a:lstStyle/>
          <a:p>
            <a:endParaRPr lang="en-US"/>
          </a:p>
        </p:txBody>
      </p:sp>
      <p:sp>
        <p:nvSpPr>
          <p:cNvPr id="3183" name="Line 112"/>
          <p:cNvSpPr>
            <a:spLocks noChangeShapeType="1"/>
          </p:cNvSpPr>
          <p:nvPr/>
        </p:nvSpPr>
        <p:spPr bwMode="auto">
          <a:xfrm flipV="1">
            <a:off x="2085975" y="1866900"/>
            <a:ext cx="1588" cy="280988"/>
          </a:xfrm>
          <a:prstGeom prst="line">
            <a:avLst/>
          </a:prstGeom>
          <a:noFill/>
          <a:ln w="25400">
            <a:solidFill>
              <a:schemeClr val="tx1"/>
            </a:solidFill>
            <a:round/>
            <a:headEnd/>
            <a:tailEnd/>
          </a:ln>
        </p:spPr>
        <p:txBody>
          <a:bodyPr wrap="none" anchor="ctr"/>
          <a:lstStyle/>
          <a:p>
            <a:endParaRPr lang="en-US"/>
          </a:p>
        </p:txBody>
      </p:sp>
      <p:sp>
        <p:nvSpPr>
          <p:cNvPr id="3184" name="Line 113"/>
          <p:cNvSpPr>
            <a:spLocks noChangeShapeType="1"/>
          </p:cNvSpPr>
          <p:nvPr/>
        </p:nvSpPr>
        <p:spPr bwMode="auto">
          <a:xfrm flipH="1" flipV="1">
            <a:off x="2159000" y="1860550"/>
            <a:ext cx="0" cy="755650"/>
          </a:xfrm>
          <a:prstGeom prst="line">
            <a:avLst/>
          </a:prstGeom>
          <a:noFill/>
          <a:ln w="25400">
            <a:solidFill>
              <a:schemeClr val="tx1"/>
            </a:solidFill>
            <a:round/>
            <a:headEnd/>
            <a:tailEnd/>
          </a:ln>
        </p:spPr>
        <p:txBody>
          <a:bodyPr wrap="none" anchor="ctr"/>
          <a:lstStyle/>
          <a:p>
            <a:endParaRPr lang="en-US"/>
          </a:p>
        </p:txBody>
      </p:sp>
      <p:sp>
        <p:nvSpPr>
          <p:cNvPr id="3185" name="Line 114"/>
          <p:cNvSpPr>
            <a:spLocks noChangeShapeType="1"/>
          </p:cNvSpPr>
          <p:nvPr/>
        </p:nvSpPr>
        <p:spPr bwMode="auto">
          <a:xfrm flipH="1" flipV="1">
            <a:off x="1943100" y="1608138"/>
            <a:ext cx="142875" cy="0"/>
          </a:xfrm>
          <a:prstGeom prst="line">
            <a:avLst/>
          </a:prstGeom>
          <a:noFill/>
          <a:ln w="25400">
            <a:solidFill>
              <a:schemeClr val="tx1"/>
            </a:solidFill>
            <a:round/>
            <a:headEnd/>
            <a:tailEnd/>
          </a:ln>
        </p:spPr>
        <p:txBody>
          <a:bodyPr wrap="none" anchor="ctr"/>
          <a:lstStyle/>
          <a:p>
            <a:endParaRPr lang="en-US"/>
          </a:p>
        </p:txBody>
      </p:sp>
      <p:sp>
        <p:nvSpPr>
          <p:cNvPr id="3186" name="AutoShape 115"/>
          <p:cNvSpPr>
            <a:spLocks noChangeAspect="1" noChangeArrowheads="1"/>
          </p:cNvSpPr>
          <p:nvPr/>
        </p:nvSpPr>
        <p:spPr bwMode="auto">
          <a:xfrm flipH="1">
            <a:off x="2987675"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87" name="AutoShape 116"/>
          <p:cNvSpPr>
            <a:spLocks noChangeAspect="1" noChangeArrowheads="1"/>
          </p:cNvSpPr>
          <p:nvPr/>
        </p:nvSpPr>
        <p:spPr bwMode="auto">
          <a:xfrm flipH="1">
            <a:off x="2987675"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88" name="Line 117"/>
          <p:cNvSpPr>
            <a:spLocks noChangeShapeType="1"/>
          </p:cNvSpPr>
          <p:nvPr/>
        </p:nvSpPr>
        <p:spPr bwMode="auto">
          <a:xfrm flipH="1" flipV="1">
            <a:off x="3203575" y="1860550"/>
            <a:ext cx="73025" cy="0"/>
          </a:xfrm>
          <a:prstGeom prst="line">
            <a:avLst/>
          </a:prstGeom>
          <a:noFill/>
          <a:ln w="25400">
            <a:solidFill>
              <a:schemeClr val="tx1"/>
            </a:solidFill>
            <a:round/>
            <a:headEnd/>
            <a:tailEnd/>
          </a:ln>
        </p:spPr>
        <p:txBody>
          <a:bodyPr wrap="none" anchor="ctr"/>
          <a:lstStyle/>
          <a:p>
            <a:endParaRPr lang="en-US"/>
          </a:p>
        </p:txBody>
      </p:sp>
      <p:sp>
        <p:nvSpPr>
          <p:cNvPr id="3189" name="Line 118"/>
          <p:cNvSpPr>
            <a:spLocks noChangeShapeType="1"/>
          </p:cNvSpPr>
          <p:nvPr/>
        </p:nvSpPr>
        <p:spPr bwMode="auto">
          <a:xfrm flipH="1" flipV="1">
            <a:off x="3201988" y="1608138"/>
            <a:ext cx="1587" cy="266700"/>
          </a:xfrm>
          <a:prstGeom prst="line">
            <a:avLst/>
          </a:prstGeom>
          <a:noFill/>
          <a:ln w="25400">
            <a:solidFill>
              <a:schemeClr val="tx1"/>
            </a:solidFill>
            <a:round/>
            <a:headEnd/>
            <a:tailEnd/>
          </a:ln>
        </p:spPr>
        <p:txBody>
          <a:bodyPr wrap="none" anchor="ctr"/>
          <a:lstStyle/>
          <a:p>
            <a:endParaRPr lang="en-US"/>
          </a:p>
        </p:txBody>
      </p:sp>
      <p:sp>
        <p:nvSpPr>
          <p:cNvPr id="3190" name="Line 119"/>
          <p:cNvSpPr>
            <a:spLocks noChangeShapeType="1"/>
          </p:cNvSpPr>
          <p:nvPr/>
        </p:nvSpPr>
        <p:spPr bwMode="auto">
          <a:xfrm flipH="1" flipV="1">
            <a:off x="3059113" y="2147888"/>
            <a:ext cx="142875" cy="0"/>
          </a:xfrm>
          <a:prstGeom prst="line">
            <a:avLst/>
          </a:prstGeom>
          <a:noFill/>
          <a:ln w="25400">
            <a:solidFill>
              <a:schemeClr val="tx1"/>
            </a:solidFill>
            <a:round/>
            <a:headEnd/>
            <a:tailEnd/>
          </a:ln>
        </p:spPr>
        <p:txBody>
          <a:bodyPr wrap="none" anchor="ctr"/>
          <a:lstStyle/>
          <a:p>
            <a:endParaRPr lang="en-US"/>
          </a:p>
        </p:txBody>
      </p:sp>
      <p:sp>
        <p:nvSpPr>
          <p:cNvPr id="3191" name="Line 120"/>
          <p:cNvSpPr>
            <a:spLocks noChangeShapeType="1"/>
          </p:cNvSpPr>
          <p:nvPr/>
        </p:nvSpPr>
        <p:spPr bwMode="auto">
          <a:xfrm flipV="1">
            <a:off x="3201988" y="1866900"/>
            <a:ext cx="1587" cy="280988"/>
          </a:xfrm>
          <a:prstGeom prst="line">
            <a:avLst/>
          </a:prstGeom>
          <a:noFill/>
          <a:ln w="25400">
            <a:solidFill>
              <a:schemeClr val="tx1"/>
            </a:solidFill>
            <a:round/>
            <a:headEnd/>
            <a:tailEnd/>
          </a:ln>
        </p:spPr>
        <p:txBody>
          <a:bodyPr wrap="none" anchor="ctr"/>
          <a:lstStyle/>
          <a:p>
            <a:endParaRPr lang="en-US"/>
          </a:p>
        </p:txBody>
      </p:sp>
      <p:sp>
        <p:nvSpPr>
          <p:cNvPr id="3192" name="Line 121"/>
          <p:cNvSpPr>
            <a:spLocks noChangeShapeType="1"/>
          </p:cNvSpPr>
          <p:nvPr/>
        </p:nvSpPr>
        <p:spPr bwMode="auto">
          <a:xfrm flipH="1" flipV="1">
            <a:off x="3275013" y="1860550"/>
            <a:ext cx="0" cy="755650"/>
          </a:xfrm>
          <a:prstGeom prst="line">
            <a:avLst/>
          </a:prstGeom>
          <a:noFill/>
          <a:ln w="25400">
            <a:solidFill>
              <a:schemeClr val="tx1"/>
            </a:solidFill>
            <a:round/>
            <a:headEnd/>
            <a:tailEnd/>
          </a:ln>
        </p:spPr>
        <p:txBody>
          <a:bodyPr wrap="none" anchor="ctr"/>
          <a:lstStyle/>
          <a:p>
            <a:endParaRPr lang="en-US"/>
          </a:p>
        </p:txBody>
      </p:sp>
      <p:sp>
        <p:nvSpPr>
          <p:cNvPr id="3193" name="Line 122"/>
          <p:cNvSpPr>
            <a:spLocks noChangeShapeType="1"/>
          </p:cNvSpPr>
          <p:nvPr/>
        </p:nvSpPr>
        <p:spPr bwMode="auto">
          <a:xfrm flipH="1" flipV="1">
            <a:off x="3059113" y="1608138"/>
            <a:ext cx="142875" cy="0"/>
          </a:xfrm>
          <a:prstGeom prst="line">
            <a:avLst/>
          </a:prstGeom>
          <a:noFill/>
          <a:ln w="25400">
            <a:solidFill>
              <a:schemeClr val="tx1"/>
            </a:solidFill>
            <a:round/>
            <a:headEnd/>
            <a:tailEnd/>
          </a:ln>
        </p:spPr>
        <p:txBody>
          <a:bodyPr wrap="none" anchor="ctr"/>
          <a:lstStyle/>
          <a:p>
            <a:endParaRPr lang="en-US"/>
          </a:p>
        </p:txBody>
      </p:sp>
      <p:sp>
        <p:nvSpPr>
          <p:cNvPr id="3194" name="AutoShape 123"/>
          <p:cNvSpPr>
            <a:spLocks noChangeAspect="1" noChangeArrowheads="1"/>
          </p:cNvSpPr>
          <p:nvPr/>
        </p:nvSpPr>
        <p:spPr bwMode="auto">
          <a:xfrm flipH="1">
            <a:off x="3563938" y="153670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95" name="AutoShape 124"/>
          <p:cNvSpPr>
            <a:spLocks noChangeAspect="1" noChangeArrowheads="1"/>
          </p:cNvSpPr>
          <p:nvPr/>
        </p:nvSpPr>
        <p:spPr bwMode="auto">
          <a:xfrm flipH="1">
            <a:off x="3563938" y="2076450"/>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196" name="Line 125"/>
          <p:cNvSpPr>
            <a:spLocks noChangeShapeType="1"/>
          </p:cNvSpPr>
          <p:nvPr/>
        </p:nvSpPr>
        <p:spPr bwMode="auto">
          <a:xfrm flipH="1" flipV="1">
            <a:off x="3779838" y="1860550"/>
            <a:ext cx="73025" cy="0"/>
          </a:xfrm>
          <a:prstGeom prst="line">
            <a:avLst/>
          </a:prstGeom>
          <a:noFill/>
          <a:ln w="25400">
            <a:solidFill>
              <a:schemeClr val="tx1"/>
            </a:solidFill>
            <a:round/>
            <a:headEnd/>
            <a:tailEnd/>
          </a:ln>
        </p:spPr>
        <p:txBody>
          <a:bodyPr wrap="none" anchor="ctr"/>
          <a:lstStyle/>
          <a:p>
            <a:endParaRPr lang="en-US"/>
          </a:p>
        </p:txBody>
      </p:sp>
      <p:sp>
        <p:nvSpPr>
          <p:cNvPr id="3197" name="Line 126"/>
          <p:cNvSpPr>
            <a:spLocks noChangeShapeType="1"/>
          </p:cNvSpPr>
          <p:nvPr/>
        </p:nvSpPr>
        <p:spPr bwMode="auto">
          <a:xfrm flipH="1" flipV="1">
            <a:off x="3778250" y="1608138"/>
            <a:ext cx="1588" cy="266700"/>
          </a:xfrm>
          <a:prstGeom prst="line">
            <a:avLst/>
          </a:prstGeom>
          <a:noFill/>
          <a:ln w="25400">
            <a:solidFill>
              <a:schemeClr val="tx1"/>
            </a:solidFill>
            <a:round/>
            <a:headEnd/>
            <a:tailEnd/>
          </a:ln>
        </p:spPr>
        <p:txBody>
          <a:bodyPr wrap="none" anchor="ctr"/>
          <a:lstStyle/>
          <a:p>
            <a:endParaRPr lang="en-US"/>
          </a:p>
        </p:txBody>
      </p:sp>
      <p:sp>
        <p:nvSpPr>
          <p:cNvPr id="3198" name="Line 127"/>
          <p:cNvSpPr>
            <a:spLocks noChangeShapeType="1"/>
          </p:cNvSpPr>
          <p:nvPr/>
        </p:nvSpPr>
        <p:spPr bwMode="auto">
          <a:xfrm flipH="1" flipV="1">
            <a:off x="3635375" y="2147888"/>
            <a:ext cx="142875" cy="0"/>
          </a:xfrm>
          <a:prstGeom prst="line">
            <a:avLst/>
          </a:prstGeom>
          <a:noFill/>
          <a:ln w="25400">
            <a:solidFill>
              <a:schemeClr val="tx1"/>
            </a:solidFill>
            <a:round/>
            <a:headEnd/>
            <a:tailEnd/>
          </a:ln>
        </p:spPr>
        <p:txBody>
          <a:bodyPr wrap="none" anchor="ctr"/>
          <a:lstStyle/>
          <a:p>
            <a:endParaRPr lang="en-US"/>
          </a:p>
        </p:txBody>
      </p:sp>
      <p:sp>
        <p:nvSpPr>
          <p:cNvPr id="3199" name="Line 128"/>
          <p:cNvSpPr>
            <a:spLocks noChangeShapeType="1"/>
          </p:cNvSpPr>
          <p:nvPr/>
        </p:nvSpPr>
        <p:spPr bwMode="auto">
          <a:xfrm flipV="1">
            <a:off x="3778250" y="1866900"/>
            <a:ext cx="1588" cy="280988"/>
          </a:xfrm>
          <a:prstGeom prst="line">
            <a:avLst/>
          </a:prstGeom>
          <a:noFill/>
          <a:ln w="25400">
            <a:solidFill>
              <a:schemeClr val="tx1"/>
            </a:solidFill>
            <a:round/>
            <a:headEnd/>
            <a:tailEnd/>
          </a:ln>
        </p:spPr>
        <p:txBody>
          <a:bodyPr wrap="none" anchor="ctr"/>
          <a:lstStyle/>
          <a:p>
            <a:endParaRPr lang="en-US"/>
          </a:p>
        </p:txBody>
      </p:sp>
      <p:sp>
        <p:nvSpPr>
          <p:cNvPr id="3200" name="Line 129"/>
          <p:cNvSpPr>
            <a:spLocks noChangeShapeType="1"/>
          </p:cNvSpPr>
          <p:nvPr/>
        </p:nvSpPr>
        <p:spPr bwMode="auto">
          <a:xfrm flipH="1" flipV="1">
            <a:off x="3851275" y="1860550"/>
            <a:ext cx="0" cy="755650"/>
          </a:xfrm>
          <a:prstGeom prst="line">
            <a:avLst/>
          </a:prstGeom>
          <a:noFill/>
          <a:ln w="25400">
            <a:solidFill>
              <a:schemeClr val="tx1"/>
            </a:solidFill>
            <a:round/>
            <a:headEnd/>
            <a:tailEnd/>
          </a:ln>
        </p:spPr>
        <p:txBody>
          <a:bodyPr wrap="none" anchor="ctr"/>
          <a:lstStyle/>
          <a:p>
            <a:endParaRPr lang="en-US"/>
          </a:p>
        </p:txBody>
      </p:sp>
      <p:sp>
        <p:nvSpPr>
          <p:cNvPr id="3201" name="Line 130"/>
          <p:cNvSpPr>
            <a:spLocks noChangeShapeType="1"/>
          </p:cNvSpPr>
          <p:nvPr/>
        </p:nvSpPr>
        <p:spPr bwMode="auto">
          <a:xfrm flipH="1" flipV="1">
            <a:off x="3635375" y="1608138"/>
            <a:ext cx="142875" cy="0"/>
          </a:xfrm>
          <a:prstGeom prst="line">
            <a:avLst/>
          </a:prstGeom>
          <a:noFill/>
          <a:ln w="25400">
            <a:solidFill>
              <a:schemeClr val="tx1"/>
            </a:solidFill>
            <a:round/>
            <a:headEnd/>
            <a:tailEnd/>
          </a:ln>
        </p:spPr>
        <p:txBody>
          <a:bodyPr wrap="none" anchor="ctr"/>
          <a:lstStyle/>
          <a:p>
            <a:endParaRPr lang="en-US"/>
          </a:p>
        </p:txBody>
      </p:sp>
      <p:sp>
        <p:nvSpPr>
          <p:cNvPr id="3202" name="Line 131"/>
          <p:cNvSpPr>
            <a:spLocks noChangeShapeType="1"/>
          </p:cNvSpPr>
          <p:nvPr/>
        </p:nvSpPr>
        <p:spPr bwMode="auto">
          <a:xfrm flipH="1" flipV="1">
            <a:off x="2303463" y="2832100"/>
            <a:ext cx="0" cy="73025"/>
          </a:xfrm>
          <a:prstGeom prst="line">
            <a:avLst/>
          </a:prstGeom>
          <a:noFill/>
          <a:ln w="25400">
            <a:solidFill>
              <a:schemeClr val="tx1"/>
            </a:solidFill>
            <a:round/>
            <a:headEnd/>
            <a:tailEnd/>
          </a:ln>
        </p:spPr>
        <p:txBody>
          <a:bodyPr wrap="none" anchor="ctr"/>
          <a:lstStyle/>
          <a:p>
            <a:endParaRPr lang="en-US"/>
          </a:p>
        </p:txBody>
      </p:sp>
      <p:sp>
        <p:nvSpPr>
          <p:cNvPr id="3203" name="Line 132"/>
          <p:cNvSpPr>
            <a:spLocks noChangeShapeType="1"/>
          </p:cNvSpPr>
          <p:nvPr/>
        </p:nvSpPr>
        <p:spPr bwMode="auto">
          <a:xfrm flipV="1">
            <a:off x="1439863" y="2832100"/>
            <a:ext cx="1692275" cy="0"/>
          </a:xfrm>
          <a:prstGeom prst="line">
            <a:avLst/>
          </a:prstGeom>
          <a:noFill/>
          <a:ln w="25400">
            <a:solidFill>
              <a:schemeClr val="tx1"/>
            </a:solidFill>
            <a:round/>
            <a:headEnd/>
            <a:tailEnd/>
          </a:ln>
        </p:spPr>
        <p:txBody>
          <a:bodyPr wrap="none" anchor="ctr"/>
          <a:lstStyle/>
          <a:p>
            <a:endParaRPr lang="en-US"/>
          </a:p>
        </p:txBody>
      </p:sp>
      <p:sp>
        <p:nvSpPr>
          <p:cNvPr id="3204" name="Line 133"/>
          <p:cNvSpPr>
            <a:spLocks noChangeShapeType="1"/>
          </p:cNvSpPr>
          <p:nvPr/>
        </p:nvSpPr>
        <p:spPr bwMode="auto">
          <a:xfrm flipV="1">
            <a:off x="1439863" y="2760663"/>
            <a:ext cx="0" cy="71437"/>
          </a:xfrm>
          <a:prstGeom prst="line">
            <a:avLst/>
          </a:prstGeom>
          <a:noFill/>
          <a:ln w="25400">
            <a:solidFill>
              <a:schemeClr val="tx1"/>
            </a:solidFill>
            <a:round/>
            <a:headEnd/>
            <a:tailEnd/>
          </a:ln>
        </p:spPr>
        <p:txBody>
          <a:bodyPr wrap="none" anchor="ctr"/>
          <a:lstStyle/>
          <a:p>
            <a:endParaRPr lang="en-US"/>
          </a:p>
        </p:txBody>
      </p:sp>
      <p:sp>
        <p:nvSpPr>
          <p:cNvPr id="3205" name="Line 134"/>
          <p:cNvSpPr>
            <a:spLocks noChangeShapeType="1"/>
          </p:cNvSpPr>
          <p:nvPr/>
        </p:nvSpPr>
        <p:spPr bwMode="auto">
          <a:xfrm flipV="1">
            <a:off x="3132138" y="2760663"/>
            <a:ext cx="0" cy="71437"/>
          </a:xfrm>
          <a:prstGeom prst="line">
            <a:avLst/>
          </a:prstGeom>
          <a:noFill/>
          <a:ln w="25400">
            <a:solidFill>
              <a:schemeClr val="tx1"/>
            </a:solidFill>
            <a:round/>
            <a:headEnd/>
            <a:tailEnd/>
          </a:ln>
        </p:spPr>
        <p:txBody>
          <a:bodyPr wrap="none" anchor="ctr"/>
          <a:lstStyle/>
          <a:p>
            <a:endParaRPr lang="en-US"/>
          </a:p>
        </p:txBody>
      </p:sp>
      <p:sp>
        <p:nvSpPr>
          <p:cNvPr id="3206" name="Line 135"/>
          <p:cNvSpPr>
            <a:spLocks noChangeShapeType="1"/>
          </p:cNvSpPr>
          <p:nvPr/>
        </p:nvSpPr>
        <p:spPr bwMode="auto">
          <a:xfrm>
            <a:off x="1150938" y="3048000"/>
            <a:ext cx="576262" cy="0"/>
          </a:xfrm>
          <a:prstGeom prst="line">
            <a:avLst/>
          </a:prstGeom>
          <a:noFill/>
          <a:ln w="25400">
            <a:solidFill>
              <a:schemeClr val="tx1"/>
            </a:solidFill>
            <a:round/>
            <a:headEnd/>
            <a:tailEnd/>
          </a:ln>
        </p:spPr>
        <p:txBody>
          <a:bodyPr wrap="none" anchor="ctr"/>
          <a:lstStyle/>
          <a:p>
            <a:endParaRPr lang="en-US"/>
          </a:p>
        </p:txBody>
      </p:sp>
      <p:sp>
        <p:nvSpPr>
          <p:cNvPr id="3207" name="Line 136"/>
          <p:cNvSpPr>
            <a:spLocks noChangeShapeType="1"/>
          </p:cNvSpPr>
          <p:nvPr/>
        </p:nvSpPr>
        <p:spPr bwMode="auto">
          <a:xfrm flipH="1">
            <a:off x="2843213" y="3048000"/>
            <a:ext cx="576262" cy="0"/>
          </a:xfrm>
          <a:prstGeom prst="line">
            <a:avLst/>
          </a:prstGeom>
          <a:noFill/>
          <a:ln w="25400">
            <a:solidFill>
              <a:schemeClr val="tx1"/>
            </a:solidFill>
            <a:round/>
            <a:headEnd/>
            <a:tailEnd/>
          </a:ln>
        </p:spPr>
        <p:txBody>
          <a:bodyPr wrap="none" anchor="ctr"/>
          <a:lstStyle/>
          <a:p>
            <a:endParaRPr lang="en-US"/>
          </a:p>
        </p:txBody>
      </p:sp>
      <p:sp>
        <p:nvSpPr>
          <p:cNvPr id="3208" name="Line 137"/>
          <p:cNvSpPr>
            <a:spLocks noChangeShapeType="1"/>
          </p:cNvSpPr>
          <p:nvPr/>
        </p:nvSpPr>
        <p:spPr bwMode="auto">
          <a:xfrm flipH="1">
            <a:off x="2303463" y="2903538"/>
            <a:ext cx="0" cy="73025"/>
          </a:xfrm>
          <a:prstGeom prst="line">
            <a:avLst/>
          </a:prstGeom>
          <a:noFill/>
          <a:ln w="25400">
            <a:solidFill>
              <a:schemeClr val="tx1"/>
            </a:solidFill>
            <a:round/>
            <a:headEnd/>
            <a:tailEnd/>
          </a:ln>
        </p:spPr>
        <p:txBody>
          <a:bodyPr wrap="none" anchor="ctr"/>
          <a:lstStyle/>
          <a:p>
            <a:endParaRPr lang="en-US"/>
          </a:p>
        </p:txBody>
      </p:sp>
      <p:sp>
        <p:nvSpPr>
          <p:cNvPr id="3209" name="Line 138"/>
          <p:cNvSpPr>
            <a:spLocks noChangeShapeType="1"/>
          </p:cNvSpPr>
          <p:nvPr/>
        </p:nvSpPr>
        <p:spPr bwMode="auto">
          <a:xfrm>
            <a:off x="1439863" y="2976563"/>
            <a:ext cx="1692275" cy="0"/>
          </a:xfrm>
          <a:prstGeom prst="line">
            <a:avLst/>
          </a:prstGeom>
          <a:noFill/>
          <a:ln w="25400">
            <a:solidFill>
              <a:schemeClr val="tx1"/>
            </a:solidFill>
            <a:round/>
            <a:headEnd/>
            <a:tailEnd/>
          </a:ln>
        </p:spPr>
        <p:txBody>
          <a:bodyPr wrap="none" anchor="ctr"/>
          <a:lstStyle/>
          <a:p>
            <a:endParaRPr lang="en-US"/>
          </a:p>
        </p:txBody>
      </p:sp>
      <p:sp>
        <p:nvSpPr>
          <p:cNvPr id="3210" name="Line 139"/>
          <p:cNvSpPr>
            <a:spLocks noChangeShapeType="1"/>
          </p:cNvSpPr>
          <p:nvPr/>
        </p:nvSpPr>
        <p:spPr bwMode="auto">
          <a:xfrm>
            <a:off x="1439863" y="2976563"/>
            <a:ext cx="0" cy="71437"/>
          </a:xfrm>
          <a:prstGeom prst="line">
            <a:avLst/>
          </a:prstGeom>
          <a:noFill/>
          <a:ln w="25400">
            <a:solidFill>
              <a:schemeClr val="tx1"/>
            </a:solidFill>
            <a:round/>
            <a:headEnd/>
            <a:tailEnd/>
          </a:ln>
        </p:spPr>
        <p:txBody>
          <a:bodyPr wrap="none" anchor="ctr"/>
          <a:lstStyle/>
          <a:p>
            <a:endParaRPr lang="en-US"/>
          </a:p>
        </p:txBody>
      </p:sp>
      <p:sp>
        <p:nvSpPr>
          <p:cNvPr id="3211" name="Line 140"/>
          <p:cNvSpPr>
            <a:spLocks noChangeShapeType="1"/>
          </p:cNvSpPr>
          <p:nvPr/>
        </p:nvSpPr>
        <p:spPr bwMode="auto">
          <a:xfrm>
            <a:off x="3132138" y="2976563"/>
            <a:ext cx="0" cy="71437"/>
          </a:xfrm>
          <a:prstGeom prst="line">
            <a:avLst/>
          </a:prstGeom>
          <a:noFill/>
          <a:ln w="25400">
            <a:solidFill>
              <a:schemeClr val="tx1"/>
            </a:solidFill>
            <a:round/>
            <a:headEnd/>
            <a:tailEnd/>
          </a:ln>
        </p:spPr>
        <p:txBody>
          <a:bodyPr wrap="none" anchor="ctr"/>
          <a:lstStyle/>
          <a:p>
            <a:endParaRPr lang="en-US"/>
          </a:p>
        </p:txBody>
      </p:sp>
      <p:sp>
        <p:nvSpPr>
          <p:cNvPr id="3212" name="Line 141"/>
          <p:cNvSpPr>
            <a:spLocks noChangeShapeType="1"/>
          </p:cNvSpPr>
          <p:nvPr/>
        </p:nvSpPr>
        <p:spPr bwMode="auto">
          <a:xfrm>
            <a:off x="1727200" y="3048000"/>
            <a:ext cx="0" cy="144463"/>
          </a:xfrm>
          <a:prstGeom prst="line">
            <a:avLst/>
          </a:prstGeom>
          <a:noFill/>
          <a:ln w="25400">
            <a:solidFill>
              <a:schemeClr val="tx1"/>
            </a:solidFill>
            <a:round/>
            <a:headEnd/>
            <a:tailEnd/>
          </a:ln>
        </p:spPr>
        <p:txBody>
          <a:bodyPr wrap="none" anchor="ctr"/>
          <a:lstStyle/>
          <a:p>
            <a:endParaRPr lang="en-US"/>
          </a:p>
        </p:txBody>
      </p:sp>
      <p:sp>
        <p:nvSpPr>
          <p:cNvPr id="3213" name="Line 142"/>
          <p:cNvSpPr>
            <a:spLocks noChangeShapeType="1"/>
          </p:cNvSpPr>
          <p:nvPr/>
        </p:nvSpPr>
        <p:spPr bwMode="auto">
          <a:xfrm>
            <a:off x="1150938" y="3048000"/>
            <a:ext cx="0" cy="144463"/>
          </a:xfrm>
          <a:prstGeom prst="line">
            <a:avLst/>
          </a:prstGeom>
          <a:noFill/>
          <a:ln w="25400">
            <a:solidFill>
              <a:schemeClr val="tx1"/>
            </a:solidFill>
            <a:round/>
            <a:headEnd/>
            <a:tailEnd/>
          </a:ln>
        </p:spPr>
        <p:txBody>
          <a:bodyPr wrap="none" anchor="ctr"/>
          <a:lstStyle/>
          <a:p>
            <a:endParaRPr lang="en-US"/>
          </a:p>
        </p:txBody>
      </p:sp>
      <p:sp>
        <p:nvSpPr>
          <p:cNvPr id="3214" name="Line 143"/>
          <p:cNvSpPr>
            <a:spLocks noChangeShapeType="1"/>
          </p:cNvSpPr>
          <p:nvPr/>
        </p:nvSpPr>
        <p:spPr bwMode="auto">
          <a:xfrm>
            <a:off x="1295400" y="3192463"/>
            <a:ext cx="863600" cy="0"/>
          </a:xfrm>
          <a:prstGeom prst="line">
            <a:avLst/>
          </a:prstGeom>
          <a:noFill/>
          <a:ln w="25400">
            <a:solidFill>
              <a:schemeClr val="tx1"/>
            </a:solidFill>
            <a:round/>
            <a:headEnd/>
            <a:tailEnd/>
          </a:ln>
        </p:spPr>
        <p:txBody>
          <a:bodyPr wrap="none" anchor="ctr"/>
          <a:lstStyle/>
          <a:p>
            <a:endParaRPr lang="en-US"/>
          </a:p>
        </p:txBody>
      </p:sp>
      <p:sp>
        <p:nvSpPr>
          <p:cNvPr id="3215" name="Line 144"/>
          <p:cNvSpPr>
            <a:spLocks noChangeShapeType="1"/>
          </p:cNvSpPr>
          <p:nvPr/>
        </p:nvSpPr>
        <p:spPr bwMode="auto">
          <a:xfrm>
            <a:off x="719138" y="3192463"/>
            <a:ext cx="431800" cy="0"/>
          </a:xfrm>
          <a:prstGeom prst="line">
            <a:avLst/>
          </a:prstGeom>
          <a:noFill/>
          <a:ln w="25400">
            <a:solidFill>
              <a:schemeClr val="tx1"/>
            </a:solidFill>
            <a:round/>
            <a:headEnd/>
            <a:tailEnd/>
          </a:ln>
        </p:spPr>
        <p:txBody>
          <a:bodyPr wrap="none" anchor="ctr"/>
          <a:lstStyle/>
          <a:p>
            <a:endParaRPr lang="en-US"/>
          </a:p>
        </p:txBody>
      </p:sp>
      <p:sp>
        <p:nvSpPr>
          <p:cNvPr id="3216" name="Line 145"/>
          <p:cNvSpPr>
            <a:spLocks noChangeShapeType="1"/>
          </p:cNvSpPr>
          <p:nvPr/>
        </p:nvSpPr>
        <p:spPr bwMode="auto">
          <a:xfrm flipH="1">
            <a:off x="3419475" y="3048000"/>
            <a:ext cx="0" cy="144463"/>
          </a:xfrm>
          <a:prstGeom prst="line">
            <a:avLst/>
          </a:prstGeom>
          <a:noFill/>
          <a:ln w="25400">
            <a:solidFill>
              <a:schemeClr val="tx1"/>
            </a:solidFill>
            <a:round/>
            <a:headEnd/>
            <a:tailEnd/>
          </a:ln>
        </p:spPr>
        <p:txBody>
          <a:bodyPr wrap="none" anchor="ctr"/>
          <a:lstStyle/>
          <a:p>
            <a:endParaRPr lang="en-US"/>
          </a:p>
        </p:txBody>
      </p:sp>
      <p:sp>
        <p:nvSpPr>
          <p:cNvPr id="3217" name="Line 146"/>
          <p:cNvSpPr>
            <a:spLocks noChangeShapeType="1"/>
          </p:cNvSpPr>
          <p:nvPr/>
        </p:nvSpPr>
        <p:spPr bwMode="auto">
          <a:xfrm flipH="1">
            <a:off x="2843213" y="3048000"/>
            <a:ext cx="0" cy="144463"/>
          </a:xfrm>
          <a:prstGeom prst="line">
            <a:avLst/>
          </a:prstGeom>
          <a:noFill/>
          <a:ln w="25400">
            <a:solidFill>
              <a:schemeClr val="tx1"/>
            </a:solidFill>
            <a:round/>
            <a:headEnd/>
            <a:tailEnd/>
          </a:ln>
        </p:spPr>
        <p:txBody>
          <a:bodyPr wrap="none" anchor="ctr"/>
          <a:lstStyle/>
          <a:p>
            <a:endParaRPr lang="en-US"/>
          </a:p>
        </p:txBody>
      </p:sp>
      <p:sp>
        <p:nvSpPr>
          <p:cNvPr id="3218" name="Line 147"/>
          <p:cNvSpPr>
            <a:spLocks noChangeShapeType="1"/>
          </p:cNvSpPr>
          <p:nvPr/>
        </p:nvSpPr>
        <p:spPr bwMode="auto">
          <a:xfrm flipH="1">
            <a:off x="3419475" y="3192463"/>
            <a:ext cx="431800" cy="0"/>
          </a:xfrm>
          <a:prstGeom prst="line">
            <a:avLst/>
          </a:prstGeom>
          <a:noFill/>
          <a:ln w="25400">
            <a:solidFill>
              <a:schemeClr val="tx1"/>
            </a:solidFill>
            <a:round/>
            <a:headEnd/>
            <a:tailEnd/>
          </a:ln>
        </p:spPr>
        <p:txBody>
          <a:bodyPr wrap="none" anchor="ctr"/>
          <a:lstStyle/>
          <a:p>
            <a:endParaRPr lang="en-US"/>
          </a:p>
        </p:txBody>
      </p:sp>
      <p:sp>
        <p:nvSpPr>
          <p:cNvPr id="3219" name="Line 148"/>
          <p:cNvSpPr>
            <a:spLocks noChangeShapeType="1"/>
          </p:cNvSpPr>
          <p:nvPr/>
        </p:nvSpPr>
        <p:spPr bwMode="auto">
          <a:xfrm flipH="1">
            <a:off x="2411413" y="3192463"/>
            <a:ext cx="865187" cy="0"/>
          </a:xfrm>
          <a:prstGeom prst="line">
            <a:avLst/>
          </a:prstGeom>
          <a:noFill/>
          <a:ln w="25400">
            <a:solidFill>
              <a:schemeClr val="tx1"/>
            </a:solidFill>
            <a:round/>
            <a:headEnd/>
            <a:tailEnd/>
          </a:ln>
        </p:spPr>
        <p:txBody>
          <a:bodyPr wrap="none" anchor="ctr"/>
          <a:lstStyle/>
          <a:p>
            <a:endParaRPr lang="en-US"/>
          </a:p>
        </p:txBody>
      </p:sp>
      <p:sp>
        <p:nvSpPr>
          <p:cNvPr id="3220" name="Line 149"/>
          <p:cNvSpPr>
            <a:spLocks noChangeShapeType="1"/>
          </p:cNvSpPr>
          <p:nvPr/>
        </p:nvSpPr>
        <p:spPr bwMode="auto">
          <a:xfrm flipV="1">
            <a:off x="719138" y="3192463"/>
            <a:ext cx="0" cy="755650"/>
          </a:xfrm>
          <a:prstGeom prst="line">
            <a:avLst/>
          </a:prstGeom>
          <a:noFill/>
          <a:ln w="25400">
            <a:solidFill>
              <a:schemeClr val="tx1"/>
            </a:solidFill>
            <a:round/>
            <a:headEnd/>
            <a:tailEnd/>
          </a:ln>
        </p:spPr>
        <p:txBody>
          <a:bodyPr wrap="none" anchor="ctr"/>
          <a:lstStyle/>
          <a:p>
            <a:endParaRPr lang="en-US"/>
          </a:p>
        </p:txBody>
      </p:sp>
      <p:sp>
        <p:nvSpPr>
          <p:cNvPr id="3221" name="Line 150"/>
          <p:cNvSpPr>
            <a:spLocks noChangeShapeType="1"/>
          </p:cNvSpPr>
          <p:nvPr/>
        </p:nvSpPr>
        <p:spPr bwMode="auto">
          <a:xfrm flipV="1">
            <a:off x="1295400" y="3192463"/>
            <a:ext cx="0" cy="755650"/>
          </a:xfrm>
          <a:prstGeom prst="line">
            <a:avLst/>
          </a:prstGeom>
          <a:noFill/>
          <a:ln w="25400">
            <a:solidFill>
              <a:schemeClr val="tx1"/>
            </a:solidFill>
            <a:round/>
            <a:headEnd/>
            <a:tailEnd/>
          </a:ln>
        </p:spPr>
        <p:txBody>
          <a:bodyPr wrap="none" anchor="ctr"/>
          <a:lstStyle/>
          <a:p>
            <a:endParaRPr lang="en-US"/>
          </a:p>
        </p:txBody>
      </p:sp>
      <p:sp>
        <p:nvSpPr>
          <p:cNvPr id="3222" name="Line 151"/>
          <p:cNvSpPr>
            <a:spLocks noChangeShapeType="1"/>
          </p:cNvSpPr>
          <p:nvPr/>
        </p:nvSpPr>
        <p:spPr bwMode="auto">
          <a:xfrm flipV="1">
            <a:off x="2411413" y="3192463"/>
            <a:ext cx="0" cy="755650"/>
          </a:xfrm>
          <a:prstGeom prst="line">
            <a:avLst/>
          </a:prstGeom>
          <a:noFill/>
          <a:ln w="25400">
            <a:solidFill>
              <a:schemeClr val="tx1"/>
            </a:solidFill>
            <a:round/>
            <a:headEnd/>
            <a:tailEnd/>
          </a:ln>
        </p:spPr>
        <p:txBody>
          <a:bodyPr wrap="none" anchor="ctr"/>
          <a:lstStyle/>
          <a:p>
            <a:endParaRPr lang="en-US"/>
          </a:p>
        </p:txBody>
      </p:sp>
      <p:sp>
        <p:nvSpPr>
          <p:cNvPr id="3223" name="Line 152"/>
          <p:cNvSpPr>
            <a:spLocks noChangeShapeType="1"/>
          </p:cNvSpPr>
          <p:nvPr/>
        </p:nvSpPr>
        <p:spPr bwMode="auto">
          <a:xfrm flipH="1" flipV="1">
            <a:off x="2159000" y="3192463"/>
            <a:ext cx="0" cy="755650"/>
          </a:xfrm>
          <a:prstGeom prst="line">
            <a:avLst/>
          </a:prstGeom>
          <a:noFill/>
          <a:ln w="25400">
            <a:solidFill>
              <a:schemeClr val="tx1"/>
            </a:solidFill>
            <a:round/>
            <a:headEnd/>
            <a:tailEnd/>
          </a:ln>
        </p:spPr>
        <p:txBody>
          <a:bodyPr wrap="none" anchor="ctr"/>
          <a:lstStyle/>
          <a:p>
            <a:endParaRPr lang="en-US"/>
          </a:p>
        </p:txBody>
      </p:sp>
      <p:sp>
        <p:nvSpPr>
          <p:cNvPr id="3224" name="Line 153"/>
          <p:cNvSpPr>
            <a:spLocks noChangeShapeType="1"/>
          </p:cNvSpPr>
          <p:nvPr/>
        </p:nvSpPr>
        <p:spPr bwMode="auto">
          <a:xfrm flipH="1" flipV="1">
            <a:off x="3275013" y="3192463"/>
            <a:ext cx="0" cy="755650"/>
          </a:xfrm>
          <a:prstGeom prst="line">
            <a:avLst/>
          </a:prstGeom>
          <a:noFill/>
          <a:ln w="25400">
            <a:solidFill>
              <a:schemeClr val="tx1"/>
            </a:solidFill>
            <a:round/>
            <a:headEnd/>
            <a:tailEnd/>
          </a:ln>
        </p:spPr>
        <p:txBody>
          <a:bodyPr wrap="none" anchor="ctr"/>
          <a:lstStyle/>
          <a:p>
            <a:endParaRPr lang="en-US"/>
          </a:p>
        </p:txBody>
      </p:sp>
      <p:sp>
        <p:nvSpPr>
          <p:cNvPr id="3225" name="Line 154"/>
          <p:cNvSpPr>
            <a:spLocks noChangeShapeType="1"/>
          </p:cNvSpPr>
          <p:nvPr/>
        </p:nvSpPr>
        <p:spPr bwMode="auto">
          <a:xfrm flipH="1" flipV="1">
            <a:off x="3851275" y="3192463"/>
            <a:ext cx="0" cy="755650"/>
          </a:xfrm>
          <a:prstGeom prst="line">
            <a:avLst/>
          </a:prstGeom>
          <a:noFill/>
          <a:ln w="25400">
            <a:solidFill>
              <a:schemeClr val="tx1"/>
            </a:solidFill>
            <a:round/>
            <a:headEnd/>
            <a:tailEnd/>
          </a:ln>
        </p:spPr>
        <p:txBody>
          <a:bodyPr wrap="none" anchor="ctr"/>
          <a:lstStyle/>
          <a:p>
            <a:endParaRPr lang="en-US"/>
          </a:p>
        </p:txBody>
      </p:sp>
      <p:sp>
        <p:nvSpPr>
          <p:cNvPr id="3226" name="AutoShape 155"/>
          <p:cNvSpPr>
            <a:spLocks noChangeAspect="1" noChangeArrowheads="1"/>
          </p:cNvSpPr>
          <p:nvPr/>
        </p:nvSpPr>
        <p:spPr bwMode="auto">
          <a:xfrm>
            <a:off x="863600"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27" name="AutoShape 156"/>
          <p:cNvSpPr>
            <a:spLocks noChangeAspect="1" noChangeArrowheads="1"/>
          </p:cNvSpPr>
          <p:nvPr/>
        </p:nvSpPr>
        <p:spPr bwMode="auto">
          <a:xfrm>
            <a:off x="863600"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28" name="Line 157"/>
          <p:cNvSpPr>
            <a:spLocks noChangeShapeType="1"/>
          </p:cNvSpPr>
          <p:nvPr/>
        </p:nvSpPr>
        <p:spPr bwMode="auto">
          <a:xfrm flipV="1">
            <a:off x="719138" y="3948113"/>
            <a:ext cx="73025" cy="0"/>
          </a:xfrm>
          <a:prstGeom prst="line">
            <a:avLst/>
          </a:prstGeom>
          <a:noFill/>
          <a:ln w="25400">
            <a:solidFill>
              <a:schemeClr val="tx1"/>
            </a:solidFill>
            <a:round/>
            <a:headEnd/>
            <a:tailEnd/>
          </a:ln>
        </p:spPr>
        <p:txBody>
          <a:bodyPr wrap="none" anchor="ctr"/>
          <a:lstStyle/>
          <a:p>
            <a:endParaRPr lang="en-US"/>
          </a:p>
        </p:txBody>
      </p:sp>
      <p:sp>
        <p:nvSpPr>
          <p:cNvPr id="3229" name="Line 158"/>
          <p:cNvSpPr>
            <a:spLocks noChangeShapeType="1"/>
          </p:cNvSpPr>
          <p:nvPr/>
        </p:nvSpPr>
        <p:spPr bwMode="auto">
          <a:xfrm flipV="1">
            <a:off x="790575" y="3695700"/>
            <a:ext cx="1588" cy="266700"/>
          </a:xfrm>
          <a:prstGeom prst="line">
            <a:avLst/>
          </a:prstGeom>
          <a:noFill/>
          <a:ln w="25400">
            <a:solidFill>
              <a:schemeClr val="tx1"/>
            </a:solidFill>
            <a:round/>
            <a:headEnd/>
            <a:tailEnd/>
          </a:ln>
        </p:spPr>
        <p:txBody>
          <a:bodyPr wrap="none" anchor="ctr"/>
          <a:lstStyle/>
          <a:p>
            <a:endParaRPr lang="en-US"/>
          </a:p>
        </p:txBody>
      </p:sp>
      <p:sp>
        <p:nvSpPr>
          <p:cNvPr id="3230" name="Line 159"/>
          <p:cNvSpPr>
            <a:spLocks noChangeShapeType="1"/>
          </p:cNvSpPr>
          <p:nvPr/>
        </p:nvSpPr>
        <p:spPr bwMode="auto">
          <a:xfrm flipV="1">
            <a:off x="792163" y="4235450"/>
            <a:ext cx="142875" cy="0"/>
          </a:xfrm>
          <a:prstGeom prst="line">
            <a:avLst/>
          </a:prstGeom>
          <a:noFill/>
          <a:ln w="25400">
            <a:solidFill>
              <a:schemeClr val="tx1"/>
            </a:solidFill>
            <a:round/>
            <a:headEnd/>
            <a:tailEnd/>
          </a:ln>
        </p:spPr>
        <p:txBody>
          <a:bodyPr wrap="none" anchor="ctr"/>
          <a:lstStyle/>
          <a:p>
            <a:endParaRPr lang="en-US"/>
          </a:p>
        </p:txBody>
      </p:sp>
      <p:sp>
        <p:nvSpPr>
          <p:cNvPr id="3231" name="Line 160"/>
          <p:cNvSpPr>
            <a:spLocks noChangeShapeType="1"/>
          </p:cNvSpPr>
          <p:nvPr/>
        </p:nvSpPr>
        <p:spPr bwMode="auto">
          <a:xfrm flipH="1" flipV="1">
            <a:off x="790575" y="3954463"/>
            <a:ext cx="1588" cy="280987"/>
          </a:xfrm>
          <a:prstGeom prst="line">
            <a:avLst/>
          </a:prstGeom>
          <a:noFill/>
          <a:ln w="25400">
            <a:solidFill>
              <a:schemeClr val="tx1"/>
            </a:solidFill>
            <a:round/>
            <a:headEnd/>
            <a:tailEnd/>
          </a:ln>
        </p:spPr>
        <p:txBody>
          <a:bodyPr wrap="none" anchor="ctr"/>
          <a:lstStyle/>
          <a:p>
            <a:endParaRPr lang="en-US"/>
          </a:p>
        </p:txBody>
      </p:sp>
      <p:sp>
        <p:nvSpPr>
          <p:cNvPr id="3232" name="Line 161"/>
          <p:cNvSpPr>
            <a:spLocks noChangeShapeType="1"/>
          </p:cNvSpPr>
          <p:nvPr/>
        </p:nvSpPr>
        <p:spPr bwMode="auto">
          <a:xfrm flipV="1">
            <a:off x="792163" y="3695700"/>
            <a:ext cx="142875" cy="0"/>
          </a:xfrm>
          <a:prstGeom prst="line">
            <a:avLst/>
          </a:prstGeom>
          <a:noFill/>
          <a:ln w="25400">
            <a:solidFill>
              <a:schemeClr val="tx1"/>
            </a:solidFill>
            <a:round/>
            <a:headEnd/>
            <a:tailEnd/>
          </a:ln>
        </p:spPr>
        <p:txBody>
          <a:bodyPr wrap="none" anchor="ctr"/>
          <a:lstStyle/>
          <a:p>
            <a:endParaRPr lang="en-US"/>
          </a:p>
        </p:txBody>
      </p:sp>
      <p:sp>
        <p:nvSpPr>
          <p:cNvPr id="3233" name="AutoShape 162"/>
          <p:cNvSpPr>
            <a:spLocks noChangeAspect="1" noChangeArrowheads="1"/>
          </p:cNvSpPr>
          <p:nvPr/>
        </p:nvSpPr>
        <p:spPr bwMode="auto">
          <a:xfrm>
            <a:off x="1428750"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34" name="AutoShape 163"/>
          <p:cNvSpPr>
            <a:spLocks noChangeAspect="1" noChangeArrowheads="1"/>
          </p:cNvSpPr>
          <p:nvPr/>
        </p:nvSpPr>
        <p:spPr bwMode="auto">
          <a:xfrm>
            <a:off x="1428750"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35" name="Line 164"/>
          <p:cNvSpPr>
            <a:spLocks noChangeShapeType="1"/>
          </p:cNvSpPr>
          <p:nvPr/>
        </p:nvSpPr>
        <p:spPr bwMode="auto">
          <a:xfrm flipV="1">
            <a:off x="1295400" y="3948113"/>
            <a:ext cx="73025" cy="0"/>
          </a:xfrm>
          <a:prstGeom prst="line">
            <a:avLst/>
          </a:prstGeom>
          <a:noFill/>
          <a:ln w="25400">
            <a:solidFill>
              <a:schemeClr val="tx1"/>
            </a:solidFill>
            <a:round/>
            <a:headEnd/>
            <a:tailEnd/>
          </a:ln>
        </p:spPr>
        <p:txBody>
          <a:bodyPr wrap="none" anchor="ctr"/>
          <a:lstStyle/>
          <a:p>
            <a:endParaRPr lang="en-US"/>
          </a:p>
        </p:txBody>
      </p:sp>
      <p:sp>
        <p:nvSpPr>
          <p:cNvPr id="3236" name="Line 165"/>
          <p:cNvSpPr>
            <a:spLocks noChangeShapeType="1"/>
          </p:cNvSpPr>
          <p:nvPr/>
        </p:nvSpPr>
        <p:spPr bwMode="auto">
          <a:xfrm flipV="1">
            <a:off x="1366838" y="3695700"/>
            <a:ext cx="1587" cy="266700"/>
          </a:xfrm>
          <a:prstGeom prst="line">
            <a:avLst/>
          </a:prstGeom>
          <a:noFill/>
          <a:ln w="25400">
            <a:solidFill>
              <a:schemeClr val="tx1"/>
            </a:solidFill>
            <a:round/>
            <a:headEnd/>
            <a:tailEnd/>
          </a:ln>
        </p:spPr>
        <p:txBody>
          <a:bodyPr wrap="none" anchor="ctr"/>
          <a:lstStyle/>
          <a:p>
            <a:endParaRPr lang="en-US"/>
          </a:p>
        </p:txBody>
      </p:sp>
      <p:sp>
        <p:nvSpPr>
          <p:cNvPr id="3237" name="Line 166"/>
          <p:cNvSpPr>
            <a:spLocks noChangeShapeType="1"/>
          </p:cNvSpPr>
          <p:nvPr/>
        </p:nvSpPr>
        <p:spPr bwMode="auto">
          <a:xfrm flipV="1">
            <a:off x="1368425" y="4235450"/>
            <a:ext cx="142875" cy="0"/>
          </a:xfrm>
          <a:prstGeom prst="line">
            <a:avLst/>
          </a:prstGeom>
          <a:noFill/>
          <a:ln w="25400">
            <a:solidFill>
              <a:schemeClr val="tx1"/>
            </a:solidFill>
            <a:round/>
            <a:headEnd/>
            <a:tailEnd/>
          </a:ln>
        </p:spPr>
        <p:txBody>
          <a:bodyPr wrap="none" anchor="ctr"/>
          <a:lstStyle/>
          <a:p>
            <a:endParaRPr lang="en-US"/>
          </a:p>
        </p:txBody>
      </p:sp>
      <p:sp>
        <p:nvSpPr>
          <p:cNvPr id="3238" name="Line 167"/>
          <p:cNvSpPr>
            <a:spLocks noChangeShapeType="1"/>
          </p:cNvSpPr>
          <p:nvPr/>
        </p:nvSpPr>
        <p:spPr bwMode="auto">
          <a:xfrm flipH="1" flipV="1">
            <a:off x="1366838" y="3954463"/>
            <a:ext cx="1587" cy="280987"/>
          </a:xfrm>
          <a:prstGeom prst="line">
            <a:avLst/>
          </a:prstGeom>
          <a:noFill/>
          <a:ln w="25400">
            <a:solidFill>
              <a:schemeClr val="tx1"/>
            </a:solidFill>
            <a:round/>
            <a:headEnd/>
            <a:tailEnd/>
          </a:ln>
        </p:spPr>
        <p:txBody>
          <a:bodyPr wrap="none" anchor="ctr"/>
          <a:lstStyle/>
          <a:p>
            <a:endParaRPr lang="en-US"/>
          </a:p>
        </p:txBody>
      </p:sp>
      <p:sp>
        <p:nvSpPr>
          <p:cNvPr id="3239" name="Line 168"/>
          <p:cNvSpPr>
            <a:spLocks noChangeShapeType="1"/>
          </p:cNvSpPr>
          <p:nvPr/>
        </p:nvSpPr>
        <p:spPr bwMode="auto">
          <a:xfrm flipV="1">
            <a:off x="1368425" y="3695700"/>
            <a:ext cx="142875" cy="0"/>
          </a:xfrm>
          <a:prstGeom prst="line">
            <a:avLst/>
          </a:prstGeom>
          <a:noFill/>
          <a:ln w="25400">
            <a:solidFill>
              <a:schemeClr val="tx1"/>
            </a:solidFill>
            <a:round/>
            <a:headEnd/>
            <a:tailEnd/>
          </a:ln>
        </p:spPr>
        <p:txBody>
          <a:bodyPr wrap="none" anchor="ctr"/>
          <a:lstStyle/>
          <a:p>
            <a:endParaRPr lang="en-US"/>
          </a:p>
        </p:txBody>
      </p:sp>
      <p:sp>
        <p:nvSpPr>
          <p:cNvPr id="3240" name="AutoShape 169"/>
          <p:cNvSpPr>
            <a:spLocks noChangeAspect="1" noChangeArrowheads="1"/>
          </p:cNvSpPr>
          <p:nvPr/>
        </p:nvSpPr>
        <p:spPr bwMode="auto">
          <a:xfrm>
            <a:off x="2544763"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41" name="AutoShape 170"/>
          <p:cNvSpPr>
            <a:spLocks noChangeAspect="1" noChangeArrowheads="1"/>
          </p:cNvSpPr>
          <p:nvPr/>
        </p:nvSpPr>
        <p:spPr bwMode="auto">
          <a:xfrm>
            <a:off x="2544763"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42" name="Line 171"/>
          <p:cNvSpPr>
            <a:spLocks noChangeShapeType="1"/>
          </p:cNvSpPr>
          <p:nvPr/>
        </p:nvSpPr>
        <p:spPr bwMode="auto">
          <a:xfrm flipV="1">
            <a:off x="2411413" y="3948113"/>
            <a:ext cx="73025" cy="0"/>
          </a:xfrm>
          <a:prstGeom prst="line">
            <a:avLst/>
          </a:prstGeom>
          <a:noFill/>
          <a:ln w="25400">
            <a:solidFill>
              <a:schemeClr val="tx1"/>
            </a:solidFill>
            <a:round/>
            <a:headEnd/>
            <a:tailEnd/>
          </a:ln>
        </p:spPr>
        <p:txBody>
          <a:bodyPr wrap="none" anchor="ctr"/>
          <a:lstStyle/>
          <a:p>
            <a:endParaRPr lang="en-US"/>
          </a:p>
        </p:txBody>
      </p:sp>
      <p:sp>
        <p:nvSpPr>
          <p:cNvPr id="3243" name="Line 172"/>
          <p:cNvSpPr>
            <a:spLocks noChangeShapeType="1"/>
          </p:cNvSpPr>
          <p:nvPr/>
        </p:nvSpPr>
        <p:spPr bwMode="auto">
          <a:xfrm flipV="1">
            <a:off x="2482850" y="3695700"/>
            <a:ext cx="1588" cy="266700"/>
          </a:xfrm>
          <a:prstGeom prst="line">
            <a:avLst/>
          </a:prstGeom>
          <a:noFill/>
          <a:ln w="25400">
            <a:solidFill>
              <a:schemeClr val="tx1"/>
            </a:solidFill>
            <a:round/>
            <a:headEnd/>
            <a:tailEnd/>
          </a:ln>
        </p:spPr>
        <p:txBody>
          <a:bodyPr wrap="none" anchor="ctr"/>
          <a:lstStyle/>
          <a:p>
            <a:endParaRPr lang="en-US"/>
          </a:p>
        </p:txBody>
      </p:sp>
      <p:sp>
        <p:nvSpPr>
          <p:cNvPr id="3244" name="Line 173"/>
          <p:cNvSpPr>
            <a:spLocks noChangeShapeType="1"/>
          </p:cNvSpPr>
          <p:nvPr/>
        </p:nvSpPr>
        <p:spPr bwMode="auto">
          <a:xfrm flipV="1">
            <a:off x="2484438" y="4235450"/>
            <a:ext cx="142875" cy="0"/>
          </a:xfrm>
          <a:prstGeom prst="line">
            <a:avLst/>
          </a:prstGeom>
          <a:noFill/>
          <a:ln w="25400">
            <a:solidFill>
              <a:schemeClr val="tx1"/>
            </a:solidFill>
            <a:round/>
            <a:headEnd/>
            <a:tailEnd/>
          </a:ln>
        </p:spPr>
        <p:txBody>
          <a:bodyPr wrap="none" anchor="ctr"/>
          <a:lstStyle/>
          <a:p>
            <a:endParaRPr lang="en-US"/>
          </a:p>
        </p:txBody>
      </p:sp>
      <p:sp>
        <p:nvSpPr>
          <p:cNvPr id="3245" name="Line 174"/>
          <p:cNvSpPr>
            <a:spLocks noChangeShapeType="1"/>
          </p:cNvSpPr>
          <p:nvPr/>
        </p:nvSpPr>
        <p:spPr bwMode="auto">
          <a:xfrm flipH="1" flipV="1">
            <a:off x="2482850" y="3954463"/>
            <a:ext cx="1588" cy="280987"/>
          </a:xfrm>
          <a:prstGeom prst="line">
            <a:avLst/>
          </a:prstGeom>
          <a:noFill/>
          <a:ln w="25400">
            <a:solidFill>
              <a:schemeClr val="tx1"/>
            </a:solidFill>
            <a:round/>
            <a:headEnd/>
            <a:tailEnd/>
          </a:ln>
        </p:spPr>
        <p:txBody>
          <a:bodyPr wrap="none" anchor="ctr"/>
          <a:lstStyle/>
          <a:p>
            <a:endParaRPr lang="en-US"/>
          </a:p>
        </p:txBody>
      </p:sp>
      <p:sp>
        <p:nvSpPr>
          <p:cNvPr id="3246" name="Line 175"/>
          <p:cNvSpPr>
            <a:spLocks noChangeShapeType="1"/>
          </p:cNvSpPr>
          <p:nvPr/>
        </p:nvSpPr>
        <p:spPr bwMode="auto">
          <a:xfrm flipV="1">
            <a:off x="2484438" y="3695700"/>
            <a:ext cx="142875" cy="0"/>
          </a:xfrm>
          <a:prstGeom prst="line">
            <a:avLst/>
          </a:prstGeom>
          <a:noFill/>
          <a:ln w="25400">
            <a:solidFill>
              <a:schemeClr val="tx1"/>
            </a:solidFill>
            <a:round/>
            <a:headEnd/>
            <a:tailEnd/>
          </a:ln>
        </p:spPr>
        <p:txBody>
          <a:bodyPr wrap="none" anchor="ctr"/>
          <a:lstStyle/>
          <a:p>
            <a:endParaRPr lang="en-US"/>
          </a:p>
        </p:txBody>
      </p:sp>
      <p:sp>
        <p:nvSpPr>
          <p:cNvPr id="3247" name="AutoShape 176"/>
          <p:cNvSpPr>
            <a:spLocks noChangeAspect="1" noChangeArrowheads="1"/>
          </p:cNvSpPr>
          <p:nvPr/>
        </p:nvSpPr>
        <p:spPr bwMode="auto">
          <a:xfrm flipH="1">
            <a:off x="1871663"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48" name="AutoShape 177"/>
          <p:cNvSpPr>
            <a:spLocks noChangeAspect="1" noChangeArrowheads="1"/>
          </p:cNvSpPr>
          <p:nvPr/>
        </p:nvSpPr>
        <p:spPr bwMode="auto">
          <a:xfrm flipH="1">
            <a:off x="1871663"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49" name="Line 178"/>
          <p:cNvSpPr>
            <a:spLocks noChangeShapeType="1"/>
          </p:cNvSpPr>
          <p:nvPr/>
        </p:nvSpPr>
        <p:spPr bwMode="auto">
          <a:xfrm flipH="1" flipV="1">
            <a:off x="2087563" y="3948113"/>
            <a:ext cx="73025" cy="0"/>
          </a:xfrm>
          <a:prstGeom prst="line">
            <a:avLst/>
          </a:prstGeom>
          <a:noFill/>
          <a:ln w="25400">
            <a:solidFill>
              <a:schemeClr val="tx1"/>
            </a:solidFill>
            <a:round/>
            <a:headEnd/>
            <a:tailEnd/>
          </a:ln>
        </p:spPr>
        <p:txBody>
          <a:bodyPr wrap="none" anchor="ctr"/>
          <a:lstStyle/>
          <a:p>
            <a:endParaRPr lang="en-US"/>
          </a:p>
        </p:txBody>
      </p:sp>
      <p:sp>
        <p:nvSpPr>
          <p:cNvPr id="3250" name="Line 179"/>
          <p:cNvSpPr>
            <a:spLocks noChangeShapeType="1"/>
          </p:cNvSpPr>
          <p:nvPr/>
        </p:nvSpPr>
        <p:spPr bwMode="auto">
          <a:xfrm flipH="1" flipV="1">
            <a:off x="2085975" y="3695700"/>
            <a:ext cx="1588" cy="266700"/>
          </a:xfrm>
          <a:prstGeom prst="line">
            <a:avLst/>
          </a:prstGeom>
          <a:noFill/>
          <a:ln w="25400">
            <a:solidFill>
              <a:schemeClr val="tx1"/>
            </a:solidFill>
            <a:round/>
            <a:headEnd/>
            <a:tailEnd/>
          </a:ln>
        </p:spPr>
        <p:txBody>
          <a:bodyPr wrap="none" anchor="ctr"/>
          <a:lstStyle/>
          <a:p>
            <a:endParaRPr lang="en-US"/>
          </a:p>
        </p:txBody>
      </p:sp>
      <p:sp>
        <p:nvSpPr>
          <p:cNvPr id="3251" name="Line 180"/>
          <p:cNvSpPr>
            <a:spLocks noChangeShapeType="1"/>
          </p:cNvSpPr>
          <p:nvPr/>
        </p:nvSpPr>
        <p:spPr bwMode="auto">
          <a:xfrm flipH="1" flipV="1">
            <a:off x="1943100" y="4235450"/>
            <a:ext cx="142875" cy="0"/>
          </a:xfrm>
          <a:prstGeom prst="line">
            <a:avLst/>
          </a:prstGeom>
          <a:noFill/>
          <a:ln w="25400">
            <a:solidFill>
              <a:schemeClr val="tx1"/>
            </a:solidFill>
            <a:round/>
            <a:headEnd/>
            <a:tailEnd/>
          </a:ln>
        </p:spPr>
        <p:txBody>
          <a:bodyPr wrap="none" anchor="ctr"/>
          <a:lstStyle/>
          <a:p>
            <a:endParaRPr lang="en-US"/>
          </a:p>
        </p:txBody>
      </p:sp>
      <p:sp>
        <p:nvSpPr>
          <p:cNvPr id="3252" name="Line 181"/>
          <p:cNvSpPr>
            <a:spLocks noChangeShapeType="1"/>
          </p:cNvSpPr>
          <p:nvPr/>
        </p:nvSpPr>
        <p:spPr bwMode="auto">
          <a:xfrm flipV="1">
            <a:off x="2085975" y="3954463"/>
            <a:ext cx="1588" cy="280987"/>
          </a:xfrm>
          <a:prstGeom prst="line">
            <a:avLst/>
          </a:prstGeom>
          <a:noFill/>
          <a:ln w="25400">
            <a:solidFill>
              <a:schemeClr val="tx1"/>
            </a:solidFill>
            <a:round/>
            <a:headEnd/>
            <a:tailEnd/>
          </a:ln>
        </p:spPr>
        <p:txBody>
          <a:bodyPr wrap="none" anchor="ctr"/>
          <a:lstStyle/>
          <a:p>
            <a:endParaRPr lang="en-US"/>
          </a:p>
        </p:txBody>
      </p:sp>
      <p:sp>
        <p:nvSpPr>
          <p:cNvPr id="3253" name="Line 182"/>
          <p:cNvSpPr>
            <a:spLocks noChangeShapeType="1"/>
          </p:cNvSpPr>
          <p:nvPr/>
        </p:nvSpPr>
        <p:spPr bwMode="auto">
          <a:xfrm flipH="1" flipV="1">
            <a:off x="1943100" y="3695700"/>
            <a:ext cx="142875" cy="0"/>
          </a:xfrm>
          <a:prstGeom prst="line">
            <a:avLst/>
          </a:prstGeom>
          <a:noFill/>
          <a:ln w="25400">
            <a:solidFill>
              <a:schemeClr val="tx1"/>
            </a:solidFill>
            <a:round/>
            <a:headEnd/>
            <a:tailEnd/>
          </a:ln>
        </p:spPr>
        <p:txBody>
          <a:bodyPr wrap="none" anchor="ctr"/>
          <a:lstStyle/>
          <a:p>
            <a:endParaRPr lang="en-US"/>
          </a:p>
        </p:txBody>
      </p:sp>
      <p:sp>
        <p:nvSpPr>
          <p:cNvPr id="3254" name="AutoShape 183"/>
          <p:cNvSpPr>
            <a:spLocks noChangeAspect="1" noChangeArrowheads="1"/>
          </p:cNvSpPr>
          <p:nvPr/>
        </p:nvSpPr>
        <p:spPr bwMode="auto">
          <a:xfrm flipH="1">
            <a:off x="2987675"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55" name="AutoShape 184"/>
          <p:cNvSpPr>
            <a:spLocks noChangeAspect="1" noChangeArrowheads="1"/>
          </p:cNvSpPr>
          <p:nvPr/>
        </p:nvSpPr>
        <p:spPr bwMode="auto">
          <a:xfrm flipH="1">
            <a:off x="2987675"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56" name="Line 185"/>
          <p:cNvSpPr>
            <a:spLocks noChangeShapeType="1"/>
          </p:cNvSpPr>
          <p:nvPr/>
        </p:nvSpPr>
        <p:spPr bwMode="auto">
          <a:xfrm flipH="1" flipV="1">
            <a:off x="3203575" y="3948113"/>
            <a:ext cx="73025" cy="0"/>
          </a:xfrm>
          <a:prstGeom prst="line">
            <a:avLst/>
          </a:prstGeom>
          <a:noFill/>
          <a:ln w="25400">
            <a:solidFill>
              <a:schemeClr val="tx1"/>
            </a:solidFill>
            <a:round/>
            <a:headEnd/>
            <a:tailEnd/>
          </a:ln>
        </p:spPr>
        <p:txBody>
          <a:bodyPr wrap="none" anchor="ctr"/>
          <a:lstStyle/>
          <a:p>
            <a:endParaRPr lang="en-US"/>
          </a:p>
        </p:txBody>
      </p:sp>
      <p:sp>
        <p:nvSpPr>
          <p:cNvPr id="3257" name="Line 186"/>
          <p:cNvSpPr>
            <a:spLocks noChangeShapeType="1"/>
          </p:cNvSpPr>
          <p:nvPr/>
        </p:nvSpPr>
        <p:spPr bwMode="auto">
          <a:xfrm flipH="1" flipV="1">
            <a:off x="3201988" y="3695700"/>
            <a:ext cx="1587" cy="266700"/>
          </a:xfrm>
          <a:prstGeom prst="line">
            <a:avLst/>
          </a:prstGeom>
          <a:noFill/>
          <a:ln w="25400">
            <a:solidFill>
              <a:schemeClr val="tx1"/>
            </a:solidFill>
            <a:round/>
            <a:headEnd/>
            <a:tailEnd/>
          </a:ln>
        </p:spPr>
        <p:txBody>
          <a:bodyPr wrap="none" anchor="ctr"/>
          <a:lstStyle/>
          <a:p>
            <a:endParaRPr lang="en-US"/>
          </a:p>
        </p:txBody>
      </p:sp>
      <p:sp>
        <p:nvSpPr>
          <p:cNvPr id="3258" name="Line 187"/>
          <p:cNvSpPr>
            <a:spLocks noChangeShapeType="1"/>
          </p:cNvSpPr>
          <p:nvPr/>
        </p:nvSpPr>
        <p:spPr bwMode="auto">
          <a:xfrm flipH="1" flipV="1">
            <a:off x="3059113" y="4235450"/>
            <a:ext cx="142875" cy="0"/>
          </a:xfrm>
          <a:prstGeom prst="line">
            <a:avLst/>
          </a:prstGeom>
          <a:noFill/>
          <a:ln w="25400">
            <a:solidFill>
              <a:schemeClr val="tx1"/>
            </a:solidFill>
            <a:round/>
            <a:headEnd/>
            <a:tailEnd/>
          </a:ln>
        </p:spPr>
        <p:txBody>
          <a:bodyPr wrap="none" anchor="ctr"/>
          <a:lstStyle/>
          <a:p>
            <a:endParaRPr lang="en-US"/>
          </a:p>
        </p:txBody>
      </p:sp>
      <p:sp>
        <p:nvSpPr>
          <p:cNvPr id="3259" name="Line 188"/>
          <p:cNvSpPr>
            <a:spLocks noChangeShapeType="1"/>
          </p:cNvSpPr>
          <p:nvPr/>
        </p:nvSpPr>
        <p:spPr bwMode="auto">
          <a:xfrm flipV="1">
            <a:off x="3201988" y="3954463"/>
            <a:ext cx="1587" cy="280987"/>
          </a:xfrm>
          <a:prstGeom prst="line">
            <a:avLst/>
          </a:prstGeom>
          <a:noFill/>
          <a:ln w="25400">
            <a:solidFill>
              <a:schemeClr val="tx1"/>
            </a:solidFill>
            <a:round/>
            <a:headEnd/>
            <a:tailEnd/>
          </a:ln>
        </p:spPr>
        <p:txBody>
          <a:bodyPr wrap="none" anchor="ctr"/>
          <a:lstStyle/>
          <a:p>
            <a:endParaRPr lang="en-US"/>
          </a:p>
        </p:txBody>
      </p:sp>
      <p:sp>
        <p:nvSpPr>
          <p:cNvPr id="3260" name="Line 189"/>
          <p:cNvSpPr>
            <a:spLocks noChangeShapeType="1"/>
          </p:cNvSpPr>
          <p:nvPr/>
        </p:nvSpPr>
        <p:spPr bwMode="auto">
          <a:xfrm flipH="1" flipV="1">
            <a:off x="3059113" y="3695700"/>
            <a:ext cx="142875" cy="0"/>
          </a:xfrm>
          <a:prstGeom prst="line">
            <a:avLst/>
          </a:prstGeom>
          <a:noFill/>
          <a:ln w="25400">
            <a:solidFill>
              <a:schemeClr val="tx1"/>
            </a:solidFill>
            <a:round/>
            <a:headEnd/>
            <a:tailEnd/>
          </a:ln>
        </p:spPr>
        <p:txBody>
          <a:bodyPr wrap="none" anchor="ctr"/>
          <a:lstStyle/>
          <a:p>
            <a:endParaRPr lang="en-US"/>
          </a:p>
        </p:txBody>
      </p:sp>
      <p:sp>
        <p:nvSpPr>
          <p:cNvPr id="3261" name="AutoShape 190"/>
          <p:cNvSpPr>
            <a:spLocks noChangeAspect="1" noChangeArrowheads="1"/>
          </p:cNvSpPr>
          <p:nvPr/>
        </p:nvSpPr>
        <p:spPr bwMode="auto">
          <a:xfrm flipH="1">
            <a:off x="3563938" y="362426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62" name="AutoShape 191"/>
          <p:cNvSpPr>
            <a:spLocks noChangeAspect="1" noChangeArrowheads="1"/>
          </p:cNvSpPr>
          <p:nvPr/>
        </p:nvSpPr>
        <p:spPr bwMode="auto">
          <a:xfrm flipH="1">
            <a:off x="3563938" y="4164013"/>
            <a:ext cx="155575" cy="155575"/>
          </a:xfrm>
          <a:prstGeom prst="star4">
            <a:avLst>
              <a:gd name="adj" fmla="val 12500"/>
            </a:avLst>
          </a:prstGeom>
          <a:solidFill>
            <a:schemeClr val="tx1"/>
          </a:solidFill>
          <a:ln w="9525" algn="ctr">
            <a:noFill/>
            <a:prstDash val="dash"/>
            <a:miter lim="800000"/>
            <a:headEnd/>
            <a:tailEnd/>
          </a:ln>
        </p:spPr>
        <p:txBody>
          <a:bodyPr wrap="none" anchor="ctr"/>
          <a:lstStyle/>
          <a:p>
            <a:endParaRPr lang="en-US"/>
          </a:p>
        </p:txBody>
      </p:sp>
      <p:sp>
        <p:nvSpPr>
          <p:cNvPr id="3263" name="Line 192"/>
          <p:cNvSpPr>
            <a:spLocks noChangeShapeType="1"/>
          </p:cNvSpPr>
          <p:nvPr/>
        </p:nvSpPr>
        <p:spPr bwMode="auto">
          <a:xfrm flipH="1" flipV="1">
            <a:off x="3779838" y="3948113"/>
            <a:ext cx="73025" cy="0"/>
          </a:xfrm>
          <a:prstGeom prst="line">
            <a:avLst/>
          </a:prstGeom>
          <a:noFill/>
          <a:ln w="25400">
            <a:solidFill>
              <a:schemeClr val="tx1"/>
            </a:solidFill>
            <a:round/>
            <a:headEnd/>
            <a:tailEnd/>
          </a:ln>
        </p:spPr>
        <p:txBody>
          <a:bodyPr wrap="none" anchor="ctr"/>
          <a:lstStyle/>
          <a:p>
            <a:endParaRPr lang="en-US"/>
          </a:p>
        </p:txBody>
      </p:sp>
      <p:sp>
        <p:nvSpPr>
          <p:cNvPr id="3264" name="Line 193"/>
          <p:cNvSpPr>
            <a:spLocks noChangeShapeType="1"/>
          </p:cNvSpPr>
          <p:nvPr/>
        </p:nvSpPr>
        <p:spPr bwMode="auto">
          <a:xfrm flipH="1" flipV="1">
            <a:off x="3778250" y="3695700"/>
            <a:ext cx="1588" cy="266700"/>
          </a:xfrm>
          <a:prstGeom prst="line">
            <a:avLst/>
          </a:prstGeom>
          <a:noFill/>
          <a:ln w="25400">
            <a:solidFill>
              <a:schemeClr val="tx1"/>
            </a:solidFill>
            <a:round/>
            <a:headEnd/>
            <a:tailEnd/>
          </a:ln>
        </p:spPr>
        <p:txBody>
          <a:bodyPr wrap="none" anchor="ctr"/>
          <a:lstStyle/>
          <a:p>
            <a:endParaRPr lang="en-US"/>
          </a:p>
        </p:txBody>
      </p:sp>
      <p:sp>
        <p:nvSpPr>
          <p:cNvPr id="3265" name="Line 194"/>
          <p:cNvSpPr>
            <a:spLocks noChangeShapeType="1"/>
          </p:cNvSpPr>
          <p:nvPr/>
        </p:nvSpPr>
        <p:spPr bwMode="auto">
          <a:xfrm flipH="1" flipV="1">
            <a:off x="3635375" y="4235450"/>
            <a:ext cx="142875" cy="0"/>
          </a:xfrm>
          <a:prstGeom prst="line">
            <a:avLst/>
          </a:prstGeom>
          <a:noFill/>
          <a:ln w="25400">
            <a:solidFill>
              <a:schemeClr val="tx1"/>
            </a:solidFill>
            <a:round/>
            <a:headEnd/>
            <a:tailEnd/>
          </a:ln>
        </p:spPr>
        <p:txBody>
          <a:bodyPr wrap="none" anchor="ctr"/>
          <a:lstStyle/>
          <a:p>
            <a:endParaRPr lang="en-US"/>
          </a:p>
        </p:txBody>
      </p:sp>
      <p:sp>
        <p:nvSpPr>
          <p:cNvPr id="3266" name="Line 195"/>
          <p:cNvSpPr>
            <a:spLocks noChangeShapeType="1"/>
          </p:cNvSpPr>
          <p:nvPr/>
        </p:nvSpPr>
        <p:spPr bwMode="auto">
          <a:xfrm flipV="1">
            <a:off x="3778250" y="3954463"/>
            <a:ext cx="1588" cy="280987"/>
          </a:xfrm>
          <a:prstGeom prst="line">
            <a:avLst/>
          </a:prstGeom>
          <a:noFill/>
          <a:ln w="25400">
            <a:solidFill>
              <a:schemeClr val="tx1"/>
            </a:solidFill>
            <a:round/>
            <a:headEnd/>
            <a:tailEnd/>
          </a:ln>
        </p:spPr>
        <p:txBody>
          <a:bodyPr wrap="none" anchor="ctr"/>
          <a:lstStyle/>
          <a:p>
            <a:endParaRPr lang="en-US"/>
          </a:p>
        </p:txBody>
      </p:sp>
      <p:sp>
        <p:nvSpPr>
          <p:cNvPr id="3267" name="Line 196"/>
          <p:cNvSpPr>
            <a:spLocks noChangeShapeType="1"/>
          </p:cNvSpPr>
          <p:nvPr/>
        </p:nvSpPr>
        <p:spPr bwMode="auto">
          <a:xfrm flipH="1" flipV="1">
            <a:off x="3635375" y="3695700"/>
            <a:ext cx="142875" cy="0"/>
          </a:xfrm>
          <a:prstGeom prst="line">
            <a:avLst/>
          </a:prstGeom>
          <a:noFill/>
          <a:ln w="25400">
            <a:solidFill>
              <a:schemeClr val="tx1"/>
            </a:solidFill>
            <a:round/>
            <a:headEnd/>
            <a:tailEnd/>
          </a:ln>
        </p:spPr>
        <p:txBody>
          <a:bodyPr wrap="none" anchor="ctr"/>
          <a:lstStyle/>
          <a:p>
            <a:endParaRPr lang="en-US"/>
          </a:p>
        </p:txBody>
      </p:sp>
      <p:sp>
        <p:nvSpPr>
          <p:cNvPr id="3268" name="Slide Number Placeholder 35"/>
          <p:cNvSpPr txBox="1">
            <a:spLocks/>
          </p:cNvSpPr>
          <p:nvPr/>
        </p:nvSpPr>
        <p:spPr bwMode="auto">
          <a:xfrm>
            <a:off x="8728075" y="6553200"/>
            <a:ext cx="415925" cy="304800"/>
          </a:xfrm>
          <a:prstGeom prst="rect">
            <a:avLst/>
          </a:prstGeom>
          <a:noFill/>
          <a:ln w="9525">
            <a:noFill/>
            <a:miter lim="800000"/>
            <a:headEnd/>
            <a:tailEnd/>
          </a:ln>
        </p:spPr>
        <p:txBody>
          <a:bodyPr/>
          <a:lstStyle/>
          <a:p>
            <a:fld id="{A39202D4-D1DD-4C04-9065-2FEFAFBD9BFA}" type="slidenum">
              <a:rPr lang="en-US" sz="800">
                <a:solidFill>
                  <a:schemeClr val="bg1"/>
                </a:solidFill>
              </a:rPr>
              <a:pPr/>
              <a:t>40</a:t>
            </a:fld>
            <a:endParaRPr lang="en-US" sz="80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428625" y="509588"/>
            <a:ext cx="8553450" cy="5210175"/>
          </a:xfrm>
          <a:prstGeom prst="rect">
            <a:avLst/>
          </a:prstGeom>
          <a:noFill/>
          <a:ln w="50800" algn="ctr">
            <a:noFill/>
            <a:miter lim="800000"/>
            <a:headEnd/>
            <a:tailEnd/>
          </a:ln>
        </p:spPr>
      </p:pic>
      <p:sp>
        <p:nvSpPr>
          <p:cNvPr id="109571" name="Rectangle 100"/>
          <p:cNvSpPr>
            <a:spLocks noChangeArrowheads="1"/>
          </p:cNvSpPr>
          <p:nvPr/>
        </p:nvSpPr>
        <p:spPr bwMode="auto">
          <a:xfrm>
            <a:off x="571500" y="5680075"/>
            <a:ext cx="7858125" cy="427038"/>
          </a:xfrm>
          <a:prstGeom prst="rect">
            <a:avLst/>
          </a:prstGeom>
          <a:solidFill>
            <a:schemeClr val="bg1"/>
          </a:solidFill>
          <a:ln w="38100">
            <a:solidFill>
              <a:schemeClr val="tx1"/>
            </a:solidFill>
            <a:miter lim="800000"/>
            <a:headEnd/>
            <a:tailEnd/>
          </a:ln>
        </p:spPr>
        <p:txBody>
          <a:bodyPr/>
          <a:lstStyle/>
          <a:p>
            <a:pPr marL="303213" indent="-303213" algn="ctr" defTabSz="966788" eaLnBrk="0" hangingPunct="0">
              <a:lnSpc>
                <a:spcPct val="90000"/>
              </a:lnSpc>
              <a:spcBef>
                <a:spcPct val="50000"/>
              </a:spcBef>
            </a:pPr>
            <a:r>
              <a:rPr lang="en-US" sz="2000">
                <a:solidFill>
                  <a:schemeClr val="tx1"/>
                </a:solidFill>
                <a:latin typeface="Verdana" pitchFamily="34" charset="0"/>
              </a:rPr>
              <a:t>27 Frequency Islands (FI)	 8 Voltage Islands (VI)</a:t>
            </a:r>
          </a:p>
        </p:txBody>
      </p:sp>
      <p:sp>
        <p:nvSpPr>
          <p:cNvPr id="109572" name="Title 7"/>
          <p:cNvSpPr>
            <a:spLocks noGrp="1"/>
          </p:cNvSpPr>
          <p:nvPr>
            <p:ph type="title"/>
          </p:nvPr>
        </p:nvSpPr>
        <p:spPr/>
        <p:txBody>
          <a:bodyPr/>
          <a:lstStyle/>
          <a:p>
            <a:pPr eaLnBrk="1" hangingPunct="1"/>
            <a:r>
              <a:rPr lang="en-US" smtClean="0"/>
              <a:t>Voltage and Frequency islands</a:t>
            </a:r>
            <a:br>
              <a:rPr lang="en-US" smtClean="0"/>
            </a:br>
            <a:endParaRPr lang="en-US" smtClean="0"/>
          </a:p>
        </p:txBody>
      </p:sp>
      <p:sp>
        <p:nvSpPr>
          <p:cNvPr id="10" name="Slide Number Placeholder 9"/>
          <p:cNvSpPr>
            <a:spLocks noGrp="1"/>
          </p:cNvSpPr>
          <p:nvPr>
            <p:ph type="sldNum" sz="quarter" idx="10"/>
          </p:nvPr>
        </p:nvSpPr>
        <p:spPr/>
        <p:txBody>
          <a:bodyPr/>
          <a:lstStyle/>
          <a:p>
            <a:pPr>
              <a:defRPr/>
            </a:pPr>
            <a:fld id="{3122CDC5-CD54-43D4-8877-9F5B4BB2B3E7}" type="slidenum">
              <a:rPr lang="en-US" smtClean="0"/>
              <a:pPr>
                <a:defRPr/>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2250" y="4194175"/>
            <a:ext cx="5064125" cy="1592263"/>
          </a:xfrm>
          <a:prstGeom prst="rect">
            <a:avLst/>
          </a:prstGeom>
          <a:noFill/>
          <a:ln w="9525">
            <a:noFill/>
            <a:miter lim="800000"/>
            <a:headEnd/>
            <a:tailEnd/>
          </a:ln>
        </p:spPr>
      </p:pic>
      <p:sp>
        <p:nvSpPr>
          <p:cNvPr id="110595" name="Rectangle 3"/>
          <p:cNvSpPr>
            <a:spLocks noGrp="1" noChangeArrowheads="1"/>
          </p:cNvSpPr>
          <p:nvPr>
            <p:ph type="title"/>
          </p:nvPr>
        </p:nvSpPr>
        <p:spPr/>
        <p:txBody>
          <a:bodyPr/>
          <a:lstStyle/>
          <a:p>
            <a:pPr eaLnBrk="1" hangingPunct="1"/>
            <a:r>
              <a:rPr lang="en-US" smtClean="0"/>
              <a:t>SCC Clock Crossing FIFO (CCF) </a:t>
            </a:r>
          </a:p>
        </p:txBody>
      </p:sp>
      <p:sp>
        <p:nvSpPr>
          <p:cNvPr id="110596" name="Rectangle 8"/>
          <p:cNvSpPr>
            <a:spLocks noGrp="1" noChangeArrowheads="1"/>
          </p:cNvSpPr>
          <p:nvPr>
            <p:ph idx="1"/>
          </p:nvPr>
        </p:nvSpPr>
        <p:spPr>
          <a:xfrm>
            <a:off x="282575" y="914400"/>
            <a:ext cx="8585200" cy="2867025"/>
          </a:xfrm>
        </p:spPr>
        <p:txBody>
          <a:bodyPr/>
          <a:lstStyle/>
          <a:p>
            <a:pPr eaLnBrk="1" hangingPunct="1"/>
            <a:r>
              <a:rPr lang="en-US" sz="2400" smtClean="0"/>
              <a:t>6 entry deep FIFO, 144-bits wide</a:t>
            </a:r>
          </a:p>
          <a:p>
            <a:pPr eaLnBrk="1" hangingPunct="1"/>
            <a:r>
              <a:rPr lang="en-US" sz="2400" smtClean="0"/>
              <a:t>Built-in Voltage translation: M, N ratios and pointer separation scanned in</a:t>
            </a:r>
          </a:p>
          <a:p>
            <a:pPr eaLnBrk="1" hangingPunct="1"/>
            <a:r>
              <a:rPr lang="en-US" sz="2400" smtClean="0"/>
              <a:t>Key Benefit: independent mesh &amp; tile frequency</a:t>
            </a:r>
          </a:p>
        </p:txBody>
      </p:sp>
      <p:sp>
        <p:nvSpPr>
          <p:cNvPr id="110597" name="Rectangle 4"/>
          <p:cNvSpPr>
            <a:spLocks noChangeArrowheads="1"/>
          </p:cNvSpPr>
          <p:nvPr/>
        </p:nvSpPr>
        <p:spPr bwMode="auto">
          <a:xfrm>
            <a:off x="0" y="757238"/>
            <a:ext cx="9144000" cy="0"/>
          </a:xfrm>
          <a:prstGeom prst="rect">
            <a:avLst/>
          </a:prstGeom>
          <a:noFill/>
          <a:ln w="9525">
            <a:noFill/>
            <a:miter lim="800000"/>
            <a:headEnd/>
            <a:tailEnd/>
          </a:ln>
        </p:spPr>
        <p:txBody>
          <a:bodyPr wrap="none" anchor="ctr">
            <a:spAutoFit/>
          </a:bodyPr>
          <a:lstStyle/>
          <a:p>
            <a:pPr algn="ctr" eaLnBrk="0" hangingPunct="0"/>
            <a:endParaRPr lang="en-US" sz="2800" b="0">
              <a:solidFill>
                <a:schemeClr val="tx1"/>
              </a:solidFill>
              <a:latin typeface="Verdana" pitchFamily="34" charset="0"/>
            </a:endParaRPr>
          </a:p>
        </p:txBody>
      </p:sp>
      <p:sp>
        <p:nvSpPr>
          <p:cNvPr id="110598" name="Line 5"/>
          <p:cNvSpPr>
            <a:spLocks noChangeShapeType="1"/>
          </p:cNvSpPr>
          <p:nvPr/>
        </p:nvSpPr>
        <p:spPr bwMode="auto">
          <a:xfrm>
            <a:off x="6602413" y="3338513"/>
            <a:ext cx="0" cy="2905125"/>
          </a:xfrm>
          <a:prstGeom prst="line">
            <a:avLst/>
          </a:prstGeom>
          <a:noFill/>
          <a:ln w="57150">
            <a:solidFill>
              <a:srgbClr val="B2B2B2"/>
            </a:solidFill>
            <a:round/>
            <a:headEnd/>
            <a:tailEnd/>
          </a:ln>
        </p:spPr>
        <p:txBody>
          <a:bodyPr/>
          <a:lstStyle/>
          <a:p>
            <a:endParaRPr lang="en-US"/>
          </a:p>
        </p:txBody>
      </p:sp>
      <p:sp>
        <p:nvSpPr>
          <p:cNvPr id="110599" name="Text Box 6"/>
          <p:cNvSpPr txBox="1">
            <a:spLocks noChangeArrowheads="1"/>
          </p:cNvSpPr>
          <p:nvPr/>
        </p:nvSpPr>
        <p:spPr bwMode="auto">
          <a:xfrm>
            <a:off x="5199063" y="3459163"/>
            <a:ext cx="1273175" cy="400050"/>
          </a:xfrm>
          <a:prstGeom prst="rect">
            <a:avLst/>
          </a:prstGeom>
          <a:noFill/>
          <a:ln w="9525">
            <a:solidFill>
              <a:schemeClr val="tx1"/>
            </a:solidFill>
            <a:miter lim="800000"/>
            <a:headEnd/>
            <a:tailEnd/>
          </a:ln>
        </p:spPr>
        <p:txBody>
          <a:bodyPr wrap="none">
            <a:spAutoFit/>
          </a:bodyPr>
          <a:lstStyle/>
          <a:p>
            <a:pPr algn="ctr" eaLnBrk="0" hangingPunct="0"/>
            <a:r>
              <a:rPr lang="en-US" sz="2000">
                <a:solidFill>
                  <a:schemeClr val="tx1"/>
                </a:solidFill>
                <a:latin typeface="Verdana" pitchFamily="34" charset="0"/>
              </a:rPr>
              <a:t>Vcc</a:t>
            </a:r>
            <a:r>
              <a:rPr lang="en-US" sz="2000" baseline="-25000">
                <a:solidFill>
                  <a:schemeClr val="tx1"/>
                </a:solidFill>
                <a:latin typeface="Verdana" pitchFamily="34" charset="0"/>
              </a:rPr>
              <a:t>1</a:t>
            </a:r>
            <a:r>
              <a:rPr lang="en-US" sz="2000">
                <a:solidFill>
                  <a:schemeClr val="tx1"/>
                </a:solidFill>
                <a:latin typeface="Verdana" pitchFamily="34" charset="0"/>
              </a:rPr>
              <a:t>, F</a:t>
            </a:r>
            <a:r>
              <a:rPr lang="en-US" sz="2000" baseline="-25000">
                <a:solidFill>
                  <a:schemeClr val="tx1"/>
                </a:solidFill>
                <a:latin typeface="Verdana" pitchFamily="34" charset="0"/>
              </a:rPr>
              <a:t>1</a:t>
            </a:r>
          </a:p>
        </p:txBody>
      </p:sp>
      <p:sp>
        <p:nvSpPr>
          <p:cNvPr id="110600" name="Text Box 7"/>
          <p:cNvSpPr txBox="1">
            <a:spLocks noChangeArrowheads="1"/>
          </p:cNvSpPr>
          <p:nvPr/>
        </p:nvSpPr>
        <p:spPr bwMode="auto">
          <a:xfrm>
            <a:off x="6799263" y="3459163"/>
            <a:ext cx="1273175" cy="400050"/>
          </a:xfrm>
          <a:prstGeom prst="rect">
            <a:avLst/>
          </a:prstGeom>
          <a:noFill/>
          <a:ln w="9525">
            <a:solidFill>
              <a:schemeClr val="tx1"/>
            </a:solidFill>
            <a:miter lim="800000"/>
            <a:headEnd/>
            <a:tailEnd/>
          </a:ln>
        </p:spPr>
        <p:txBody>
          <a:bodyPr wrap="none">
            <a:spAutoFit/>
          </a:bodyPr>
          <a:lstStyle/>
          <a:p>
            <a:pPr algn="ctr" eaLnBrk="0" hangingPunct="0"/>
            <a:r>
              <a:rPr lang="en-US" sz="2000">
                <a:solidFill>
                  <a:schemeClr val="tx1"/>
                </a:solidFill>
                <a:latin typeface="Verdana" pitchFamily="34" charset="0"/>
              </a:rPr>
              <a:t>Vcc</a:t>
            </a:r>
            <a:r>
              <a:rPr lang="en-US" sz="2000" baseline="-25000">
                <a:solidFill>
                  <a:schemeClr val="tx1"/>
                </a:solidFill>
                <a:latin typeface="Verdana" pitchFamily="34" charset="0"/>
              </a:rPr>
              <a:t>2</a:t>
            </a:r>
            <a:r>
              <a:rPr lang="en-US" sz="2000">
                <a:solidFill>
                  <a:schemeClr val="tx1"/>
                </a:solidFill>
                <a:latin typeface="Verdana" pitchFamily="34" charset="0"/>
              </a:rPr>
              <a:t>, F</a:t>
            </a:r>
            <a:r>
              <a:rPr lang="en-US" sz="2000" baseline="-25000">
                <a:solidFill>
                  <a:schemeClr val="tx1"/>
                </a:solidFill>
                <a:latin typeface="Verdana" pitchFamily="34" charset="0"/>
              </a:rPr>
              <a:t>2</a:t>
            </a:r>
          </a:p>
        </p:txBody>
      </p:sp>
      <p:pic>
        <p:nvPicPr>
          <p:cNvPr id="110601" name="Picture 9"/>
          <p:cNvPicPr>
            <a:picLocks noChangeAspect="1" noChangeArrowheads="1"/>
          </p:cNvPicPr>
          <p:nvPr/>
        </p:nvPicPr>
        <p:blipFill>
          <a:blip r:embed="rId3" cstate="print"/>
          <a:srcRect/>
          <a:stretch>
            <a:fillRect/>
          </a:stretch>
        </p:blipFill>
        <p:spPr bwMode="auto">
          <a:xfrm>
            <a:off x="198438" y="3136900"/>
            <a:ext cx="3849687" cy="2559050"/>
          </a:xfrm>
          <a:prstGeom prst="rect">
            <a:avLst/>
          </a:prstGeom>
          <a:solidFill>
            <a:schemeClr val="tx2"/>
          </a:solidFill>
          <a:ln w="9525">
            <a:noFill/>
            <a:miter lim="800000"/>
            <a:headEnd/>
            <a:tailEnd/>
          </a:ln>
        </p:spPr>
      </p:pic>
      <p:sp>
        <p:nvSpPr>
          <p:cNvPr id="16" name="Slide Number Placeholder 15"/>
          <p:cNvSpPr>
            <a:spLocks noGrp="1"/>
          </p:cNvSpPr>
          <p:nvPr>
            <p:ph type="sldNum" sz="quarter" idx="10"/>
          </p:nvPr>
        </p:nvSpPr>
        <p:spPr/>
        <p:txBody>
          <a:bodyPr/>
          <a:lstStyle/>
          <a:p>
            <a:pPr>
              <a:defRPr/>
            </a:pPr>
            <a:fld id="{53E7C400-3ACC-4E11-BA6B-7C66976FCA15}" type="slidenum">
              <a:rPr lang="en-US" smtClean="0"/>
              <a:pPr>
                <a:defRPr/>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8"/>
          <p:cNvSpPr>
            <a:spLocks noGrp="1"/>
          </p:cNvSpPr>
          <p:nvPr>
            <p:ph type="title"/>
          </p:nvPr>
        </p:nvSpPr>
        <p:spPr/>
        <p:txBody>
          <a:bodyPr/>
          <a:lstStyle/>
          <a:p>
            <a:pPr eaLnBrk="1" hangingPunct="1"/>
            <a:r>
              <a:rPr lang="en-US" smtClean="0"/>
              <a:t>Closed Loop Thermal Management</a:t>
            </a:r>
          </a:p>
        </p:txBody>
      </p:sp>
      <p:sp>
        <p:nvSpPr>
          <p:cNvPr id="111619" name="Rectangle 3"/>
          <p:cNvSpPr>
            <a:spLocks noGrp="1" noChangeArrowheads="1"/>
          </p:cNvSpPr>
          <p:nvPr>
            <p:ph idx="1"/>
          </p:nvPr>
        </p:nvSpPr>
        <p:spPr>
          <a:xfrm>
            <a:off x="447675" y="822325"/>
            <a:ext cx="8237538" cy="3303588"/>
          </a:xfrm>
        </p:spPr>
        <p:txBody>
          <a:bodyPr/>
          <a:lstStyle/>
          <a:p>
            <a:pPr eaLnBrk="1" hangingPunct="1">
              <a:spcBef>
                <a:spcPct val="0"/>
              </a:spcBef>
            </a:pPr>
            <a:r>
              <a:rPr lang="en-US" sz="1800" dirty="0" smtClean="0"/>
              <a:t>Network of digital temperature sensors</a:t>
            </a:r>
          </a:p>
          <a:p>
            <a:pPr lvl="1" eaLnBrk="1" hangingPunct="1">
              <a:spcBef>
                <a:spcPct val="0"/>
              </a:spcBef>
            </a:pPr>
            <a:r>
              <a:rPr lang="en-US" sz="1600" dirty="0" smtClean="0"/>
              <a:t>2 per Tile, 48 total on chip</a:t>
            </a:r>
          </a:p>
          <a:p>
            <a:pPr lvl="1" eaLnBrk="1" hangingPunct="1">
              <a:spcBef>
                <a:spcPct val="0"/>
              </a:spcBef>
            </a:pPr>
            <a:r>
              <a:rPr lang="en-US" sz="1600" dirty="0" smtClean="0"/>
              <a:t>Programmable 13-bit counters via FSM (State Machine)</a:t>
            </a:r>
          </a:p>
          <a:p>
            <a:pPr lvl="1" eaLnBrk="1" hangingPunct="1">
              <a:spcBef>
                <a:spcPct val="0"/>
              </a:spcBef>
            </a:pPr>
            <a:r>
              <a:rPr lang="en-US" sz="1600" dirty="0" smtClean="0"/>
              <a:t>Outputs written to Config registers</a:t>
            </a:r>
          </a:p>
          <a:p>
            <a:pPr lvl="2" eaLnBrk="1" hangingPunct="1">
              <a:spcBef>
                <a:spcPct val="0"/>
              </a:spcBef>
            </a:pPr>
            <a:r>
              <a:rPr lang="en-US" sz="1400" dirty="0" smtClean="0"/>
              <a:t>Readable by </a:t>
            </a:r>
            <a:r>
              <a:rPr lang="en-US" sz="1400" u="sng" dirty="0" smtClean="0"/>
              <a:t>any</a:t>
            </a:r>
            <a:r>
              <a:rPr lang="en-US" sz="1400" dirty="0" smtClean="0"/>
              <a:t> P54c core for DVFS</a:t>
            </a:r>
          </a:p>
          <a:p>
            <a:pPr lvl="1" eaLnBrk="1" hangingPunct="1">
              <a:spcBef>
                <a:spcPct val="0"/>
              </a:spcBef>
            </a:pPr>
            <a:r>
              <a:rPr lang="en-US" sz="1600" dirty="0" smtClean="0"/>
              <a:t>Readable by core/JTAG and via 2D mesh/SIF</a:t>
            </a:r>
          </a:p>
          <a:p>
            <a:pPr lvl="1" eaLnBrk="1" hangingPunct="1">
              <a:spcBef>
                <a:spcPct val="0"/>
              </a:spcBef>
            </a:pPr>
            <a:endParaRPr lang="en-US" sz="2000" dirty="0" smtClean="0"/>
          </a:p>
        </p:txBody>
      </p:sp>
      <p:sp>
        <p:nvSpPr>
          <p:cNvPr id="21" name="Slide Number Placeholder 20"/>
          <p:cNvSpPr>
            <a:spLocks noGrp="1"/>
          </p:cNvSpPr>
          <p:nvPr>
            <p:ph type="sldNum" sz="quarter" idx="10"/>
          </p:nvPr>
        </p:nvSpPr>
        <p:spPr/>
        <p:txBody>
          <a:bodyPr/>
          <a:lstStyle/>
          <a:p>
            <a:pPr>
              <a:defRPr/>
            </a:pPr>
            <a:fld id="{468E48D5-3DF9-4662-A760-7B6FEF5BC385}" type="slidenum">
              <a:rPr lang="en-US" smtClean="0">
                <a:solidFill>
                  <a:srgbClr val="FFFFFF"/>
                </a:solidFill>
              </a:rPr>
              <a:pPr>
                <a:defRPr/>
              </a:pPr>
              <a:t>43</a:t>
            </a:fld>
            <a:endParaRPr lang="en-US">
              <a:solidFill>
                <a:srgbClr val="FFFFFF"/>
              </a:solidFill>
            </a:endParaRPr>
          </a:p>
        </p:txBody>
      </p:sp>
      <p:sp>
        <p:nvSpPr>
          <p:cNvPr id="111624" name="Rectangle 12"/>
          <p:cNvSpPr>
            <a:spLocks noChangeArrowheads="1"/>
          </p:cNvSpPr>
          <p:nvPr/>
        </p:nvSpPr>
        <p:spPr bwMode="auto">
          <a:xfrm>
            <a:off x="4321277" y="4029689"/>
            <a:ext cx="1300675" cy="101566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000" dirty="0">
                <a:solidFill>
                  <a:srgbClr val="111111"/>
                </a:solidFill>
                <a:cs typeface="Arial" charset="0"/>
              </a:rPr>
              <a:t>To P54c</a:t>
            </a:r>
          </a:p>
          <a:p>
            <a:pPr algn="ctr" eaLnBrk="0" fontAlgn="base" hangingPunct="0">
              <a:spcBef>
                <a:spcPct val="0"/>
              </a:spcBef>
              <a:spcAft>
                <a:spcPct val="0"/>
              </a:spcAft>
            </a:pPr>
            <a:r>
              <a:rPr lang="en-US" sz="2000" dirty="0">
                <a:solidFill>
                  <a:srgbClr val="111111"/>
                </a:solidFill>
                <a:cs typeface="Arial" charset="0"/>
              </a:rPr>
              <a:t>And JTAG</a:t>
            </a:r>
          </a:p>
        </p:txBody>
      </p:sp>
      <p:grpSp>
        <p:nvGrpSpPr>
          <p:cNvPr id="2" name="Group 16"/>
          <p:cNvGrpSpPr>
            <a:grpSpLocks/>
          </p:cNvGrpSpPr>
          <p:nvPr/>
        </p:nvGrpSpPr>
        <p:grpSpPr bwMode="auto">
          <a:xfrm>
            <a:off x="5942014" y="1847850"/>
            <a:ext cx="2965450" cy="4013200"/>
            <a:chOff x="3428" y="1358"/>
            <a:chExt cx="1868" cy="2659"/>
          </a:xfrm>
        </p:grpSpPr>
        <p:pic>
          <p:nvPicPr>
            <p:cNvPr id="111629" name="Picture 13"/>
            <p:cNvPicPr>
              <a:picLocks noChangeAspect="1" noChangeArrowheads="1"/>
            </p:cNvPicPr>
            <p:nvPr/>
          </p:nvPicPr>
          <p:blipFill>
            <a:blip r:embed="rId2" cstate="print"/>
            <a:srcRect/>
            <a:stretch>
              <a:fillRect/>
            </a:stretch>
          </p:blipFill>
          <p:spPr bwMode="auto">
            <a:xfrm>
              <a:off x="3428" y="1358"/>
              <a:ext cx="1868" cy="2659"/>
            </a:xfrm>
            <a:prstGeom prst="rect">
              <a:avLst/>
            </a:prstGeom>
            <a:noFill/>
            <a:ln w="9525">
              <a:noFill/>
              <a:miter lim="800000"/>
              <a:headEnd/>
              <a:tailEnd/>
            </a:ln>
          </p:spPr>
        </p:pic>
        <p:sp>
          <p:nvSpPr>
            <p:cNvPr id="111630" name="Rectangle 14"/>
            <p:cNvSpPr>
              <a:spLocks noChangeArrowheads="1"/>
            </p:cNvSpPr>
            <p:nvPr/>
          </p:nvSpPr>
          <p:spPr bwMode="auto">
            <a:xfrm>
              <a:off x="4088" y="2621"/>
              <a:ext cx="40" cy="40"/>
            </a:xfrm>
            <a:prstGeom prst="rect">
              <a:avLst/>
            </a:prstGeom>
            <a:solidFill>
              <a:schemeClr val="accent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800">
                <a:solidFill>
                  <a:srgbClr val="111111"/>
                </a:solidFill>
                <a:cs typeface="Arial" charset="0"/>
              </a:endParaRPr>
            </a:p>
          </p:txBody>
        </p:sp>
        <p:sp>
          <p:nvSpPr>
            <p:cNvPr id="111631" name="Rectangle 15"/>
            <p:cNvSpPr>
              <a:spLocks noChangeArrowheads="1"/>
            </p:cNvSpPr>
            <p:nvPr/>
          </p:nvSpPr>
          <p:spPr bwMode="auto">
            <a:xfrm>
              <a:off x="4358" y="3047"/>
              <a:ext cx="40" cy="40"/>
            </a:xfrm>
            <a:prstGeom prst="rect">
              <a:avLst/>
            </a:prstGeom>
            <a:solidFill>
              <a:schemeClr val="accent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800">
                <a:solidFill>
                  <a:srgbClr val="111111"/>
                </a:solidFill>
                <a:cs typeface="Arial" charset="0"/>
              </a:endParaRPr>
            </a:p>
          </p:txBody>
        </p:sp>
      </p:grpSp>
      <p:grpSp>
        <p:nvGrpSpPr>
          <p:cNvPr id="3" name="Group 28"/>
          <p:cNvGrpSpPr/>
          <p:nvPr/>
        </p:nvGrpSpPr>
        <p:grpSpPr>
          <a:xfrm>
            <a:off x="6889750" y="3635375"/>
            <a:ext cx="715963" cy="911225"/>
            <a:chOff x="6889750" y="3635375"/>
            <a:chExt cx="715963" cy="911225"/>
          </a:xfrm>
        </p:grpSpPr>
        <p:sp>
          <p:nvSpPr>
            <p:cNvPr id="111626" name="Oval 17"/>
            <p:cNvSpPr>
              <a:spLocks noChangeArrowheads="1"/>
            </p:cNvSpPr>
            <p:nvPr/>
          </p:nvSpPr>
          <p:spPr bwMode="auto">
            <a:xfrm>
              <a:off x="6889750" y="3635375"/>
              <a:ext cx="292100" cy="273050"/>
            </a:xfrm>
            <a:prstGeom prst="ellipse">
              <a:avLst/>
            </a:prstGeom>
            <a:noFill/>
            <a:ln w="25400">
              <a:solidFill>
                <a:schemeClr val="bg1"/>
              </a:solidFill>
              <a:round/>
              <a:headEnd/>
              <a:tailEnd/>
            </a:ln>
          </p:spPr>
          <p:txBody>
            <a:bodyPr wrap="none" anchor="ctr"/>
            <a:lstStyle/>
            <a:p>
              <a:pPr algn="ctr" eaLnBrk="0" fontAlgn="base" hangingPunct="0">
                <a:spcBef>
                  <a:spcPct val="0"/>
                </a:spcBef>
                <a:spcAft>
                  <a:spcPct val="0"/>
                </a:spcAft>
              </a:pPr>
              <a:endParaRPr lang="en-US" sz="2800">
                <a:solidFill>
                  <a:srgbClr val="111111"/>
                </a:solidFill>
                <a:cs typeface="Arial" charset="0"/>
              </a:endParaRPr>
            </a:p>
          </p:txBody>
        </p:sp>
        <p:sp>
          <p:nvSpPr>
            <p:cNvPr id="111627" name="Oval 18"/>
            <p:cNvSpPr>
              <a:spLocks noChangeArrowheads="1"/>
            </p:cNvSpPr>
            <p:nvPr/>
          </p:nvSpPr>
          <p:spPr bwMode="auto">
            <a:xfrm>
              <a:off x="7313613" y="4273550"/>
              <a:ext cx="292100" cy="273050"/>
            </a:xfrm>
            <a:prstGeom prst="ellipse">
              <a:avLst/>
            </a:prstGeom>
            <a:noFill/>
            <a:ln w="25400">
              <a:solidFill>
                <a:schemeClr val="bg1"/>
              </a:solidFill>
              <a:round/>
              <a:headEnd/>
              <a:tailEnd/>
            </a:ln>
          </p:spPr>
          <p:txBody>
            <a:bodyPr wrap="none" anchor="ctr"/>
            <a:lstStyle/>
            <a:p>
              <a:pPr algn="ctr" eaLnBrk="0" fontAlgn="base" hangingPunct="0">
                <a:spcBef>
                  <a:spcPct val="0"/>
                </a:spcBef>
                <a:spcAft>
                  <a:spcPct val="0"/>
                </a:spcAft>
              </a:pPr>
              <a:endParaRPr lang="en-US" sz="2800">
                <a:solidFill>
                  <a:srgbClr val="111111"/>
                </a:solidFill>
                <a:cs typeface="Arial" charset="0"/>
              </a:endParaRPr>
            </a:p>
          </p:txBody>
        </p:sp>
      </p:grpSp>
      <p:sp>
        <p:nvSpPr>
          <p:cNvPr id="111628" name="Rectangle 19"/>
          <p:cNvSpPr>
            <a:spLocks noChangeArrowheads="1"/>
          </p:cNvSpPr>
          <p:nvPr/>
        </p:nvSpPr>
        <p:spPr bwMode="auto">
          <a:xfrm>
            <a:off x="6719506" y="1368425"/>
            <a:ext cx="1851789"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b="1" dirty="0">
                <a:solidFill>
                  <a:srgbClr val="FFFFFF"/>
                </a:solidFill>
                <a:cs typeface="Arial" charset="0"/>
              </a:rPr>
              <a:t>SCC_TILE</a:t>
            </a:r>
          </a:p>
        </p:txBody>
      </p:sp>
      <p:grpSp>
        <p:nvGrpSpPr>
          <p:cNvPr id="4" name="Group 28"/>
          <p:cNvGrpSpPr/>
          <p:nvPr/>
        </p:nvGrpSpPr>
        <p:grpSpPr>
          <a:xfrm>
            <a:off x="228600" y="2438400"/>
            <a:ext cx="3590925" cy="3286125"/>
            <a:chOff x="228600" y="2438400"/>
            <a:chExt cx="3590925" cy="3286125"/>
          </a:xfrm>
        </p:grpSpPr>
        <p:pic>
          <p:nvPicPr>
            <p:cNvPr id="22" name="Picture 5"/>
            <p:cNvPicPr>
              <a:picLocks noChangeAspect="1" noChangeArrowheads="1"/>
            </p:cNvPicPr>
            <p:nvPr/>
          </p:nvPicPr>
          <p:blipFill>
            <a:blip r:embed="rId3" cstate="print">
              <a:clrChange>
                <a:clrFrom>
                  <a:srgbClr val="FF9900"/>
                </a:clrFrom>
                <a:clrTo>
                  <a:srgbClr val="FF9900">
                    <a:alpha val="0"/>
                  </a:srgbClr>
                </a:clrTo>
              </a:clrChange>
            </a:blip>
            <a:srcRect/>
            <a:stretch>
              <a:fillRect/>
            </a:stretch>
          </p:blipFill>
          <p:spPr bwMode="auto">
            <a:xfrm>
              <a:off x="228600" y="2438400"/>
              <a:ext cx="3590925" cy="3286125"/>
            </a:xfrm>
            <a:prstGeom prst="rect">
              <a:avLst/>
            </a:prstGeom>
            <a:noFill/>
            <a:ln w="9525">
              <a:noFill/>
              <a:miter lim="800000"/>
              <a:headEnd/>
              <a:tailEnd/>
            </a:ln>
          </p:spPr>
        </p:pic>
        <p:grpSp>
          <p:nvGrpSpPr>
            <p:cNvPr id="5" name="Group 22"/>
            <p:cNvGrpSpPr/>
            <p:nvPr/>
          </p:nvGrpSpPr>
          <p:grpSpPr>
            <a:xfrm>
              <a:off x="260196" y="2469624"/>
              <a:ext cx="3461212" cy="2816656"/>
              <a:chOff x="260196" y="2469624"/>
              <a:chExt cx="3461212" cy="2816656"/>
            </a:xfrm>
          </p:grpSpPr>
          <p:grpSp>
            <p:nvGrpSpPr>
              <p:cNvPr id="6" name="Group 10"/>
              <p:cNvGrpSpPr>
                <a:grpSpLocks/>
              </p:cNvGrpSpPr>
              <p:nvPr/>
            </p:nvGrpSpPr>
            <p:grpSpPr bwMode="auto">
              <a:xfrm>
                <a:off x="3114983" y="3755930"/>
                <a:ext cx="606425" cy="1530350"/>
                <a:chOff x="3444" y="2596"/>
                <a:chExt cx="382" cy="964"/>
              </a:xfrm>
              <a:solidFill>
                <a:srgbClr val="00E600"/>
              </a:solidFill>
            </p:grpSpPr>
            <p:sp>
              <p:nvSpPr>
                <p:cNvPr id="27" name="Rectangle 7"/>
                <p:cNvSpPr>
                  <a:spLocks noChangeArrowheads="1"/>
                </p:cNvSpPr>
                <p:nvPr/>
              </p:nvSpPr>
              <p:spPr bwMode="auto">
                <a:xfrm>
                  <a:off x="3444" y="2596"/>
                  <a:ext cx="382" cy="964"/>
                </a:xfrm>
                <a:prstGeom prst="rect">
                  <a:avLst/>
                </a:prstGeom>
                <a:grpFill/>
                <a:ln w="9525">
                  <a:solidFill>
                    <a:schemeClr val="bg1"/>
                  </a:solidFill>
                  <a:miter lim="800000"/>
                  <a:headEnd/>
                  <a:tailEnd/>
                </a:ln>
              </p:spPr>
              <p:txBody>
                <a:bodyPr wrap="none" anchor="ctr"/>
                <a:lstStyle/>
                <a:p>
                  <a:pPr algn="ctr" fontAlgn="base">
                    <a:spcBef>
                      <a:spcPct val="0"/>
                    </a:spcBef>
                    <a:spcAft>
                      <a:spcPct val="0"/>
                    </a:spcAft>
                  </a:pPr>
                  <a:endParaRPr lang="en-US" sz="1400" b="1">
                    <a:solidFill>
                      <a:srgbClr val="032643"/>
                    </a:solidFill>
                    <a:latin typeface="Times New Roman" pitchFamily="18" charset="0"/>
                    <a:cs typeface="Arial" charset="0"/>
                  </a:endParaRPr>
                </a:p>
              </p:txBody>
            </p:sp>
            <p:sp>
              <p:nvSpPr>
                <p:cNvPr id="28" name="Text Box 9"/>
                <p:cNvSpPr txBox="1">
                  <a:spLocks noChangeArrowheads="1"/>
                </p:cNvSpPr>
                <p:nvPr/>
              </p:nvSpPr>
              <p:spPr bwMode="auto">
                <a:xfrm>
                  <a:off x="3535" y="2774"/>
                  <a:ext cx="233" cy="584"/>
                </a:xfrm>
                <a:prstGeom prst="rect">
                  <a:avLst/>
                </a:prstGeom>
                <a:grpFill/>
                <a:ln w="9525">
                  <a:noFill/>
                  <a:miter lim="800000"/>
                  <a:headEnd/>
                  <a:tailEnd/>
                </a:ln>
              </p:spPr>
              <p:txBody>
                <a:bodyPr vert="eaVert" wrap="none">
                  <a:spAutoFit/>
                </a:bodyPr>
                <a:lstStyle/>
                <a:p>
                  <a:pPr fontAlgn="base">
                    <a:spcBef>
                      <a:spcPct val="0"/>
                    </a:spcBef>
                    <a:spcAft>
                      <a:spcPct val="0"/>
                    </a:spcAft>
                  </a:pPr>
                  <a:r>
                    <a:rPr lang="en-US" sz="1200" dirty="0">
                      <a:solidFill>
                        <a:srgbClr val="FFFFFF"/>
                      </a:solidFill>
                      <a:latin typeface="Arial" pitchFamily="34" charset="0"/>
                      <a:cs typeface="Arial" pitchFamily="34" charset="0"/>
                    </a:rPr>
                    <a:t>Config/Scan</a:t>
                  </a:r>
                  <a:endParaRPr lang="en-US" dirty="0">
                    <a:solidFill>
                      <a:srgbClr val="FFFFFF"/>
                    </a:solidFill>
                    <a:latin typeface="Arial" pitchFamily="34" charset="0"/>
                    <a:cs typeface="Arial" pitchFamily="34" charset="0"/>
                  </a:endParaRPr>
                </a:p>
              </p:txBody>
            </p:sp>
          </p:grpSp>
          <p:sp>
            <p:nvSpPr>
              <p:cNvPr id="25" name="Rectangle 24"/>
              <p:cNvSpPr/>
              <p:nvPr/>
            </p:nvSpPr>
            <p:spPr>
              <a:xfrm>
                <a:off x="260196" y="2469624"/>
                <a:ext cx="1241834" cy="1170134"/>
              </a:xfrm>
              <a:prstGeom prst="rect">
                <a:avLst/>
              </a:prstGeom>
              <a:solidFill>
                <a:srgbClr val="00E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dirty="0">
                  <a:solidFill>
                    <a:srgbClr val="00E600"/>
                  </a:solidFill>
                </a:endParaRPr>
              </a:p>
            </p:txBody>
          </p:sp>
          <p:sp>
            <p:nvSpPr>
              <p:cNvPr id="26" name="Text Box 9"/>
              <p:cNvSpPr txBox="1">
                <a:spLocks noChangeArrowheads="1"/>
              </p:cNvSpPr>
              <p:nvPr/>
            </p:nvSpPr>
            <p:spPr bwMode="auto">
              <a:xfrm rot="16200000">
                <a:off x="676973" y="2611296"/>
                <a:ext cx="369332" cy="808876"/>
              </a:xfrm>
              <a:prstGeom prst="rect">
                <a:avLst/>
              </a:prstGeom>
              <a:noFill/>
              <a:ln w="9525">
                <a:noFill/>
                <a:miter lim="800000"/>
                <a:headEnd/>
                <a:tailEnd/>
              </a:ln>
            </p:spPr>
            <p:txBody>
              <a:bodyPr vert="eaVert" wrap="none">
                <a:spAutoFit/>
              </a:bodyPr>
              <a:lstStyle/>
              <a:p>
                <a:pPr fontAlgn="base">
                  <a:spcBef>
                    <a:spcPct val="0"/>
                  </a:spcBef>
                  <a:spcAft>
                    <a:spcPct val="0"/>
                  </a:spcAft>
                </a:pPr>
                <a:r>
                  <a:rPr lang="en-US" sz="1200" dirty="0">
                    <a:solidFill>
                      <a:srgbClr val="FFFFFF"/>
                    </a:solidFill>
                    <a:latin typeface="Arial" pitchFamily="34" charset="0"/>
                    <a:cs typeface="Arial" pitchFamily="34" charset="0"/>
                  </a:rPr>
                  <a:t>Oscillators</a:t>
                </a:r>
              </a:p>
            </p:txBody>
          </p:sp>
        </p:grpSp>
      </p:grpSp>
      <p:sp>
        <p:nvSpPr>
          <p:cNvPr id="24" name="AutoShape 11"/>
          <p:cNvSpPr>
            <a:spLocks noChangeArrowheads="1"/>
          </p:cNvSpPr>
          <p:nvPr/>
        </p:nvSpPr>
        <p:spPr bwMode="auto">
          <a:xfrm>
            <a:off x="3733800" y="4419600"/>
            <a:ext cx="260350" cy="247650"/>
          </a:xfrm>
          <a:prstGeom prst="leftRightArrow">
            <a:avLst>
              <a:gd name="adj1" fmla="val 50000"/>
              <a:gd name="adj2" fmla="val 21026"/>
            </a:avLst>
          </a:prstGeom>
          <a:solidFill>
            <a:srgbClr val="00E600"/>
          </a:solidFill>
          <a:ln w="9525">
            <a:solidFill>
              <a:schemeClr val="tx1"/>
            </a:solidFill>
            <a:miter lim="800000"/>
            <a:headEnd/>
            <a:tailEnd/>
          </a:ln>
        </p:spPr>
        <p:txBody>
          <a:bodyPr wrap="none" anchor="ctr"/>
          <a:lstStyle/>
          <a:p>
            <a:pPr fontAlgn="base">
              <a:spcBef>
                <a:spcPct val="0"/>
              </a:spcBef>
              <a:spcAft>
                <a:spcPct val="0"/>
              </a:spcAft>
            </a:pPr>
            <a:endParaRPr lang="en-US" b="1">
              <a:solidFill>
                <a:srgbClr val="032643"/>
              </a:solidFill>
              <a:latin typeface="Times New Roman" pitchFamily="18" charset="0"/>
              <a:cs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5" descr="IMG_1335"/>
          <p:cNvPicPr>
            <a:picLocks noChangeAspect="1" noChangeArrowheads="1"/>
          </p:cNvPicPr>
          <p:nvPr/>
        </p:nvPicPr>
        <p:blipFill>
          <a:blip r:embed="rId2" cstate="print"/>
          <a:srcRect/>
          <a:stretch>
            <a:fillRect/>
          </a:stretch>
        </p:blipFill>
        <p:spPr bwMode="auto">
          <a:xfrm>
            <a:off x="3700463" y="1020763"/>
            <a:ext cx="5338762" cy="4003675"/>
          </a:xfrm>
          <a:prstGeom prst="rect">
            <a:avLst/>
          </a:prstGeom>
          <a:noFill/>
          <a:ln w="9525">
            <a:noFill/>
            <a:miter lim="800000"/>
            <a:headEnd/>
            <a:tailEnd/>
          </a:ln>
        </p:spPr>
      </p:pic>
      <p:sp>
        <p:nvSpPr>
          <p:cNvPr id="112643" name="Rectangle 6"/>
          <p:cNvSpPr>
            <a:spLocks noGrp="1" noChangeArrowheads="1"/>
          </p:cNvSpPr>
          <p:nvPr>
            <p:ph type="title"/>
          </p:nvPr>
        </p:nvSpPr>
        <p:spPr/>
        <p:txBody>
          <a:bodyPr/>
          <a:lstStyle/>
          <a:p>
            <a:pPr eaLnBrk="1" hangingPunct="1"/>
            <a:r>
              <a:rPr lang="en-US" smtClean="0"/>
              <a:t>Package and Test Board</a:t>
            </a:r>
          </a:p>
        </p:txBody>
      </p:sp>
      <p:graphicFrame>
        <p:nvGraphicFramePr>
          <p:cNvPr id="107548" name="Group 28"/>
          <p:cNvGraphicFramePr>
            <a:graphicFrameLocks noGrp="1"/>
          </p:cNvGraphicFramePr>
          <p:nvPr/>
        </p:nvGraphicFramePr>
        <p:xfrm>
          <a:off x="303213" y="4583113"/>
          <a:ext cx="4757738" cy="1408072"/>
        </p:xfrm>
        <a:graphic>
          <a:graphicData uri="http://schemas.openxmlformats.org/drawingml/2006/table">
            <a:tbl>
              <a:tblPr/>
              <a:tblGrid>
                <a:gridCol w="1681163"/>
                <a:gridCol w="3076575"/>
              </a:tblGrid>
              <a:tr h="0">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Technology</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45nm Process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Package</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1567 pin LGA package</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endParaRPr kumimoji="0" lang="en-US" sz="1900" b="1" i="0" u="none" strike="noStrike" cap="none" normalizeH="0" baseline="0" smtClean="0">
                        <a:ln>
                          <a:noFill/>
                        </a:ln>
                        <a:solidFill>
                          <a:srgbClr val="333333"/>
                        </a:solidFill>
                        <a:effectLst/>
                        <a:latin typeface="Arial" charset="0"/>
                        <a:cs typeface="Arial" charset="0"/>
                      </a:endParaRP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14 layers (5-4-5)</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smtClean="0">
                          <a:ln>
                            <a:noFill/>
                          </a:ln>
                          <a:solidFill>
                            <a:srgbClr val="333333"/>
                          </a:solidFill>
                          <a:effectLst/>
                          <a:latin typeface="Arial" charset="0"/>
                          <a:cs typeface="Arial" charset="0"/>
                        </a:rPr>
                        <a:t>Signals</a:t>
                      </a:r>
                    </a:p>
                  </a:txBody>
                  <a:tcPr marL="91414" marR="91414"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0588" rtl="0" eaLnBrk="1" fontAlgn="base" latinLnBrk="0" hangingPunct="1">
                        <a:lnSpc>
                          <a:spcPct val="90000"/>
                        </a:lnSpc>
                        <a:spcBef>
                          <a:spcPct val="50000"/>
                        </a:spcBef>
                        <a:spcAft>
                          <a:spcPct val="0"/>
                        </a:spcAft>
                        <a:buClrTx/>
                        <a:buSzTx/>
                        <a:buFontTx/>
                        <a:buNone/>
                        <a:tabLst/>
                      </a:pPr>
                      <a:r>
                        <a:rPr kumimoji="0" lang="en-US" sz="1900" b="1" i="0" u="none" strike="noStrike" cap="none" normalizeH="0" baseline="0" dirty="0" smtClean="0">
                          <a:ln>
                            <a:noFill/>
                          </a:ln>
                          <a:solidFill>
                            <a:srgbClr val="333333"/>
                          </a:solidFill>
                          <a:effectLst/>
                          <a:latin typeface="Arial" charset="0"/>
                          <a:cs typeface="Arial" charset="0"/>
                        </a:rPr>
                        <a:t>970 pins</a:t>
                      </a:r>
                    </a:p>
                  </a:txBody>
                  <a:tcPr marL="91414" marR="91414"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12661" name="Picture 64"/>
          <p:cNvPicPr>
            <a:picLocks noChangeAspect="1" noChangeArrowheads="1"/>
          </p:cNvPicPr>
          <p:nvPr/>
        </p:nvPicPr>
        <p:blipFill>
          <a:blip r:embed="rId3" cstate="print"/>
          <a:srcRect/>
          <a:stretch>
            <a:fillRect/>
          </a:stretch>
        </p:blipFill>
        <p:spPr bwMode="auto">
          <a:xfrm>
            <a:off x="234950" y="965200"/>
            <a:ext cx="3336925" cy="3222625"/>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CA893163-F354-46D5-A50B-238455EF76F5}" type="slidenum">
              <a:rPr lang="en-US" smtClean="0"/>
              <a:pPr>
                <a:defRPr/>
              </a:pPr>
              <a:t>44</a:t>
            </a:fld>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33"/>
          <p:cNvSpPr>
            <a:spLocks noGrp="1" noChangeArrowheads="1"/>
          </p:cNvSpPr>
          <p:nvPr>
            <p:ph type="title"/>
          </p:nvPr>
        </p:nvSpPr>
        <p:spPr/>
        <p:txBody>
          <a:bodyPr/>
          <a:lstStyle/>
          <a:p>
            <a:pPr eaLnBrk="1" hangingPunct="1"/>
            <a:r>
              <a:rPr lang="en-US" smtClean="0"/>
              <a:t>Core &amp; Router Fmax</a:t>
            </a:r>
          </a:p>
        </p:txBody>
      </p:sp>
      <p:sp>
        <p:nvSpPr>
          <p:cNvPr id="113667" name="Text Box 146"/>
          <p:cNvSpPr txBox="1">
            <a:spLocks noChangeArrowheads="1"/>
          </p:cNvSpPr>
          <p:nvPr/>
        </p:nvSpPr>
        <p:spPr bwMode="auto">
          <a:xfrm>
            <a:off x="2622550" y="1606550"/>
            <a:ext cx="452438" cy="366713"/>
          </a:xfrm>
          <a:prstGeom prst="rect">
            <a:avLst/>
          </a:prstGeom>
          <a:noFill/>
          <a:ln w="9525" algn="ctr">
            <a:noFill/>
            <a:prstDash val="dash"/>
            <a:miter lim="800000"/>
            <a:headEnd/>
            <a:tailEnd/>
          </a:ln>
        </p:spPr>
        <p:txBody>
          <a:bodyPr>
            <a:spAutoFit/>
          </a:bodyPr>
          <a:lstStyle/>
          <a:p>
            <a:pPr algn="ctr" eaLnBrk="0" hangingPunct="0">
              <a:spcBef>
                <a:spcPct val="50000"/>
              </a:spcBef>
            </a:pPr>
            <a:endParaRPr lang="en-US" sz="2800" b="0">
              <a:solidFill>
                <a:schemeClr val="tx1"/>
              </a:solidFill>
              <a:latin typeface="Verdana" pitchFamily="34" charset="0"/>
            </a:endParaRPr>
          </a:p>
        </p:txBody>
      </p:sp>
      <p:pic>
        <p:nvPicPr>
          <p:cNvPr id="1136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28688" y="785813"/>
            <a:ext cx="7286625" cy="5143500"/>
          </a:xfrm>
          <a:prstGeom prst="rect">
            <a:avLst/>
          </a:prstGeom>
          <a:noFill/>
          <a:ln w="50800" algn="ctr">
            <a:noFill/>
            <a:miter lim="800000"/>
            <a:headEnd/>
            <a:tailEnd/>
          </a:ln>
        </p:spPr>
      </p:pic>
      <p:sp>
        <p:nvSpPr>
          <p:cNvPr id="7" name="Slide Number Placeholder 6"/>
          <p:cNvSpPr>
            <a:spLocks noGrp="1"/>
          </p:cNvSpPr>
          <p:nvPr>
            <p:ph type="sldNum" sz="quarter" idx="10"/>
          </p:nvPr>
        </p:nvSpPr>
        <p:spPr/>
        <p:txBody>
          <a:bodyPr/>
          <a:lstStyle/>
          <a:p>
            <a:pPr>
              <a:defRPr/>
            </a:pPr>
            <a:fld id="{08CD38A1-6A6B-475A-ABD0-7952FF243C26}" type="slidenum">
              <a:rPr lang="en-US" smtClean="0"/>
              <a:pPr>
                <a:defRPr/>
              </a:pPr>
              <a:t>45</a:t>
            </a:fld>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33"/>
          <p:cNvSpPr>
            <a:spLocks noGrp="1" noChangeArrowheads="1"/>
          </p:cNvSpPr>
          <p:nvPr>
            <p:ph type="title"/>
          </p:nvPr>
        </p:nvSpPr>
        <p:spPr/>
        <p:txBody>
          <a:bodyPr/>
          <a:lstStyle/>
          <a:p>
            <a:pPr eaLnBrk="1" hangingPunct="1"/>
            <a:r>
              <a:rPr lang="en-US" smtClean="0"/>
              <a:t>Measured full chip power</a:t>
            </a:r>
          </a:p>
        </p:txBody>
      </p:sp>
      <p:sp>
        <p:nvSpPr>
          <p:cNvPr id="114691" name="Text Box 146"/>
          <p:cNvSpPr txBox="1">
            <a:spLocks noChangeArrowheads="1"/>
          </p:cNvSpPr>
          <p:nvPr/>
        </p:nvSpPr>
        <p:spPr bwMode="auto">
          <a:xfrm>
            <a:off x="2622550" y="1606550"/>
            <a:ext cx="452438" cy="366713"/>
          </a:xfrm>
          <a:prstGeom prst="rect">
            <a:avLst/>
          </a:prstGeom>
          <a:noFill/>
          <a:ln w="9525" algn="ctr">
            <a:noFill/>
            <a:prstDash val="dash"/>
            <a:miter lim="800000"/>
            <a:headEnd/>
            <a:tailEnd/>
          </a:ln>
        </p:spPr>
        <p:txBody>
          <a:bodyPr>
            <a:spAutoFit/>
          </a:bodyPr>
          <a:lstStyle/>
          <a:p>
            <a:pPr algn="ctr" eaLnBrk="0" hangingPunct="0">
              <a:spcBef>
                <a:spcPct val="50000"/>
              </a:spcBef>
            </a:pPr>
            <a:endParaRPr lang="en-US" sz="2800" b="0">
              <a:solidFill>
                <a:schemeClr val="tx1"/>
              </a:solidFill>
              <a:latin typeface="Verdana" pitchFamily="34" charset="0"/>
            </a:endParaRPr>
          </a:p>
        </p:txBody>
      </p:sp>
      <p:pic>
        <p:nvPicPr>
          <p:cNvPr id="11469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63" y="876300"/>
            <a:ext cx="9153526" cy="5105400"/>
          </a:xfrm>
          <a:prstGeom prst="rect">
            <a:avLst/>
          </a:prstGeom>
          <a:noFill/>
          <a:ln w="50800" algn="ctr">
            <a:noFill/>
            <a:miter lim="800000"/>
            <a:headEnd/>
            <a:tailEnd/>
          </a:ln>
        </p:spPr>
      </p:pic>
      <p:sp>
        <p:nvSpPr>
          <p:cNvPr id="7" name="Slide Number Placeholder 6"/>
          <p:cNvSpPr>
            <a:spLocks noGrp="1"/>
          </p:cNvSpPr>
          <p:nvPr>
            <p:ph type="sldNum" sz="quarter" idx="10"/>
          </p:nvPr>
        </p:nvSpPr>
        <p:spPr/>
        <p:txBody>
          <a:bodyPr/>
          <a:lstStyle/>
          <a:p>
            <a:pPr>
              <a:defRPr/>
            </a:pPr>
            <a:fld id="{5BA24C1F-D07D-4055-9982-3FFCF6ABA3AE}" type="slidenum">
              <a:rPr lang="en-US" smtClean="0"/>
              <a:pPr>
                <a:defRPr/>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33"/>
          <p:cNvSpPr>
            <a:spLocks noGrp="1" noChangeArrowheads="1"/>
          </p:cNvSpPr>
          <p:nvPr>
            <p:ph type="title"/>
          </p:nvPr>
        </p:nvSpPr>
        <p:spPr/>
        <p:txBody>
          <a:bodyPr/>
          <a:lstStyle/>
          <a:p>
            <a:pPr eaLnBrk="1" hangingPunct="1"/>
            <a:r>
              <a:rPr lang="en-US" smtClean="0"/>
              <a:t>Power breakdown</a:t>
            </a:r>
          </a:p>
        </p:txBody>
      </p:sp>
      <p:sp>
        <p:nvSpPr>
          <p:cNvPr id="115715" name="Text Box 146"/>
          <p:cNvSpPr txBox="1">
            <a:spLocks noChangeArrowheads="1"/>
          </p:cNvSpPr>
          <p:nvPr/>
        </p:nvSpPr>
        <p:spPr bwMode="auto">
          <a:xfrm>
            <a:off x="2622550" y="1606550"/>
            <a:ext cx="452438" cy="366713"/>
          </a:xfrm>
          <a:prstGeom prst="rect">
            <a:avLst/>
          </a:prstGeom>
          <a:noFill/>
          <a:ln w="9525" algn="ctr">
            <a:noFill/>
            <a:prstDash val="dash"/>
            <a:miter lim="800000"/>
            <a:headEnd/>
            <a:tailEnd/>
          </a:ln>
        </p:spPr>
        <p:txBody>
          <a:bodyPr>
            <a:spAutoFit/>
          </a:bodyPr>
          <a:lstStyle/>
          <a:p>
            <a:pPr algn="ctr" eaLnBrk="0" hangingPunct="0">
              <a:spcBef>
                <a:spcPct val="50000"/>
              </a:spcBef>
            </a:pPr>
            <a:endParaRPr lang="en-US" sz="2800" b="0">
              <a:solidFill>
                <a:schemeClr val="tx1"/>
              </a:solidFill>
              <a:latin typeface="Verdana" pitchFamily="34" charset="0"/>
            </a:endParaRPr>
          </a:p>
        </p:txBody>
      </p:sp>
      <p:pic>
        <p:nvPicPr>
          <p:cNvPr id="115716" name="Picture 2"/>
          <p:cNvPicPr>
            <a:picLocks noChangeAspect="1" noChangeArrowheads="1"/>
          </p:cNvPicPr>
          <p:nvPr/>
        </p:nvPicPr>
        <p:blipFill>
          <a:blip r:embed="rId2" cstate="print"/>
          <a:srcRect/>
          <a:stretch>
            <a:fillRect/>
          </a:stretch>
        </p:blipFill>
        <p:spPr bwMode="auto">
          <a:xfrm>
            <a:off x="0" y="714375"/>
            <a:ext cx="9124950" cy="5305425"/>
          </a:xfrm>
          <a:prstGeom prst="rect">
            <a:avLst/>
          </a:prstGeom>
          <a:noFill/>
          <a:ln w="50800" algn="ctr">
            <a:noFill/>
            <a:miter lim="800000"/>
            <a:headEnd/>
            <a:tailEnd/>
          </a:ln>
        </p:spPr>
      </p:pic>
      <p:sp>
        <p:nvSpPr>
          <p:cNvPr id="7" name="Slide Number Placeholder 6"/>
          <p:cNvSpPr>
            <a:spLocks noGrp="1"/>
          </p:cNvSpPr>
          <p:nvPr>
            <p:ph type="sldNum" sz="quarter" idx="10"/>
          </p:nvPr>
        </p:nvSpPr>
        <p:spPr/>
        <p:txBody>
          <a:bodyPr/>
          <a:lstStyle/>
          <a:p>
            <a:pPr>
              <a:defRPr/>
            </a:pPr>
            <a:fld id="{FFEEB74E-95F3-4BED-ADA1-44063302B857}" type="slidenum">
              <a:rPr lang="en-US" smtClean="0"/>
              <a:pPr>
                <a:defRPr/>
              </a:pPr>
              <a:t>47</a:t>
            </a:fld>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5"/>
          <p:cNvSpPr>
            <a:spLocks noGrp="1"/>
          </p:cNvSpPr>
          <p:nvPr>
            <p:ph type="title"/>
          </p:nvPr>
        </p:nvSpPr>
        <p:spPr/>
        <p:txBody>
          <a:bodyPr/>
          <a:lstStyle/>
          <a:p>
            <a:pPr eaLnBrk="1" hangingPunct="1"/>
            <a:r>
              <a:rPr lang="en-US" smtClean="0"/>
              <a:t>Summary</a:t>
            </a:r>
          </a:p>
        </p:txBody>
      </p:sp>
      <p:sp>
        <p:nvSpPr>
          <p:cNvPr id="10" name="Content Placeholder 9"/>
          <p:cNvSpPr>
            <a:spLocks noGrp="1"/>
          </p:cNvSpPr>
          <p:nvPr>
            <p:ph idx="1"/>
          </p:nvPr>
        </p:nvSpPr>
        <p:spPr>
          <a:xfrm>
            <a:off x="420688" y="839788"/>
            <a:ext cx="8567737" cy="4870450"/>
          </a:xfrm>
        </p:spPr>
        <p:txBody>
          <a:bodyPr/>
          <a:lstStyle/>
          <a:p>
            <a:pPr marL="303213" indent="-303213" defTabSz="966788" eaLnBrk="1" hangingPunct="1">
              <a:spcBef>
                <a:spcPts val="0"/>
              </a:spcBef>
              <a:buFont typeface="Arial" pitchFamily="34" charset="0"/>
              <a:buChar char="•"/>
              <a:defRPr/>
            </a:pPr>
            <a:r>
              <a:rPr lang="en-US" sz="2400" dirty="0" smtClean="0">
                <a:solidFill>
                  <a:schemeClr val="tx1"/>
                </a:solidFill>
              </a:rPr>
              <a:t>A 48 IA-32 core processor in 45nm CMOS </a:t>
            </a:r>
          </a:p>
          <a:p>
            <a:pPr marL="723900" lvl="1" indent="-239713" defTabSz="966788" eaLnBrk="1" hangingPunct="1">
              <a:spcBef>
                <a:spcPts val="0"/>
              </a:spcBef>
              <a:buSzPct val="125000"/>
              <a:buFont typeface="Times" charset="0"/>
              <a:buChar char="•"/>
              <a:defRPr/>
            </a:pPr>
            <a:r>
              <a:rPr lang="en-US" sz="2000" dirty="0" smtClean="0">
                <a:solidFill>
                  <a:schemeClr val="tx1"/>
                </a:solidFill>
              </a:rPr>
              <a:t>Second generation 2D-mesh network</a:t>
            </a:r>
          </a:p>
          <a:p>
            <a:pPr marL="723900" lvl="1" indent="-239713" defTabSz="966788" eaLnBrk="1" hangingPunct="1">
              <a:spcBef>
                <a:spcPts val="0"/>
              </a:spcBef>
              <a:buSzPct val="125000"/>
              <a:buFont typeface="Times" charset="0"/>
              <a:buChar char="•"/>
              <a:defRPr/>
            </a:pPr>
            <a:r>
              <a:rPr lang="en-US" sz="2000" dirty="0" smtClean="0">
                <a:solidFill>
                  <a:schemeClr val="tx1"/>
                </a:solidFill>
              </a:rPr>
              <a:t>4 DDR3 channels in a 6×4 </a:t>
            </a:r>
          </a:p>
          <a:p>
            <a:pPr marL="723900" lvl="1" indent="-239713" defTabSz="966788" eaLnBrk="1" hangingPunct="1">
              <a:spcBef>
                <a:spcPts val="0"/>
              </a:spcBef>
              <a:buSzPct val="125000"/>
              <a:buFont typeface="Times" charset="0"/>
              <a:buChar char="•"/>
              <a:defRPr/>
            </a:pPr>
            <a:r>
              <a:rPr lang="en-US" sz="2000" dirty="0" smtClean="0">
                <a:solidFill>
                  <a:schemeClr val="tx1"/>
                </a:solidFill>
              </a:rPr>
              <a:t>Highest level of IA-32 integration</a:t>
            </a:r>
          </a:p>
          <a:p>
            <a:pPr marL="303213" indent="-303213" defTabSz="966788" eaLnBrk="1" hangingPunct="1">
              <a:spcBef>
                <a:spcPts val="0"/>
              </a:spcBef>
              <a:buFont typeface="Arial" pitchFamily="34" charset="0"/>
              <a:buChar char="•"/>
              <a:defRPr/>
            </a:pPr>
            <a:r>
              <a:rPr lang="en-US" sz="2400" dirty="0" smtClean="0">
                <a:solidFill>
                  <a:schemeClr val="tx1"/>
                </a:solidFill>
              </a:rPr>
              <a:t>New message passing HW for increased performance</a:t>
            </a:r>
          </a:p>
          <a:p>
            <a:pPr marL="723900" lvl="1" indent="-239713" defTabSz="966788" eaLnBrk="1" hangingPunct="1">
              <a:spcBef>
                <a:spcPts val="0"/>
              </a:spcBef>
              <a:buSzPct val="125000"/>
              <a:buFont typeface="Times" charset="0"/>
              <a:buChar char="•"/>
              <a:defRPr/>
            </a:pPr>
            <a:r>
              <a:rPr lang="en-US" sz="2000" dirty="0" smtClean="0">
                <a:solidFill>
                  <a:schemeClr val="tx1"/>
                </a:solidFill>
              </a:rPr>
              <a:t>384KB of on-die shared memory</a:t>
            </a:r>
          </a:p>
          <a:p>
            <a:pPr marL="723900" lvl="1" indent="-239713" defTabSz="966788" eaLnBrk="1" hangingPunct="1">
              <a:spcBef>
                <a:spcPts val="0"/>
              </a:spcBef>
              <a:buSzPct val="125000"/>
              <a:buFont typeface="Times" charset="0"/>
              <a:buChar char="•"/>
              <a:defRPr/>
            </a:pPr>
            <a:r>
              <a:rPr lang="en-US" sz="2000" dirty="0" smtClean="0">
                <a:solidFill>
                  <a:schemeClr val="tx1"/>
                </a:solidFill>
              </a:rPr>
              <a:t>Message passing memory type</a:t>
            </a:r>
          </a:p>
          <a:p>
            <a:pPr marL="303213" indent="-303213" defTabSz="966788" eaLnBrk="1" hangingPunct="1">
              <a:spcBef>
                <a:spcPts val="0"/>
              </a:spcBef>
              <a:buFont typeface="Arial" pitchFamily="34" charset="0"/>
              <a:buChar char="•"/>
              <a:defRPr/>
            </a:pPr>
            <a:r>
              <a:rPr lang="en-US" sz="2400" dirty="0" smtClean="0">
                <a:solidFill>
                  <a:schemeClr val="tx1"/>
                </a:solidFill>
              </a:rPr>
              <a:t>Power management employs 8VIs and 28FIs for DVFS</a:t>
            </a:r>
          </a:p>
          <a:p>
            <a:pPr marL="303213" indent="-303213" defTabSz="966788" eaLnBrk="1" hangingPunct="1">
              <a:spcBef>
                <a:spcPts val="0"/>
              </a:spcBef>
              <a:buFont typeface="Arial" pitchFamily="34" charset="0"/>
              <a:buChar char="•"/>
              <a:defRPr/>
            </a:pPr>
            <a:r>
              <a:rPr lang="en-US" sz="2400" dirty="0" smtClean="0">
                <a:solidFill>
                  <a:schemeClr val="tx1"/>
                </a:solidFill>
              </a:rPr>
              <a:t>Chip dissipates between 25W and 125W as performance scales</a:t>
            </a:r>
          </a:p>
          <a:p>
            <a:pPr marL="723900" lvl="1" indent="-239713" defTabSz="966788" eaLnBrk="1" hangingPunct="1">
              <a:spcBef>
                <a:spcPts val="0"/>
              </a:spcBef>
              <a:buSzPct val="125000"/>
              <a:buFont typeface="Times" charset="0"/>
              <a:buChar char="•"/>
              <a:defRPr/>
            </a:pPr>
            <a:r>
              <a:rPr lang="en-US" sz="2000" dirty="0" smtClean="0">
                <a:solidFill>
                  <a:schemeClr val="tx1"/>
                </a:solidFill>
              </a:rPr>
              <a:t>25W at 0.7, 125MHz core, 250MHz mesh and 50°C</a:t>
            </a:r>
          </a:p>
          <a:p>
            <a:pPr marL="723900" lvl="1" indent="-239713" defTabSz="966788" eaLnBrk="1" hangingPunct="1">
              <a:spcBef>
                <a:spcPts val="0"/>
              </a:spcBef>
              <a:buSzPct val="125000"/>
              <a:buFont typeface="Times" charset="0"/>
              <a:buChar char="•"/>
              <a:defRPr/>
            </a:pPr>
            <a:r>
              <a:rPr lang="en-US" sz="2000" dirty="0" smtClean="0">
                <a:solidFill>
                  <a:schemeClr val="tx1"/>
                </a:solidFill>
              </a:rPr>
              <a:t>125W at 1.14V, 1GHz core, 2GHz mesh and 50°C</a:t>
            </a:r>
          </a:p>
          <a:p>
            <a:pPr eaLnBrk="1" hangingPunct="1">
              <a:spcBef>
                <a:spcPts val="0"/>
              </a:spcBef>
              <a:defRPr/>
            </a:pPr>
            <a:endParaRPr lang="en-US" sz="2400" dirty="0"/>
          </a:p>
        </p:txBody>
      </p:sp>
      <p:sp>
        <p:nvSpPr>
          <p:cNvPr id="11" name="Slide Number Placeholder 10"/>
          <p:cNvSpPr>
            <a:spLocks noGrp="1"/>
          </p:cNvSpPr>
          <p:nvPr>
            <p:ph type="sldNum" sz="quarter" idx="10"/>
          </p:nvPr>
        </p:nvSpPr>
        <p:spPr/>
        <p:txBody>
          <a:bodyPr/>
          <a:lstStyle/>
          <a:p>
            <a:pPr>
              <a:defRPr/>
            </a:pPr>
            <a:fld id="{3BEE9E61-D50F-4396-86B0-F51667FE3643}" type="slidenum">
              <a:rPr lang="en-US" smtClean="0"/>
              <a:pPr>
                <a:defRPr/>
              </a:pPr>
              <a:t>48</a:t>
            </a:fld>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tx1"/>
                </a:solidFill>
              </a:rPr>
              <a:t>11:50   </a:t>
            </a:r>
            <a:r>
              <a:rPr lang="en-US" sz="2000" dirty="0" smtClean="0">
                <a:solidFill>
                  <a:schemeClr val="tx1"/>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49</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tx1"/>
                </a:solidFill>
              </a:rPr>
              <a:t>09:45   Jim Held: Keynote Speech</a:t>
            </a:r>
            <a:endParaRPr lang="en-US" sz="2000" b="1" dirty="0" smtClean="0">
              <a:solidFill>
                <a:schemeClr val="tx1"/>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5</a:t>
            </a:fld>
            <a:endParaRPr lang="en-US"/>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tx1"/>
                </a:solidFill>
              </a:rPr>
              <a:t>13:30   Today’s SCC Software Environment</a:t>
            </a:r>
            <a:endParaRPr lang="en-US" sz="2000" dirty="0" smtClean="0">
              <a:solidFill>
                <a:schemeClr val="tx1"/>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50</a:t>
            </a:fld>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ubtitle 1"/>
          <p:cNvSpPr>
            <a:spLocks noGrp="1"/>
          </p:cNvSpPr>
          <p:nvPr>
            <p:ph type="subTitle" sz="quarter" idx="1"/>
          </p:nvPr>
        </p:nvSpPr>
        <p:spPr>
          <a:xfrm>
            <a:off x="1160463" y="3729038"/>
            <a:ext cx="7754937" cy="1514475"/>
          </a:xfrm>
        </p:spPr>
        <p:txBody>
          <a:bodyPr/>
          <a:lstStyle/>
          <a:p>
            <a:pPr eaLnBrk="1" hangingPunct="1"/>
            <a:r>
              <a:rPr lang="en-US" altLang="zh-CN" sz="2400" b="1" dirty="0" smtClean="0"/>
              <a:t>Xiaocheng Zhou</a:t>
            </a:r>
          </a:p>
          <a:p>
            <a:pPr eaLnBrk="1" hangingPunct="1"/>
            <a:r>
              <a:rPr lang="en-US" altLang="zh-CN" sz="2400" i="1" dirty="0" smtClean="0">
                <a:solidFill>
                  <a:schemeClr val="tx1"/>
                </a:solidFill>
                <a:ea typeface="宋体" pitchFamily="2" charset="-122"/>
              </a:rPr>
              <a:t>Intel Labs China</a:t>
            </a:r>
            <a:endParaRPr lang="en-US" altLang="zh-CN" sz="2400" i="1" dirty="0" smtClean="0"/>
          </a:p>
        </p:txBody>
      </p:sp>
      <p:sp>
        <p:nvSpPr>
          <p:cNvPr id="118787" name="Title 2"/>
          <p:cNvSpPr>
            <a:spLocks noGrp="1"/>
          </p:cNvSpPr>
          <p:nvPr>
            <p:ph type="ctrTitle" sz="quarter"/>
          </p:nvPr>
        </p:nvSpPr>
        <p:spPr>
          <a:xfrm>
            <a:off x="955675" y="1719263"/>
            <a:ext cx="7754938" cy="1454150"/>
          </a:xfrm>
        </p:spPr>
        <p:txBody>
          <a:bodyPr/>
          <a:lstStyle/>
          <a:p>
            <a:pPr eaLnBrk="1" hangingPunct="1"/>
            <a:r>
              <a:rPr lang="en-US" dirty="0" err="1" smtClean="0"/>
              <a:t>sccKit</a:t>
            </a:r>
            <a:r>
              <a:rPr lang="en-US" dirty="0" smtClean="0"/>
              <a:t> </a:t>
            </a:r>
            <a:br>
              <a:rPr lang="en-US" dirty="0" smtClean="0"/>
            </a:br>
            <a:r>
              <a:rPr lang="en-US" dirty="0" smtClean="0"/>
              <a:t>Software framework </a:t>
            </a:r>
            <a:br>
              <a:rPr lang="en-US" dirty="0" smtClean="0"/>
            </a:br>
            <a:r>
              <a:rPr lang="en-US" dirty="0" smtClean="0"/>
              <a:t>for SCC Platform</a:t>
            </a:r>
          </a:p>
        </p:txBody>
      </p:sp>
      <p:pic>
        <p:nvPicPr>
          <p:cNvPr id="3074"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21277" y="4848985"/>
            <a:ext cx="1678992" cy="1119328"/>
          </a:xfrm>
          <a:prstGeom prst="roundRect">
            <a:avLst/>
          </a:prstGeom>
          <a:ln>
            <a:noFill/>
          </a:ln>
          <a:effectLst>
            <a:softEdge rad="112500"/>
          </a:effectLst>
        </p:spPr>
      </p:pic>
      <p:sp>
        <p:nvSpPr>
          <p:cNvPr id="7" name="TextBox 6"/>
          <p:cNvSpPr txBox="1"/>
          <p:nvPr/>
        </p:nvSpPr>
        <p:spPr>
          <a:xfrm>
            <a:off x="401638" y="6075363"/>
            <a:ext cx="5426075" cy="584200"/>
          </a:xfrm>
          <a:prstGeom prst="rect">
            <a:avLst/>
          </a:prstGeom>
          <a:noFill/>
        </p:spPr>
        <p:txBody>
          <a:bodyPr>
            <a:spAutoFit/>
          </a:bodyPr>
          <a:lstStyle/>
          <a:p>
            <a:pPr>
              <a:defRPr/>
            </a:pPr>
            <a:r>
              <a:rPr lang="en-US" sz="1600" b="0" dirty="0">
                <a:solidFill>
                  <a:schemeClr val="bg1"/>
                </a:solidFill>
                <a:latin typeface="+mj-lt"/>
              </a:rPr>
              <a:t>Intel Labs Single-chip Cloud Computer Symposium </a:t>
            </a:r>
          </a:p>
          <a:p>
            <a:pPr>
              <a:defRPr/>
            </a:pPr>
            <a:r>
              <a:rPr lang="en-US" sz="1600" b="0" dirty="0" smtClean="0">
                <a:solidFill>
                  <a:schemeClr val="bg1"/>
                </a:solidFill>
                <a:latin typeface="+mj-lt"/>
              </a:rPr>
              <a:t>December, </a:t>
            </a:r>
            <a:r>
              <a:rPr lang="en-US" sz="1600" b="0" dirty="0">
                <a:solidFill>
                  <a:schemeClr val="bg1"/>
                </a:solidFill>
                <a:latin typeface="+mj-lt"/>
              </a:rPr>
              <a:t>2010</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en-US" dirty="0"/>
          </a:p>
        </p:txBody>
      </p:sp>
      <p:sp>
        <p:nvSpPr>
          <p:cNvPr id="3" name="Content Placeholder 2"/>
          <p:cNvSpPr>
            <a:spLocks noGrp="1"/>
          </p:cNvSpPr>
          <p:nvPr>
            <p:ph idx="1"/>
          </p:nvPr>
        </p:nvSpPr>
        <p:spPr>
          <a:xfrm>
            <a:off x="455613" y="843392"/>
            <a:ext cx="8237537" cy="3303587"/>
          </a:xfrm>
        </p:spPr>
        <p:txBody>
          <a:bodyPr/>
          <a:lstStyle/>
          <a:p>
            <a:r>
              <a:rPr lang="de-DE" sz="2400" dirty="0" smtClean="0"/>
              <a:t>Platform</a:t>
            </a:r>
          </a:p>
          <a:p>
            <a:pPr lvl="1"/>
            <a:r>
              <a:rPr lang="de-DE" sz="2000" dirty="0" smtClean="0"/>
              <a:t>Platform overview</a:t>
            </a:r>
          </a:p>
          <a:p>
            <a:pPr lvl="1"/>
            <a:r>
              <a:rPr lang="de-DE" sz="2000" dirty="0" smtClean="0"/>
              <a:t>System Interface FPGA bitstream</a:t>
            </a:r>
          </a:p>
          <a:p>
            <a:pPr lvl="1"/>
            <a:r>
              <a:rPr lang="de-DE" sz="2000" dirty="0" smtClean="0"/>
              <a:t>Board management controller (BMC) firmware</a:t>
            </a:r>
          </a:p>
          <a:p>
            <a:r>
              <a:rPr lang="de-DE" sz="2400" dirty="0" smtClean="0"/>
              <a:t>SCC Software</a:t>
            </a:r>
          </a:p>
          <a:p>
            <a:pPr lvl="1"/>
            <a:r>
              <a:rPr lang="de-DE" sz="2000" dirty="0" smtClean="0"/>
              <a:t>Customized Linux</a:t>
            </a:r>
          </a:p>
          <a:p>
            <a:pPr lvl="1"/>
            <a:r>
              <a:rPr lang="de-DE" sz="2000" dirty="0" smtClean="0"/>
              <a:t>bareMetalC</a:t>
            </a:r>
            <a:endParaRPr lang="en-US" sz="2000" dirty="0" smtClean="0"/>
          </a:p>
          <a:p>
            <a:r>
              <a:rPr lang="de-DE" sz="2400" dirty="0" smtClean="0"/>
              <a:t>Management Console PC Software</a:t>
            </a:r>
          </a:p>
          <a:p>
            <a:pPr lvl="1"/>
            <a:r>
              <a:rPr lang="de-DE" sz="2000" dirty="0" smtClean="0"/>
              <a:t>PCIe driver with integrated TCP/IP driver</a:t>
            </a:r>
          </a:p>
          <a:p>
            <a:pPr lvl="1"/>
            <a:r>
              <a:rPr lang="de-DE" sz="2000" dirty="0" smtClean="0"/>
              <a:t>Programming API for communication with SCC platform</a:t>
            </a:r>
          </a:p>
          <a:p>
            <a:pPr lvl="1"/>
            <a:r>
              <a:rPr lang="de-DE" sz="2000" dirty="0" smtClean="0"/>
              <a:t>GUI for interaction with SCC platform</a:t>
            </a:r>
          </a:p>
          <a:p>
            <a:pPr lvl="1"/>
            <a:r>
              <a:rPr lang="de-DE" sz="2000" dirty="0" smtClean="0"/>
              <a:t>Command line tools for interaction with SCC platform</a:t>
            </a:r>
          </a:p>
          <a:p>
            <a:r>
              <a:rPr lang="de-DE" sz="2400" dirty="0" smtClean="0"/>
              <a:t>Live Demo and outlook</a:t>
            </a:r>
          </a:p>
        </p:txBody>
      </p:sp>
      <p:sp>
        <p:nvSpPr>
          <p:cNvPr id="6" name="Slide Number Placeholder 5"/>
          <p:cNvSpPr>
            <a:spLocks noGrp="1"/>
          </p:cNvSpPr>
          <p:nvPr>
            <p:ph type="sldNum" sz="quarter" idx="10"/>
          </p:nvPr>
        </p:nvSpPr>
        <p:spPr/>
        <p:txBody>
          <a:bodyPr/>
          <a:lstStyle/>
          <a:p>
            <a:pPr>
              <a:defRPr/>
            </a:pPr>
            <a:fld id="{E85F1E2F-0946-4B58-AA4A-0F778A2C1C6A}" type="slidenum">
              <a:rPr lang="en-US" smtClean="0"/>
              <a:pPr>
                <a:defRPr/>
              </a:pPr>
              <a:t>52</a:t>
            </a:fld>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en-US" dirty="0"/>
          </a:p>
        </p:txBody>
      </p:sp>
      <p:sp>
        <p:nvSpPr>
          <p:cNvPr id="3" name="Content Placeholder 2"/>
          <p:cNvSpPr>
            <a:spLocks noGrp="1"/>
          </p:cNvSpPr>
          <p:nvPr>
            <p:ph idx="1"/>
          </p:nvPr>
        </p:nvSpPr>
        <p:spPr>
          <a:xfrm>
            <a:off x="462685" y="840671"/>
            <a:ext cx="8407400" cy="4754563"/>
          </a:xfrm>
        </p:spPr>
        <p:txBody>
          <a:bodyPr/>
          <a:lstStyle/>
          <a:p>
            <a:r>
              <a:rPr lang="de-DE" sz="2400" dirty="0" smtClean="0">
                <a:solidFill>
                  <a:schemeClr val="tx1"/>
                </a:solidFill>
              </a:rPr>
              <a:t>Platform</a:t>
            </a:r>
          </a:p>
          <a:p>
            <a:pPr lvl="1"/>
            <a:r>
              <a:rPr lang="de-DE" sz="2000" dirty="0" smtClean="0">
                <a:solidFill>
                  <a:schemeClr val="tx1"/>
                </a:solidFill>
              </a:rPr>
              <a:t>Platform overview</a:t>
            </a:r>
          </a:p>
          <a:p>
            <a:pPr lvl="1"/>
            <a:r>
              <a:rPr lang="de-DE" sz="2000" dirty="0" smtClean="0">
                <a:solidFill>
                  <a:schemeClr val="tx1"/>
                </a:solidFill>
              </a:rPr>
              <a:t>System Interface FPGA bitstream</a:t>
            </a:r>
          </a:p>
          <a:p>
            <a:pPr lvl="1"/>
            <a:r>
              <a:rPr lang="de-DE" sz="2000" dirty="0" smtClean="0">
                <a:solidFill>
                  <a:schemeClr val="tx1"/>
                </a:solidFill>
              </a:rPr>
              <a:t>Board management controller (BMC) firmware</a:t>
            </a:r>
          </a:p>
          <a:p>
            <a:r>
              <a:rPr lang="de-DE" sz="2400" dirty="0" smtClean="0">
                <a:solidFill>
                  <a:schemeClr val="tx1">
                    <a:lumMod val="50000"/>
                    <a:lumOff val="50000"/>
                  </a:schemeClr>
                </a:solidFill>
              </a:rPr>
              <a:t>SCC Software</a:t>
            </a:r>
          </a:p>
          <a:p>
            <a:pPr lvl="1"/>
            <a:r>
              <a:rPr lang="de-DE" sz="2000" dirty="0" smtClean="0">
                <a:solidFill>
                  <a:schemeClr val="tx1">
                    <a:lumMod val="50000"/>
                    <a:lumOff val="50000"/>
                  </a:schemeClr>
                </a:solidFill>
              </a:rPr>
              <a:t>Customized Linux</a:t>
            </a:r>
          </a:p>
          <a:p>
            <a:pPr lvl="1"/>
            <a:r>
              <a:rPr lang="de-DE" sz="2000" dirty="0" smtClean="0">
                <a:solidFill>
                  <a:schemeClr val="tx1">
                    <a:lumMod val="50000"/>
                    <a:lumOff val="50000"/>
                  </a:schemeClr>
                </a:solidFill>
              </a:rPr>
              <a:t>bareMetalC</a:t>
            </a:r>
            <a:endParaRPr lang="en-US" sz="2000" dirty="0" smtClean="0">
              <a:solidFill>
                <a:schemeClr val="tx1">
                  <a:lumMod val="50000"/>
                  <a:lumOff val="50000"/>
                </a:schemeClr>
              </a:solidFill>
            </a:endParaRPr>
          </a:p>
          <a:p>
            <a:r>
              <a:rPr lang="de-DE" sz="2400" dirty="0" smtClean="0">
                <a:solidFill>
                  <a:schemeClr val="tx1">
                    <a:lumMod val="50000"/>
                    <a:lumOff val="50000"/>
                  </a:schemeClr>
                </a:solidFill>
              </a:rPr>
              <a:t>Management Console PC Software</a:t>
            </a:r>
          </a:p>
          <a:p>
            <a:pPr lvl="1"/>
            <a:r>
              <a:rPr lang="de-DE" sz="2000" dirty="0" smtClean="0">
                <a:solidFill>
                  <a:schemeClr val="tx1">
                    <a:lumMod val="50000"/>
                    <a:lumOff val="50000"/>
                  </a:schemeClr>
                </a:solidFill>
              </a:rPr>
              <a:t>PCIe driver with integrated TCP/IP driver</a:t>
            </a:r>
          </a:p>
          <a:p>
            <a:pPr lvl="1"/>
            <a:r>
              <a:rPr lang="de-DE" sz="2000" dirty="0" smtClean="0">
                <a:solidFill>
                  <a:schemeClr val="tx1">
                    <a:lumMod val="50000"/>
                    <a:lumOff val="50000"/>
                  </a:schemeClr>
                </a:solidFill>
              </a:rPr>
              <a:t>Programming API for communication with SCC platform</a:t>
            </a:r>
          </a:p>
          <a:p>
            <a:pPr lvl="1"/>
            <a:r>
              <a:rPr lang="de-DE" sz="2000" dirty="0" smtClean="0">
                <a:solidFill>
                  <a:schemeClr val="tx1">
                    <a:lumMod val="50000"/>
                    <a:lumOff val="50000"/>
                  </a:schemeClr>
                </a:solidFill>
              </a:rPr>
              <a:t>GUI for interaction with SCC platform</a:t>
            </a:r>
          </a:p>
          <a:p>
            <a:pPr lvl="1"/>
            <a:r>
              <a:rPr lang="de-DE" sz="2000" dirty="0" smtClean="0">
                <a:solidFill>
                  <a:schemeClr val="tx1">
                    <a:lumMod val="50000"/>
                    <a:lumOff val="50000"/>
                  </a:schemeClr>
                </a:solidFill>
              </a:rPr>
              <a:t>Command line tools for interaction with SCC platform</a:t>
            </a:r>
          </a:p>
          <a:p>
            <a:r>
              <a:rPr lang="de-DE" sz="2400" dirty="0" smtClean="0">
                <a:solidFill>
                  <a:schemeClr val="tx1">
                    <a:lumMod val="50000"/>
                    <a:lumOff val="50000"/>
                  </a:schemeClr>
                </a:solidFill>
              </a:rPr>
              <a:t>Live Demo and outlook</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53</a:t>
            </a:fld>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     SCC Platform Board Overview</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54</a:t>
            </a:fld>
            <a:endParaRPr lang="en-US"/>
          </a:p>
        </p:txBody>
      </p:sp>
      <p:pic>
        <p:nvPicPr>
          <p:cNvPr id="3" name="Picture 2"/>
          <p:cNvPicPr>
            <a:picLocks noChangeAspect="1" noChangeArrowheads="1"/>
          </p:cNvPicPr>
          <p:nvPr/>
        </p:nvPicPr>
        <p:blipFill>
          <a:blip r:embed="rId3" cstate="print"/>
          <a:srcRect/>
          <a:stretch>
            <a:fillRect/>
          </a:stretch>
        </p:blipFill>
        <p:spPr bwMode="auto">
          <a:xfrm>
            <a:off x="752991" y="704998"/>
            <a:ext cx="7657842" cy="53003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 </a:t>
            </a:r>
            <a:r>
              <a:rPr lang="en-US" dirty="0" smtClean="0"/>
              <a:t>“Chipset”</a:t>
            </a:r>
            <a:endParaRPr lang="en-US" dirty="0"/>
          </a:p>
        </p:txBody>
      </p:sp>
      <p:sp>
        <p:nvSpPr>
          <p:cNvPr id="3" name="Content Placeholder 2"/>
          <p:cNvSpPr>
            <a:spLocks noGrp="1"/>
          </p:cNvSpPr>
          <p:nvPr>
            <p:ph idx="1"/>
          </p:nvPr>
        </p:nvSpPr>
        <p:spPr/>
        <p:txBody>
          <a:bodyPr/>
          <a:lstStyle/>
          <a:p>
            <a:r>
              <a:rPr lang="de-DE" sz="2800" dirty="0" smtClean="0"/>
              <a:t>System Interface FPGA</a:t>
            </a:r>
          </a:p>
          <a:p>
            <a:pPr lvl="1"/>
            <a:r>
              <a:rPr lang="de-DE" sz="2400" dirty="0" smtClean="0"/>
              <a:t>Connects to SCC Mesh interconnect</a:t>
            </a:r>
          </a:p>
          <a:p>
            <a:pPr lvl="1"/>
            <a:r>
              <a:rPr lang="de-DE" sz="2400" dirty="0" smtClean="0"/>
              <a:t>IO capabilities like </a:t>
            </a:r>
            <a:r>
              <a:rPr lang="de-DE" sz="2000" dirty="0" smtClean="0"/>
              <a:t>PCIe, Ethernet &amp; SATA</a:t>
            </a:r>
          </a:p>
          <a:p>
            <a:pPr lvl="1"/>
            <a:r>
              <a:rPr lang="de-DE" sz="2400" dirty="0" smtClean="0"/>
              <a:t>Bitstream is part of sccKit distribution</a:t>
            </a:r>
            <a:endParaRPr lang="de-DE" sz="2000" dirty="0" smtClean="0"/>
          </a:p>
          <a:p>
            <a:r>
              <a:rPr lang="de-DE" sz="2800" dirty="0" smtClean="0"/>
              <a:t>Board Management Controller (BMC)</a:t>
            </a:r>
          </a:p>
          <a:p>
            <a:pPr lvl="1"/>
            <a:r>
              <a:rPr lang="de-DE" sz="2400" dirty="0" smtClean="0"/>
              <a:t>JTAG interface for Clocking, Power etc.</a:t>
            </a:r>
          </a:p>
          <a:p>
            <a:pPr lvl="1"/>
            <a:r>
              <a:rPr lang="de-DE" sz="2400" dirty="0" smtClean="0"/>
              <a:t>USB Stick with FPGA bitstream</a:t>
            </a:r>
          </a:p>
          <a:p>
            <a:pPr lvl="1"/>
            <a:r>
              <a:rPr lang="de-DE" sz="2400" dirty="0" smtClean="0"/>
              <a:t>Network interface for User intercation via Telnet</a:t>
            </a:r>
          </a:p>
          <a:p>
            <a:pPr lvl="1"/>
            <a:r>
              <a:rPr lang="de-DE" sz="2400" dirty="0" smtClean="0"/>
              <a:t>Status monitoring</a:t>
            </a:r>
          </a:p>
          <a:p>
            <a:pPr lvl="1"/>
            <a:r>
              <a:rPr lang="de-DE" sz="2400" dirty="0" smtClean="0"/>
              <a:t>Firmware is part of sccKit distribution</a:t>
            </a:r>
          </a:p>
          <a:p>
            <a:pPr lvl="1"/>
            <a:endParaRPr lang="de-DE" sz="2400" dirty="0" smtClean="0"/>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55</a:t>
            </a:fld>
            <a:endParaRPr 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en-US" dirty="0"/>
          </a:p>
        </p:txBody>
      </p:sp>
      <p:sp>
        <p:nvSpPr>
          <p:cNvPr id="3" name="Content Placeholder 2"/>
          <p:cNvSpPr>
            <a:spLocks noGrp="1"/>
          </p:cNvSpPr>
          <p:nvPr>
            <p:ph idx="1"/>
          </p:nvPr>
        </p:nvSpPr>
        <p:spPr>
          <a:xfrm>
            <a:off x="455613" y="843392"/>
            <a:ext cx="8237537" cy="3303587"/>
          </a:xfrm>
        </p:spPr>
        <p:txBody>
          <a:bodyPr/>
          <a:lstStyle/>
          <a:p>
            <a:r>
              <a:rPr lang="de-DE" sz="2400" dirty="0" smtClean="0">
                <a:solidFill>
                  <a:schemeClr val="tx1">
                    <a:lumMod val="50000"/>
                    <a:lumOff val="50000"/>
                  </a:schemeClr>
                </a:solidFill>
              </a:rPr>
              <a:t>Platform</a:t>
            </a:r>
          </a:p>
          <a:p>
            <a:pPr lvl="1"/>
            <a:r>
              <a:rPr lang="de-DE" sz="2000" dirty="0" smtClean="0">
                <a:solidFill>
                  <a:schemeClr val="tx1">
                    <a:lumMod val="50000"/>
                    <a:lumOff val="50000"/>
                  </a:schemeClr>
                </a:solidFill>
              </a:rPr>
              <a:t>Platform overview</a:t>
            </a:r>
          </a:p>
          <a:p>
            <a:pPr lvl="1"/>
            <a:r>
              <a:rPr lang="de-DE" sz="2000" dirty="0" smtClean="0">
                <a:solidFill>
                  <a:schemeClr val="tx1">
                    <a:lumMod val="50000"/>
                    <a:lumOff val="50000"/>
                  </a:schemeClr>
                </a:solidFill>
              </a:rPr>
              <a:t>System Interface FPGA bitstream</a:t>
            </a:r>
          </a:p>
          <a:p>
            <a:pPr lvl="1"/>
            <a:r>
              <a:rPr lang="de-DE" sz="2000" dirty="0" smtClean="0">
                <a:solidFill>
                  <a:schemeClr val="tx1">
                    <a:lumMod val="50000"/>
                    <a:lumOff val="50000"/>
                  </a:schemeClr>
                </a:solidFill>
              </a:rPr>
              <a:t>Board management controller (BMC) firmware</a:t>
            </a:r>
          </a:p>
          <a:p>
            <a:r>
              <a:rPr lang="de-DE" sz="2400" dirty="0" smtClean="0">
                <a:solidFill>
                  <a:schemeClr val="tx1"/>
                </a:solidFill>
              </a:rPr>
              <a:t>SCC Software</a:t>
            </a:r>
          </a:p>
          <a:p>
            <a:pPr lvl="1"/>
            <a:r>
              <a:rPr lang="de-DE" sz="2000" dirty="0" smtClean="0">
                <a:solidFill>
                  <a:schemeClr val="tx1"/>
                </a:solidFill>
              </a:rPr>
              <a:t>Customized Linux</a:t>
            </a:r>
          </a:p>
          <a:p>
            <a:pPr lvl="1"/>
            <a:r>
              <a:rPr lang="de-DE" sz="2000" dirty="0" smtClean="0">
                <a:solidFill>
                  <a:schemeClr val="tx1"/>
                </a:solidFill>
              </a:rPr>
              <a:t>bareMetalC</a:t>
            </a:r>
            <a:endParaRPr lang="en-US" sz="2000" dirty="0" smtClean="0">
              <a:solidFill>
                <a:schemeClr val="tx1"/>
              </a:solidFill>
            </a:endParaRPr>
          </a:p>
          <a:p>
            <a:r>
              <a:rPr lang="de-DE" sz="2400" dirty="0" smtClean="0">
                <a:solidFill>
                  <a:schemeClr val="tx1">
                    <a:lumMod val="50000"/>
                    <a:lumOff val="50000"/>
                  </a:schemeClr>
                </a:solidFill>
              </a:rPr>
              <a:t>Management Console PC Software</a:t>
            </a:r>
          </a:p>
          <a:p>
            <a:pPr lvl="1"/>
            <a:r>
              <a:rPr lang="de-DE" sz="2000" dirty="0" smtClean="0">
                <a:solidFill>
                  <a:schemeClr val="tx1">
                    <a:lumMod val="50000"/>
                    <a:lumOff val="50000"/>
                  </a:schemeClr>
                </a:solidFill>
              </a:rPr>
              <a:t>PCIe driver with integrated TCP/IP driver</a:t>
            </a:r>
          </a:p>
          <a:p>
            <a:pPr lvl="1"/>
            <a:r>
              <a:rPr lang="de-DE" sz="2000" dirty="0" smtClean="0">
                <a:solidFill>
                  <a:schemeClr val="tx1">
                    <a:lumMod val="50000"/>
                    <a:lumOff val="50000"/>
                  </a:schemeClr>
                </a:solidFill>
              </a:rPr>
              <a:t>Programming API for communication with SCC platform</a:t>
            </a:r>
          </a:p>
          <a:p>
            <a:pPr lvl="1"/>
            <a:r>
              <a:rPr lang="de-DE" sz="2000" dirty="0" smtClean="0">
                <a:solidFill>
                  <a:schemeClr val="tx1">
                    <a:lumMod val="50000"/>
                    <a:lumOff val="50000"/>
                  </a:schemeClr>
                </a:solidFill>
              </a:rPr>
              <a:t>GUI for interaction with SCC platform</a:t>
            </a:r>
          </a:p>
          <a:p>
            <a:pPr lvl="1"/>
            <a:r>
              <a:rPr lang="de-DE" sz="2000" dirty="0" smtClean="0">
                <a:solidFill>
                  <a:schemeClr val="tx1">
                    <a:lumMod val="50000"/>
                    <a:lumOff val="50000"/>
                  </a:schemeClr>
                </a:solidFill>
              </a:rPr>
              <a:t>Command line tools for interaction with SCC platform</a:t>
            </a:r>
          </a:p>
          <a:p>
            <a:r>
              <a:rPr lang="de-DE" sz="2400" dirty="0" smtClean="0">
                <a:solidFill>
                  <a:schemeClr val="tx1">
                    <a:lumMod val="50000"/>
                    <a:lumOff val="50000"/>
                  </a:schemeClr>
                </a:solidFill>
              </a:rPr>
              <a:t>Live Demo and outlook</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 Linux Build</a:t>
            </a:r>
            <a:endParaRPr lang="en-US" dirty="0"/>
          </a:p>
        </p:txBody>
      </p:sp>
      <p:sp>
        <p:nvSpPr>
          <p:cNvPr id="3" name="Content Placeholder 2"/>
          <p:cNvSpPr>
            <a:spLocks noGrp="1"/>
          </p:cNvSpPr>
          <p:nvPr>
            <p:ph idx="1"/>
          </p:nvPr>
        </p:nvSpPr>
        <p:spPr>
          <a:xfrm>
            <a:off x="463705" y="789044"/>
            <a:ext cx="8237537" cy="5393271"/>
          </a:xfrm>
        </p:spPr>
        <p:txBody>
          <a:bodyPr/>
          <a:lstStyle/>
          <a:p>
            <a:pPr marL="0" indent="0">
              <a:buNone/>
            </a:pPr>
            <a:r>
              <a:rPr lang="de-DE" sz="2400" dirty="0" smtClean="0">
                <a:solidFill>
                  <a:schemeClr val="tx1"/>
                </a:solidFill>
              </a:rPr>
              <a:t>The sccKit comes with a custom Linux build which</a:t>
            </a:r>
            <a:br>
              <a:rPr lang="de-DE" sz="2400" dirty="0" smtClean="0">
                <a:solidFill>
                  <a:schemeClr val="tx1"/>
                </a:solidFill>
              </a:rPr>
            </a:br>
            <a:r>
              <a:rPr lang="de-DE" sz="2400" dirty="0" smtClean="0">
                <a:solidFill>
                  <a:schemeClr val="tx1"/>
                </a:solidFill>
              </a:rPr>
              <a:t>can be used to execute own applications:</a:t>
            </a:r>
          </a:p>
          <a:p>
            <a:r>
              <a:rPr lang="de-DE" sz="2400" dirty="0" smtClean="0">
                <a:solidFill>
                  <a:schemeClr val="tx1"/>
                </a:solidFill>
              </a:rPr>
              <a:t>Kernel </a:t>
            </a:r>
            <a:r>
              <a:rPr lang="en-US" sz="2400" dirty="0" smtClean="0">
                <a:solidFill>
                  <a:schemeClr val="tx1"/>
                </a:solidFill>
              </a:rPr>
              <a:t>2.6.16 with </a:t>
            </a:r>
            <a:r>
              <a:rPr lang="de-DE" sz="2400" dirty="0" smtClean="0">
                <a:solidFill>
                  <a:schemeClr val="tx1"/>
                </a:solidFill>
              </a:rPr>
              <a:t>Busybox 1.15.1</a:t>
            </a:r>
          </a:p>
          <a:p>
            <a:r>
              <a:rPr lang="de-DE" sz="2400" dirty="0" smtClean="0">
                <a:solidFill>
                  <a:schemeClr val="tx1"/>
                </a:solidFill>
              </a:rPr>
              <a:t>Booting w/o BIOS possible (Kernel mods)</a:t>
            </a:r>
          </a:p>
          <a:p>
            <a:r>
              <a:rPr lang="de-DE" sz="2400" dirty="0" smtClean="0">
                <a:solidFill>
                  <a:schemeClr val="tx1"/>
                </a:solidFill>
              </a:rPr>
              <a:t>Dropbear ssh</a:t>
            </a:r>
          </a:p>
          <a:p>
            <a:r>
              <a:rPr lang="de-DE" sz="2400" dirty="0" smtClean="0">
                <a:solidFill>
                  <a:schemeClr val="tx1"/>
                </a:solidFill>
              </a:rPr>
              <a:t>On-die TCP/IP network drivers</a:t>
            </a:r>
          </a:p>
          <a:p>
            <a:r>
              <a:rPr lang="de-DE" sz="2400" dirty="0" smtClean="0">
                <a:solidFill>
                  <a:schemeClr val="tx1"/>
                </a:solidFill>
              </a:rPr>
              <a:t>Off-die TCP/IP driver for connection to management console including NFS service.</a:t>
            </a:r>
          </a:p>
          <a:p>
            <a:pPr lvl="1"/>
            <a:r>
              <a:rPr lang="de-DE" sz="1800" dirty="0" smtClean="0">
                <a:solidFill>
                  <a:schemeClr val="tx1"/>
                </a:solidFill>
              </a:rPr>
              <a:t>Current physical medium: PCIe connection</a:t>
            </a:r>
          </a:p>
          <a:p>
            <a:pPr lvl="1"/>
            <a:r>
              <a:rPr lang="de-DE" sz="1800" dirty="0" smtClean="0">
                <a:solidFill>
                  <a:schemeClr val="tx1"/>
                </a:solidFill>
              </a:rPr>
              <a:t>Transition to Ethernet ports of Rocky Lake board in next Release</a:t>
            </a:r>
          </a:p>
          <a:p>
            <a:r>
              <a:rPr lang="de-DE" sz="2400" dirty="0" smtClean="0">
                <a:solidFill>
                  <a:schemeClr val="tx1"/>
                </a:solidFill>
              </a:rPr>
              <a:t>Drivers for low level access to SCC specific hardware (e.g. MPB).</a:t>
            </a:r>
          </a:p>
          <a:p>
            <a:r>
              <a:rPr lang="de-DE" sz="2400" dirty="0" smtClean="0">
                <a:solidFill>
                  <a:schemeClr val="tx1"/>
                </a:solidFill>
              </a:rPr>
              <a:t>SATA driver under development (latest Q1/2011)</a:t>
            </a:r>
          </a:p>
          <a:p>
            <a:endParaRPr lang="de-DE" sz="2400" dirty="0" smtClean="0"/>
          </a:p>
          <a:p>
            <a:endParaRPr lang="de-DE" sz="2400" dirty="0" smtClean="0"/>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57</a:t>
            </a:fld>
            <a:endParaRPr lang="en-US"/>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 Linux Apps</a:t>
            </a:r>
            <a:endParaRPr lang="en-US" dirty="0"/>
          </a:p>
        </p:txBody>
      </p:sp>
      <p:sp>
        <p:nvSpPr>
          <p:cNvPr id="3" name="Content Placeholder 2"/>
          <p:cNvSpPr>
            <a:spLocks noGrp="1"/>
          </p:cNvSpPr>
          <p:nvPr>
            <p:ph idx="1"/>
          </p:nvPr>
        </p:nvSpPr>
        <p:spPr/>
        <p:txBody>
          <a:bodyPr/>
          <a:lstStyle/>
          <a:p>
            <a:r>
              <a:rPr lang="de-DE" sz="2800" dirty="0" smtClean="0"/>
              <a:t>Cross-compilers for Pentium processor compatible IA cores available (C++, Fortran)</a:t>
            </a:r>
          </a:p>
          <a:p>
            <a:r>
              <a:rPr lang="de-DE" sz="2800" dirty="0" smtClean="0"/>
              <a:t>Write own low level device drivers for deeper dives.</a:t>
            </a:r>
          </a:p>
          <a:p>
            <a:r>
              <a:rPr lang="de-DE" sz="2800" dirty="0" smtClean="0"/>
              <a:t>Cross compiled MPI2 including iTAC trace analyzer available.</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58</a:t>
            </a:fld>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Creating own SCC binaries</a:t>
            </a:r>
            <a:endParaRPr lang="en-US" dirty="0"/>
          </a:p>
        </p:txBody>
      </p:sp>
      <p:sp>
        <p:nvSpPr>
          <p:cNvPr id="3" name="Content Placeholder 2"/>
          <p:cNvSpPr>
            <a:spLocks noGrp="1"/>
          </p:cNvSpPr>
          <p:nvPr>
            <p:ph idx="1"/>
          </p:nvPr>
        </p:nvSpPr>
        <p:spPr>
          <a:xfrm>
            <a:off x="418542" y="991673"/>
            <a:ext cx="8237537" cy="3303587"/>
          </a:xfrm>
        </p:spPr>
        <p:txBody>
          <a:bodyPr/>
          <a:lstStyle/>
          <a:p>
            <a:r>
              <a:rPr lang="de-DE" sz="2400" dirty="0" smtClean="0"/>
              <a:t>It is also possible to write software that directly executes on SCC cores such as an operating system.</a:t>
            </a:r>
          </a:p>
          <a:p>
            <a:r>
              <a:rPr lang="de-DE" sz="2400" dirty="0" smtClean="0"/>
              <a:t>C++ based programming framework </a:t>
            </a:r>
            <a:r>
              <a:rPr lang="en-US" sz="2400" dirty="0" smtClean="0"/>
              <a:t>“</a:t>
            </a:r>
            <a:r>
              <a:rPr lang="de-DE" sz="2400" dirty="0" smtClean="0"/>
              <a:t>bareMetalC</a:t>
            </a:r>
            <a:r>
              <a:rPr lang="en-US" sz="2400" dirty="0" smtClean="0"/>
              <a:t>”</a:t>
            </a:r>
            <a:r>
              <a:rPr lang="de-DE" sz="2400" dirty="0" smtClean="0"/>
              <a:t> is available and allows direct access to all dedicated SCC hardware features (e.g. MPB).</a:t>
            </a:r>
          </a:p>
        </p:txBody>
      </p:sp>
      <p:graphicFrame>
        <p:nvGraphicFramePr>
          <p:cNvPr id="4" name="Table 3"/>
          <p:cNvGraphicFramePr>
            <a:graphicFrameLocks noGrp="1"/>
          </p:cNvGraphicFramePr>
          <p:nvPr/>
        </p:nvGraphicFramePr>
        <p:xfrm>
          <a:off x="1540475" y="3721475"/>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de-DE" dirty="0" smtClean="0"/>
                        <a:t>Up sides</a:t>
                      </a:r>
                      <a:endParaRPr lang="en-US" dirty="0"/>
                    </a:p>
                  </a:txBody>
                  <a:tcPr/>
                </a:tc>
                <a:tc>
                  <a:txBody>
                    <a:bodyPr/>
                    <a:lstStyle/>
                    <a:p>
                      <a:r>
                        <a:rPr lang="de-DE" dirty="0" smtClean="0"/>
                        <a:t>Down sides</a:t>
                      </a:r>
                      <a:endParaRPr lang="en-US" dirty="0"/>
                    </a:p>
                  </a:txBody>
                  <a:tcPr/>
                </a:tc>
              </a:tr>
              <a:tr h="370840">
                <a:tc>
                  <a:txBody>
                    <a:bodyPr/>
                    <a:lstStyle/>
                    <a:p>
                      <a:r>
                        <a:rPr lang="de-DE" dirty="0" smtClean="0"/>
                        <a:t>Direct access to low level features of SCC.</a:t>
                      </a:r>
                      <a:endParaRPr lang="en-US" dirty="0"/>
                    </a:p>
                  </a:txBody>
                  <a:tcPr/>
                </a:tc>
                <a:tc>
                  <a:txBody>
                    <a:bodyPr/>
                    <a:lstStyle/>
                    <a:p>
                      <a:r>
                        <a:rPr lang="de-DE" dirty="0" smtClean="0"/>
                        <a:t>Limited IO capabilities.</a:t>
                      </a:r>
                      <a:endParaRPr lang="en-US" dirty="0"/>
                    </a:p>
                  </a:txBody>
                  <a:tcPr/>
                </a:tc>
              </a:tr>
              <a:tr h="370840">
                <a:tc>
                  <a:txBody>
                    <a:bodyPr/>
                    <a:lstStyle/>
                    <a:p>
                      <a:r>
                        <a:rPr lang="de-DE" dirty="0" smtClean="0"/>
                        <a:t>No overhead from OS.</a:t>
                      </a:r>
                      <a:endParaRPr lang="en-US" dirty="0"/>
                    </a:p>
                  </a:txBody>
                  <a:tcPr/>
                </a:tc>
                <a:tc>
                  <a:txBody>
                    <a:bodyPr/>
                    <a:lstStyle/>
                    <a:p>
                      <a:r>
                        <a:rPr lang="de-DE" dirty="0" smtClean="0"/>
                        <a:t>Harder to debug.</a:t>
                      </a:r>
                      <a:endParaRPr lang="en-US" dirty="0"/>
                    </a:p>
                  </a:txBody>
                  <a:tcPr/>
                </a:tc>
              </a:tr>
              <a:tr h="370840">
                <a:tc>
                  <a:txBody>
                    <a:bodyPr/>
                    <a:lstStyle/>
                    <a:p>
                      <a:r>
                        <a:rPr lang="de-DE" dirty="0" smtClean="0"/>
                        <a:t>Full flexibility.</a:t>
                      </a:r>
                      <a:endParaRPr lang="en-US" dirty="0"/>
                    </a:p>
                  </a:txBody>
                  <a:tcPr/>
                </a:tc>
                <a:tc>
                  <a:txBody>
                    <a:bodyPr/>
                    <a:lstStyle/>
                    <a:p>
                      <a:r>
                        <a:rPr lang="de-DE" dirty="0" smtClean="0"/>
                        <a:t>Low level coding w/o</a:t>
                      </a:r>
                      <a:r>
                        <a:rPr lang="de-DE" baseline="0" dirty="0" smtClean="0"/>
                        <a:t> OS</a:t>
                      </a:r>
                      <a:endParaRPr lang="en-US" dirty="0"/>
                    </a:p>
                  </a:txBody>
                  <a:tcPr/>
                </a:tc>
              </a:tr>
            </a:tbl>
          </a:graphicData>
        </a:graphic>
      </p:graphicFrame>
      <p:sp>
        <p:nvSpPr>
          <p:cNvPr id="5" name="Slide Number Placeholder 4"/>
          <p:cNvSpPr>
            <a:spLocks noGrp="1"/>
          </p:cNvSpPr>
          <p:nvPr>
            <p:ph type="sldNum" sz="quarter" idx="10"/>
          </p:nvPr>
        </p:nvSpPr>
        <p:spPr/>
        <p:txBody>
          <a:bodyPr/>
          <a:lstStyle/>
          <a:p>
            <a:pPr>
              <a:defRPr/>
            </a:pPr>
            <a:fld id="{E85F1E2F-0946-4B58-AA4A-0F778A2C1C6A}" type="slidenum">
              <a:rPr lang="en-US" smtClean="0"/>
              <a:pPr>
                <a:defRPr/>
              </a:pPr>
              <a:t>59</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p>
          <a:p>
            <a:pPr eaLnBrk="1" hangingPunct="1">
              <a:buNone/>
            </a:pPr>
            <a:r>
              <a:rPr lang="en-US" altLang="zh-CN" sz="2000" b="1" dirty="0" smtClean="0">
                <a:solidFill>
                  <a:schemeClr val="tx1"/>
                </a:solidFill>
              </a:rPr>
              <a:t>10:45   </a:t>
            </a:r>
            <a:r>
              <a:rPr lang="en-US" altLang="zh-CN" sz="2000" i="1" dirty="0" smtClean="0">
                <a:solidFill>
                  <a:schemeClr val="tx1"/>
                </a:solidFill>
              </a:rPr>
              <a:t>Break</a:t>
            </a:r>
            <a:endParaRPr lang="en-US" sz="2000" i="1" dirty="0" smtClean="0">
              <a:solidFill>
                <a:schemeClr val="tx1"/>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6</a:t>
            </a:fld>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bareMetalC Apps</a:t>
            </a:r>
            <a:endParaRPr lang="en-US" dirty="0"/>
          </a:p>
        </p:txBody>
      </p:sp>
      <p:sp>
        <p:nvSpPr>
          <p:cNvPr id="3" name="Content Placeholder 2"/>
          <p:cNvSpPr>
            <a:spLocks noGrp="1"/>
          </p:cNvSpPr>
          <p:nvPr>
            <p:ph idx="1"/>
          </p:nvPr>
        </p:nvSpPr>
        <p:spPr/>
        <p:txBody>
          <a:bodyPr/>
          <a:lstStyle/>
          <a:p>
            <a:pPr>
              <a:spcBef>
                <a:spcPts val="1200"/>
              </a:spcBef>
            </a:pPr>
            <a:r>
              <a:rPr lang="de-DE" sz="2800" dirty="0" smtClean="0"/>
              <a:t>bareMetalC used for bring-up and production tests (e.g. BIST test)</a:t>
            </a:r>
          </a:p>
          <a:p>
            <a:pPr>
              <a:spcBef>
                <a:spcPts val="1200"/>
              </a:spcBef>
            </a:pPr>
            <a:r>
              <a:rPr lang="de-DE" sz="2800" dirty="0" smtClean="0"/>
              <a:t>Useful for creation of own low level apps (e.g. customized OS)</a:t>
            </a:r>
          </a:p>
          <a:p>
            <a:pPr>
              <a:spcBef>
                <a:spcPts val="1200"/>
              </a:spcBef>
            </a:pPr>
            <a:r>
              <a:rPr lang="de-DE" sz="2800" dirty="0" smtClean="0"/>
              <a:t>SCC communication environment (RCCE) with MPI-like API available including several applications</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60</a:t>
            </a:fld>
            <a:endParaRPr 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en-US" dirty="0"/>
          </a:p>
        </p:txBody>
      </p:sp>
      <p:sp>
        <p:nvSpPr>
          <p:cNvPr id="3" name="Content Placeholder 2"/>
          <p:cNvSpPr>
            <a:spLocks noGrp="1"/>
          </p:cNvSpPr>
          <p:nvPr>
            <p:ph idx="1"/>
          </p:nvPr>
        </p:nvSpPr>
        <p:spPr>
          <a:xfrm>
            <a:off x="455613" y="843392"/>
            <a:ext cx="8237537" cy="3303587"/>
          </a:xfrm>
        </p:spPr>
        <p:txBody>
          <a:bodyPr/>
          <a:lstStyle/>
          <a:p>
            <a:r>
              <a:rPr lang="de-DE" sz="2400" dirty="0" smtClean="0">
                <a:solidFill>
                  <a:schemeClr val="tx1">
                    <a:lumMod val="50000"/>
                    <a:lumOff val="50000"/>
                  </a:schemeClr>
                </a:solidFill>
              </a:rPr>
              <a:t>Platform</a:t>
            </a:r>
          </a:p>
          <a:p>
            <a:pPr lvl="1"/>
            <a:r>
              <a:rPr lang="de-DE" sz="2000" dirty="0" smtClean="0">
                <a:solidFill>
                  <a:schemeClr val="tx1">
                    <a:lumMod val="50000"/>
                    <a:lumOff val="50000"/>
                  </a:schemeClr>
                </a:solidFill>
              </a:rPr>
              <a:t>Platform overview</a:t>
            </a:r>
          </a:p>
          <a:p>
            <a:pPr lvl="1"/>
            <a:r>
              <a:rPr lang="de-DE" sz="2000" dirty="0" smtClean="0">
                <a:solidFill>
                  <a:schemeClr val="tx1">
                    <a:lumMod val="50000"/>
                    <a:lumOff val="50000"/>
                  </a:schemeClr>
                </a:solidFill>
              </a:rPr>
              <a:t>System Interface FPGA bitstream</a:t>
            </a:r>
          </a:p>
          <a:p>
            <a:pPr lvl="1"/>
            <a:r>
              <a:rPr lang="de-DE" sz="2000" dirty="0" smtClean="0">
                <a:solidFill>
                  <a:schemeClr val="tx1">
                    <a:lumMod val="50000"/>
                    <a:lumOff val="50000"/>
                  </a:schemeClr>
                </a:solidFill>
              </a:rPr>
              <a:t>Board management controller (BMC) firmware</a:t>
            </a:r>
          </a:p>
          <a:p>
            <a:r>
              <a:rPr lang="de-DE" sz="2400" dirty="0" smtClean="0">
                <a:solidFill>
                  <a:schemeClr val="tx1">
                    <a:lumMod val="50000"/>
                    <a:lumOff val="50000"/>
                  </a:schemeClr>
                </a:solidFill>
              </a:rPr>
              <a:t>SCC Software</a:t>
            </a:r>
          </a:p>
          <a:p>
            <a:pPr lvl="1"/>
            <a:r>
              <a:rPr lang="de-DE" sz="2000" dirty="0" smtClean="0">
                <a:solidFill>
                  <a:schemeClr val="tx1">
                    <a:lumMod val="50000"/>
                    <a:lumOff val="50000"/>
                  </a:schemeClr>
                </a:solidFill>
              </a:rPr>
              <a:t>Customized Linux</a:t>
            </a:r>
          </a:p>
          <a:p>
            <a:pPr lvl="1"/>
            <a:r>
              <a:rPr lang="de-DE" sz="2000" dirty="0" smtClean="0">
                <a:solidFill>
                  <a:schemeClr val="tx1">
                    <a:lumMod val="50000"/>
                    <a:lumOff val="50000"/>
                  </a:schemeClr>
                </a:solidFill>
              </a:rPr>
              <a:t>bareMetalC</a:t>
            </a:r>
            <a:endParaRPr lang="en-US" sz="2000" dirty="0" smtClean="0">
              <a:solidFill>
                <a:schemeClr val="tx1">
                  <a:lumMod val="50000"/>
                  <a:lumOff val="50000"/>
                </a:schemeClr>
              </a:solidFill>
            </a:endParaRPr>
          </a:p>
          <a:p>
            <a:r>
              <a:rPr lang="de-DE" sz="2400" dirty="0" smtClean="0">
                <a:solidFill>
                  <a:schemeClr val="tx1"/>
                </a:solidFill>
              </a:rPr>
              <a:t>Management Console PC Software</a:t>
            </a:r>
          </a:p>
          <a:p>
            <a:pPr lvl="1"/>
            <a:r>
              <a:rPr lang="de-DE" sz="2000" dirty="0" smtClean="0">
                <a:solidFill>
                  <a:schemeClr val="tx1"/>
                </a:solidFill>
              </a:rPr>
              <a:t>PCIe driver with integrated TCP/IP driver</a:t>
            </a:r>
          </a:p>
          <a:p>
            <a:pPr lvl="1"/>
            <a:r>
              <a:rPr lang="de-DE" sz="2000" dirty="0" smtClean="0">
                <a:solidFill>
                  <a:schemeClr val="tx1"/>
                </a:solidFill>
              </a:rPr>
              <a:t>Programming API for communication with SCC platform</a:t>
            </a:r>
          </a:p>
          <a:p>
            <a:pPr lvl="1"/>
            <a:r>
              <a:rPr lang="de-DE" sz="2000" dirty="0" smtClean="0">
                <a:solidFill>
                  <a:schemeClr val="tx1"/>
                </a:solidFill>
              </a:rPr>
              <a:t>GUI for interaction with SCC platform</a:t>
            </a:r>
          </a:p>
          <a:p>
            <a:pPr lvl="1"/>
            <a:r>
              <a:rPr lang="de-DE" sz="2000" dirty="0" smtClean="0">
                <a:solidFill>
                  <a:schemeClr val="tx1"/>
                </a:solidFill>
              </a:rPr>
              <a:t>Command line tools for interaction with SCC platform</a:t>
            </a:r>
          </a:p>
          <a:p>
            <a:r>
              <a:rPr lang="de-DE" sz="2400" dirty="0" smtClean="0">
                <a:solidFill>
                  <a:schemeClr val="tx1">
                    <a:lumMod val="50000"/>
                    <a:lumOff val="50000"/>
                  </a:schemeClr>
                </a:solidFill>
              </a:rPr>
              <a:t>Live Demo and outlook</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PCIe driver with Ethernet</a:t>
            </a:r>
            <a:endParaRPr lang="en-US" dirty="0"/>
          </a:p>
        </p:txBody>
      </p:sp>
      <p:sp>
        <p:nvSpPr>
          <p:cNvPr id="3" name="Content Placeholder 2"/>
          <p:cNvSpPr>
            <a:spLocks noGrp="1"/>
          </p:cNvSpPr>
          <p:nvPr>
            <p:ph idx="1"/>
          </p:nvPr>
        </p:nvSpPr>
        <p:spPr/>
        <p:txBody>
          <a:bodyPr/>
          <a:lstStyle/>
          <a:p>
            <a:r>
              <a:rPr lang="de-DE" dirty="0" smtClean="0"/>
              <a:t>Management Console PC comes with PCIe driver that provides:</a:t>
            </a:r>
          </a:p>
          <a:p>
            <a:pPr lvl="1"/>
            <a:r>
              <a:rPr lang="de-DE" dirty="0" smtClean="0"/>
              <a:t>TCP/IP connection to SCC</a:t>
            </a:r>
          </a:p>
          <a:p>
            <a:pPr lvl="1"/>
            <a:r>
              <a:rPr lang="de-DE" dirty="0" smtClean="0"/>
              <a:t>Connection to Management Console PC applications.</a:t>
            </a:r>
          </a:p>
          <a:p>
            <a:pPr lvl="1"/>
            <a:r>
              <a:rPr lang="de-DE" dirty="0" smtClean="0"/>
              <a:t>Access to all memory and register locations of SCC.</a:t>
            </a:r>
          </a:p>
          <a:p>
            <a:pPr lvl="1">
              <a:buNone/>
            </a:pPr>
            <a:endParaRPr lang="en-US" dirty="0"/>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62</a:t>
            </a:fld>
            <a:endParaRPr lang="en-US"/>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60726"/>
            <a:ext cx="8237537" cy="687023"/>
          </a:xfrm>
        </p:spPr>
        <p:txBody>
          <a:bodyPr/>
          <a:lstStyle/>
          <a:p>
            <a:r>
              <a:rPr lang="de-DE" sz="2800" dirty="0" smtClean="0"/>
              <a:t>Creating Management Console PC Apps</a:t>
            </a:r>
            <a:endParaRPr lang="en-US" sz="2800" dirty="0"/>
          </a:p>
        </p:txBody>
      </p:sp>
      <p:sp>
        <p:nvSpPr>
          <p:cNvPr id="3" name="Content Placeholder 2"/>
          <p:cNvSpPr>
            <a:spLocks noGrp="1"/>
          </p:cNvSpPr>
          <p:nvPr>
            <p:ph idx="1"/>
          </p:nvPr>
        </p:nvSpPr>
        <p:spPr>
          <a:xfrm>
            <a:off x="430900" y="1048624"/>
            <a:ext cx="4931932" cy="4676673"/>
          </a:xfrm>
        </p:spPr>
        <p:txBody>
          <a:bodyPr/>
          <a:lstStyle/>
          <a:p>
            <a:pPr>
              <a:spcBef>
                <a:spcPts val="1200"/>
              </a:spcBef>
            </a:pPr>
            <a:r>
              <a:rPr lang="de-DE" sz="2400" dirty="0" smtClean="0"/>
              <a:t>Written in C++ making use of Nokia </a:t>
            </a:r>
            <a:r>
              <a:rPr lang="en-US" sz="2400" dirty="0" smtClean="0"/>
              <a:t>Qt cross-platform application and UI framework</a:t>
            </a:r>
            <a:r>
              <a:rPr lang="de-DE" sz="2400" dirty="0" smtClean="0"/>
              <a:t>.</a:t>
            </a:r>
          </a:p>
          <a:p>
            <a:pPr>
              <a:spcBef>
                <a:spcPts val="1200"/>
              </a:spcBef>
            </a:pPr>
            <a:r>
              <a:rPr lang="de-DE" sz="2400" dirty="0" smtClean="0"/>
              <a:t>Low level API (sccApi) with access to SCC and board management controller via PCIe.</a:t>
            </a:r>
          </a:p>
          <a:p>
            <a:pPr>
              <a:spcBef>
                <a:spcPts val="1200"/>
              </a:spcBef>
            </a:pPr>
            <a:r>
              <a:rPr lang="de-DE" sz="2400" dirty="0" smtClean="0"/>
              <a:t>Code of sccGui as well as command line tools is available as code example. These tools use and extend the low level API.</a:t>
            </a:r>
          </a:p>
          <a:p>
            <a:pPr>
              <a:spcBef>
                <a:spcPts val="1200"/>
              </a:spcBef>
            </a:pPr>
            <a:endParaRPr lang="en-US" sz="2400" dirty="0"/>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63</a:t>
            </a:fld>
            <a:endParaRPr lang="en-US"/>
          </a:p>
        </p:txBody>
      </p:sp>
      <p:graphicFrame>
        <p:nvGraphicFramePr>
          <p:cNvPr id="5" name="Content Placeholder 3"/>
          <p:cNvGraphicFramePr>
            <a:graphicFrameLocks/>
          </p:cNvGraphicFramePr>
          <p:nvPr/>
        </p:nvGraphicFramePr>
        <p:xfrm>
          <a:off x="4942703" y="1647567"/>
          <a:ext cx="4201298" cy="3814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rot="1616156">
            <a:off x="5758031" y="1324989"/>
            <a:ext cx="430887" cy="3514093"/>
          </a:xfrm>
          <a:prstGeom prst="rect">
            <a:avLst/>
          </a:prstGeom>
          <a:noFill/>
        </p:spPr>
        <p:txBody>
          <a:bodyPr vert="vert270"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50" normalizeH="0" baseline="0" noProof="0" dirty="0" smtClean="0">
                <a:ln w="11430"/>
                <a:solidFill>
                  <a:srgbClr val="000000"/>
                </a:solidFill>
                <a:uLnTx/>
                <a:uFillTx/>
                <a:latin typeface="+mj-lt"/>
              </a:rPr>
              <a:t>Hardware abstraction</a:t>
            </a:r>
            <a:endParaRPr kumimoji="0" lang="en-US" sz="1600" b="1" i="0" u="none" strike="noStrike" kern="0" cap="none" spc="150" normalizeH="0" baseline="0" noProof="0" dirty="0">
              <a:ln w="11430"/>
              <a:solidFill>
                <a:srgbClr val="000000"/>
              </a:solidFill>
              <a:uLnTx/>
              <a:uFillTx/>
              <a:latin typeface="+mj-lt"/>
            </a:endParaRPr>
          </a:p>
        </p:txBody>
      </p:sp>
      <p:cxnSp>
        <p:nvCxnSpPr>
          <p:cNvPr id="7" name="Straight Arrow Connector 6"/>
          <p:cNvCxnSpPr/>
          <p:nvPr/>
        </p:nvCxnSpPr>
        <p:spPr bwMode="auto">
          <a:xfrm rot="5400000">
            <a:off x="5206597" y="2977508"/>
            <a:ext cx="1882533" cy="952219"/>
          </a:xfrm>
          <a:prstGeom prst="straightConnector1">
            <a:avLst/>
          </a:prstGeom>
          <a:solidFill>
            <a:srgbClr val="009900"/>
          </a:solidFill>
          <a:ln w="762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sccGui</a:t>
            </a:r>
            <a:endParaRPr lang="en-US" dirty="0"/>
          </a:p>
        </p:txBody>
      </p:sp>
      <p:sp>
        <p:nvSpPr>
          <p:cNvPr id="3" name="Content Placeholder 2"/>
          <p:cNvSpPr>
            <a:spLocks noGrp="1"/>
          </p:cNvSpPr>
          <p:nvPr>
            <p:ph idx="1"/>
          </p:nvPr>
        </p:nvSpPr>
        <p:spPr>
          <a:xfrm>
            <a:off x="366713" y="1087389"/>
            <a:ext cx="8505438" cy="4754563"/>
          </a:xfrm>
        </p:spPr>
        <p:txBody>
          <a:bodyPr/>
          <a:lstStyle/>
          <a:p>
            <a:pPr defTabSz="219075">
              <a:spcBef>
                <a:spcPts val="1800"/>
              </a:spcBef>
            </a:pPr>
            <a:r>
              <a:rPr lang="de-DE" sz="2200" dirty="0" smtClean="0"/>
              <a:t>Read and write </a:t>
            </a:r>
            <a:br>
              <a:rPr lang="de-DE" sz="2200" dirty="0" smtClean="0"/>
            </a:br>
            <a:r>
              <a:rPr lang="de-DE" sz="2200" dirty="0" smtClean="0"/>
              <a:t>system memory and</a:t>
            </a:r>
            <a:br>
              <a:rPr lang="de-DE" sz="2200" dirty="0" smtClean="0"/>
            </a:br>
            <a:r>
              <a:rPr lang="de-DE" sz="2200" dirty="0" smtClean="0"/>
              <a:t>registers.</a:t>
            </a:r>
          </a:p>
          <a:p>
            <a:pPr defTabSz="219075">
              <a:spcBef>
                <a:spcPts val="1800"/>
              </a:spcBef>
            </a:pPr>
            <a:r>
              <a:rPr lang="de-DE" sz="2200" dirty="0" smtClean="0"/>
              <a:t>Boot OS or other</a:t>
            </a:r>
            <a:br>
              <a:rPr lang="de-DE" sz="2200" dirty="0" smtClean="0"/>
            </a:br>
            <a:r>
              <a:rPr lang="de-DE" sz="2200" dirty="0" smtClean="0"/>
              <a:t>workloads </a:t>
            </a:r>
            <a:br>
              <a:rPr lang="de-DE" sz="2200" dirty="0" smtClean="0"/>
            </a:br>
            <a:r>
              <a:rPr lang="de-DE" sz="2200" dirty="0" smtClean="0"/>
              <a:t>(e.g. bareMetalC).</a:t>
            </a:r>
          </a:p>
          <a:p>
            <a:pPr defTabSz="219075">
              <a:spcBef>
                <a:spcPts val="1800"/>
              </a:spcBef>
            </a:pPr>
            <a:r>
              <a:rPr lang="de-DE" sz="2200" dirty="0" smtClean="0"/>
              <a:t>Open SSH connections </a:t>
            </a:r>
            <a:br>
              <a:rPr lang="de-DE" sz="2200" dirty="0" smtClean="0"/>
            </a:br>
            <a:r>
              <a:rPr lang="de-DE" sz="2200" dirty="0" smtClean="0"/>
              <a:t>to booted Linux cores</a:t>
            </a:r>
          </a:p>
          <a:p>
            <a:pPr defTabSz="219075">
              <a:spcBef>
                <a:spcPts val="1800"/>
              </a:spcBef>
            </a:pPr>
            <a:r>
              <a:rPr lang="de-DE" sz="2200" dirty="0" smtClean="0"/>
              <a:t>Performance meter</a:t>
            </a:r>
          </a:p>
          <a:p>
            <a:pPr defTabSz="219075">
              <a:spcBef>
                <a:spcPts val="1800"/>
              </a:spcBef>
            </a:pPr>
            <a:r>
              <a:rPr lang="de-DE" sz="2200" dirty="0" smtClean="0"/>
              <a:t>Initialize Platform via Board Management Controller.</a:t>
            </a:r>
            <a:endParaRPr lang="en-US" sz="2200" dirty="0"/>
          </a:p>
        </p:txBody>
      </p:sp>
      <p:pic>
        <p:nvPicPr>
          <p:cNvPr id="4" name="Picture 0" descr="sccGui.jpg"/>
          <p:cNvPicPr>
            <a:picLocks noChangeAspect="1" noChangeArrowheads="1"/>
          </p:cNvPicPr>
          <p:nvPr/>
        </p:nvPicPr>
        <p:blipFill>
          <a:blip r:embed="rId2" cstate="print"/>
          <a:srcRect/>
          <a:stretch>
            <a:fillRect/>
          </a:stretch>
        </p:blipFill>
        <p:spPr bwMode="auto">
          <a:xfrm>
            <a:off x="3839213" y="679620"/>
            <a:ext cx="5292430" cy="3991234"/>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E85F1E2F-0946-4B58-AA4A-0F778A2C1C6A}" type="slidenum">
              <a:rPr lang="en-US" smtClean="0"/>
              <a:pPr>
                <a:defRPr/>
              </a:pPr>
              <a:t>64</a:t>
            </a:fld>
            <a:endParaRPr lang="en-US"/>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sccGui for debugging</a:t>
            </a:r>
            <a:endParaRPr lang="en-US" dirty="0"/>
          </a:p>
        </p:txBody>
      </p:sp>
      <p:sp>
        <p:nvSpPr>
          <p:cNvPr id="3" name="Content Placeholder 2"/>
          <p:cNvSpPr>
            <a:spLocks noGrp="1"/>
          </p:cNvSpPr>
          <p:nvPr>
            <p:ph idx="1"/>
          </p:nvPr>
        </p:nvSpPr>
        <p:spPr>
          <a:xfrm>
            <a:off x="366713" y="1087389"/>
            <a:ext cx="8505438" cy="4754563"/>
          </a:xfrm>
        </p:spPr>
        <p:txBody>
          <a:bodyPr/>
          <a:lstStyle/>
          <a:p>
            <a:pPr defTabSz="219075">
              <a:spcBef>
                <a:spcPts val="1800"/>
              </a:spcBef>
            </a:pPr>
            <a:endParaRPr lang="de-DE" sz="2200" dirty="0" smtClean="0"/>
          </a:p>
          <a:p>
            <a:pPr defTabSz="219075">
              <a:spcBef>
                <a:spcPts val="1800"/>
              </a:spcBef>
            </a:pPr>
            <a:endParaRPr lang="de-DE" sz="2200" dirty="0" smtClean="0"/>
          </a:p>
          <a:p>
            <a:pPr defTabSz="219075">
              <a:spcBef>
                <a:spcPts val="1800"/>
              </a:spcBef>
            </a:pPr>
            <a:endParaRPr lang="de-DE" sz="2200" dirty="0" smtClean="0"/>
          </a:p>
          <a:p>
            <a:pPr defTabSz="219075">
              <a:spcBef>
                <a:spcPts val="1800"/>
              </a:spcBef>
            </a:pPr>
            <a:endParaRPr lang="de-DE" sz="2200" dirty="0" smtClean="0"/>
          </a:p>
          <a:p>
            <a:pPr defTabSz="219075">
              <a:spcBef>
                <a:spcPts val="1800"/>
              </a:spcBef>
            </a:pPr>
            <a:endParaRPr lang="de-DE" sz="2200" dirty="0" smtClean="0"/>
          </a:p>
          <a:p>
            <a:pPr defTabSz="219075">
              <a:spcBef>
                <a:spcPts val="1800"/>
              </a:spcBef>
              <a:buNone/>
            </a:pPr>
            <a:r>
              <a:rPr lang="de-DE" sz="2200" dirty="0" smtClean="0"/>
              <a:t>   Modify registers</a:t>
            </a:r>
          </a:p>
          <a:p>
            <a:pPr defTabSz="219075">
              <a:spcBef>
                <a:spcPts val="1800"/>
              </a:spcBef>
            </a:pPr>
            <a:endParaRPr lang="de-DE" sz="2200" dirty="0" smtClean="0"/>
          </a:p>
          <a:p>
            <a:pPr defTabSz="219075">
              <a:spcBef>
                <a:spcPts val="1800"/>
              </a:spcBef>
              <a:buNone/>
            </a:pPr>
            <a:r>
              <a:rPr lang="de-DE" sz="2200" dirty="0" smtClean="0"/>
              <a:t>                                           Read system memory</a:t>
            </a:r>
            <a:endParaRPr lang="en-US" sz="2200" dirty="0"/>
          </a:p>
        </p:txBody>
      </p:sp>
      <p:sp>
        <p:nvSpPr>
          <p:cNvPr id="5" name="Slide Number Placeholder 4"/>
          <p:cNvSpPr>
            <a:spLocks noGrp="1"/>
          </p:cNvSpPr>
          <p:nvPr>
            <p:ph type="sldNum" sz="quarter" idx="10"/>
          </p:nvPr>
        </p:nvSpPr>
        <p:spPr/>
        <p:txBody>
          <a:bodyPr/>
          <a:lstStyle/>
          <a:p>
            <a:pPr>
              <a:defRPr/>
            </a:pPr>
            <a:fld id="{E85F1E2F-0946-4B58-AA4A-0F778A2C1C6A}" type="slidenum">
              <a:rPr lang="en-US" smtClean="0"/>
              <a:pPr>
                <a:defRPr/>
              </a:pPr>
              <a:t>65</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537649" y="1680518"/>
            <a:ext cx="2796743" cy="2226533"/>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3547033" y="1954427"/>
            <a:ext cx="5176837" cy="30781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sccBoot &amp; sccReset</a:t>
            </a:r>
            <a:endParaRPr lang="en-US" dirty="0"/>
          </a:p>
        </p:txBody>
      </p:sp>
      <p:sp>
        <p:nvSpPr>
          <p:cNvPr id="3" name="Content Placeholder 2"/>
          <p:cNvSpPr>
            <a:spLocks noGrp="1"/>
          </p:cNvSpPr>
          <p:nvPr>
            <p:ph idx="1"/>
          </p:nvPr>
        </p:nvSpPr>
        <p:spPr>
          <a:xfrm>
            <a:off x="455613" y="1201738"/>
            <a:ext cx="8237537" cy="4114729"/>
          </a:xfrm>
        </p:spPr>
        <p:txBody>
          <a:bodyPr/>
          <a:lstStyle/>
          <a:p>
            <a:r>
              <a:rPr lang="de-DE" sz="2800" dirty="0" smtClean="0"/>
              <a:t>sccBoot:</a:t>
            </a:r>
            <a:br>
              <a:rPr lang="de-DE" sz="2800" dirty="0" smtClean="0"/>
            </a:br>
            <a:r>
              <a:rPr lang="de-DE" sz="2800" dirty="0" smtClean="0"/>
              <a:t>A command-line tool that allows to boot Linux on selected cores and to check the status </a:t>
            </a:r>
            <a:r>
              <a:rPr lang="en-US" sz="2800" dirty="0" smtClean="0"/>
              <a:t>(“which cores are currently booted”). It also allows to boot generic workloads (e.g. </a:t>
            </a:r>
            <a:r>
              <a:rPr lang="en-US" sz="2800" dirty="0" err="1" smtClean="0"/>
              <a:t>bareMetalC</a:t>
            </a:r>
            <a:r>
              <a:rPr lang="en-US" sz="2800" dirty="0" smtClean="0"/>
              <a:t> applications)</a:t>
            </a:r>
          </a:p>
          <a:p>
            <a:r>
              <a:rPr lang="de-DE" sz="2800" dirty="0" smtClean="0"/>
              <a:t>sccReset:</a:t>
            </a:r>
            <a:br>
              <a:rPr lang="de-DE" sz="2800" dirty="0" smtClean="0"/>
            </a:br>
            <a:r>
              <a:rPr lang="de-DE" sz="2800" dirty="0" smtClean="0"/>
              <a:t>A command-line tool that allows to reset selected SCC cores.</a:t>
            </a:r>
            <a:endParaRPr lang="en-US" sz="2800" dirty="0"/>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66</a:t>
            </a:fld>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sccKonsole</a:t>
            </a:r>
            <a:endParaRPr lang="en-US" dirty="0"/>
          </a:p>
        </p:txBody>
      </p:sp>
      <p:sp>
        <p:nvSpPr>
          <p:cNvPr id="3" name="Content Placeholder 2"/>
          <p:cNvSpPr>
            <a:spLocks noGrp="1"/>
          </p:cNvSpPr>
          <p:nvPr>
            <p:ph idx="1"/>
          </p:nvPr>
        </p:nvSpPr>
        <p:spPr>
          <a:xfrm>
            <a:off x="209550" y="4827628"/>
            <a:ext cx="8934450" cy="1247774"/>
          </a:xfrm>
        </p:spPr>
        <p:txBody>
          <a:bodyPr/>
          <a:lstStyle/>
          <a:p>
            <a:r>
              <a:rPr lang="de-DE" sz="2400" dirty="0" smtClean="0"/>
              <a:t>Regular konsole, with automatic login to selected cores.</a:t>
            </a:r>
          </a:p>
          <a:p>
            <a:r>
              <a:rPr lang="de-DE" sz="2400" dirty="0" smtClean="0"/>
              <a:t>Enables broadcasting amongst shells.</a:t>
            </a:r>
          </a:p>
          <a:p>
            <a:r>
              <a:rPr lang="de-DE" sz="2400" dirty="0" smtClean="0"/>
              <a:t>No graphic support.</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609600" y="1036084"/>
            <a:ext cx="5576888" cy="338196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357938" y="1703427"/>
            <a:ext cx="2600325" cy="2990850"/>
          </a:xfrm>
          <a:prstGeom prst="rect">
            <a:avLst/>
          </a:prstGeom>
          <a:noFill/>
          <a:ln w="9525">
            <a:noFill/>
            <a:miter lim="800000"/>
            <a:headEnd/>
            <a:tailEnd/>
          </a:ln>
          <a:effectLst/>
        </p:spPr>
      </p:pic>
      <p:sp>
        <p:nvSpPr>
          <p:cNvPr id="6" name="Slide Number Placeholder 5"/>
          <p:cNvSpPr>
            <a:spLocks noGrp="1"/>
          </p:cNvSpPr>
          <p:nvPr>
            <p:ph type="sldNum" sz="quarter" idx="10"/>
          </p:nvPr>
        </p:nvSpPr>
        <p:spPr/>
        <p:txBody>
          <a:bodyPr/>
          <a:lstStyle/>
          <a:p>
            <a:pPr>
              <a:defRPr/>
            </a:pPr>
            <a:fld id="{E85F1E2F-0946-4B58-AA4A-0F778A2C1C6A}" type="slidenum">
              <a:rPr lang="en-US" smtClean="0"/>
              <a:pPr>
                <a:defRPr/>
              </a:pPr>
              <a:t>67</a:t>
            </a:fld>
            <a:endParaRPr lang="en-US"/>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sccDisplay (coming in next release)</a:t>
            </a:r>
            <a:endParaRPr lang="en-US" dirty="0"/>
          </a:p>
        </p:txBody>
      </p:sp>
      <p:sp>
        <p:nvSpPr>
          <p:cNvPr id="3" name="Content Placeholder 2"/>
          <p:cNvSpPr>
            <a:spLocks noGrp="1"/>
          </p:cNvSpPr>
          <p:nvPr>
            <p:ph idx="1"/>
          </p:nvPr>
        </p:nvSpPr>
        <p:spPr>
          <a:xfrm>
            <a:off x="209550" y="4827628"/>
            <a:ext cx="8934450" cy="1247774"/>
          </a:xfrm>
        </p:spPr>
        <p:txBody>
          <a:bodyPr/>
          <a:lstStyle/>
          <a:p>
            <a:r>
              <a:rPr lang="de-DE" sz="2400" dirty="0" smtClean="0"/>
              <a:t>Graphical konsoles with virtual graphics cards.</a:t>
            </a:r>
          </a:p>
          <a:p>
            <a:r>
              <a:rPr lang="de-DE" sz="2400" dirty="0" smtClean="0"/>
              <a:t>Forwards keyboard and mouse commands to cores.</a:t>
            </a:r>
          </a:p>
          <a:p>
            <a:r>
              <a:rPr lang="de-DE" sz="2400" dirty="0" smtClean="0"/>
              <a:t>Allows preview over all virtual framebuffers (photo).</a:t>
            </a:r>
            <a:endParaRPr lang="en-US" sz="2400" dirty="0"/>
          </a:p>
        </p:txBody>
      </p:sp>
      <p:sp>
        <p:nvSpPr>
          <p:cNvPr id="6" name="Slide Number Placeholder 5"/>
          <p:cNvSpPr>
            <a:spLocks noGrp="1"/>
          </p:cNvSpPr>
          <p:nvPr>
            <p:ph type="sldNum" sz="quarter" idx="10"/>
          </p:nvPr>
        </p:nvSpPr>
        <p:spPr/>
        <p:txBody>
          <a:bodyPr/>
          <a:lstStyle/>
          <a:p>
            <a:pPr>
              <a:defRPr/>
            </a:pPr>
            <a:fld id="{E85F1E2F-0946-4B58-AA4A-0F778A2C1C6A}" type="slidenum">
              <a:rPr lang="en-US" smtClean="0"/>
              <a:pPr>
                <a:defRPr/>
              </a:pPr>
              <a:t>68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77431" y="684010"/>
            <a:ext cx="6488308" cy="4061969"/>
          </a:xfrm>
          <a:prstGeom prst="rect">
            <a:avLst/>
          </a:prstGeom>
          <a:noFill/>
          <a:ln w="9525">
            <a:noFill/>
            <a:miter lim="800000"/>
            <a:headEnd/>
            <a:tailEnd/>
          </a:ln>
        </p:spPr>
      </p:pic>
      <p:sp>
        <p:nvSpPr>
          <p:cNvPr id="8" name="TextBox 7"/>
          <p:cNvSpPr txBox="1"/>
          <p:nvPr/>
        </p:nvSpPr>
        <p:spPr>
          <a:xfrm>
            <a:off x="7181330" y="1513211"/>
            <a:ext cx="1711818" cy="2492990"/>
          </a:xfrm>
          <a:prstGeom prst="rect">
            <a:avLst/>
          </a:prstGeom>
          <a:noFill/>
        </p:spPr>
        <p:txBody>
          <a:bodyPr wrap="square" rtlCol="0">
            <a:spAutoFit/>
          </a:bodyPr>
          <a:lstStyle/>
          <a:p>
            <a:pPr algn="ctr"/>
            <a:r>
              <a:rPr lang="de-DE" sz="3600" dirty="0" smtClean="0"/>
              <a:t>48 (!) </a:t>
            </a:r>
          </a:p>
          <a:p>
            <a:pPr algn="ctr"/>
            <a:r>
              <a:rPr lang="de-DE" sz="2400" dirty="0" smtClean="0"/>
              <a:t>virtual</a:t>
            </a:r>
          </a:p>
          <a:p>
            <a:pPr algn="ctr"/>
            <a:r>
              <a:rPr lang="de-DE" sz="2400" dirty="0" smtClean="0"/>
              <a:t>displays</a:t>
            </a:r>
          </a:p>
          <a:p>
            <a:pPr algn="ctr"/>
            <a:r>
              <a:rPr lang="de-DE" sz="2400" dirty="0" smtClean="0"/>
              <a:t>with full</a:t>
            </a:r>
          </a:p>
          <a:p>
            <a:pPr algn="ctr"/>
            <a:r>
              <a:rPr lang="de-DE" sz="2400" dirty="0" smtClean="0"/>
              <a:t>graphics </a:t>
            </a:r>
          </a:p>
          <a:p>
            <a:pPr algn="ctr"/>
            <a:r>
              <a:rPr lang="de-DE" sz="2400" dirty="0" smtClean="0"/>
              <a:t>support...</a:t>
            </a:r>
            <a:endParaRPr lang="en-US" sz="24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a:t>
            </a:r>
            <a:endParaRPr lang="en-US" dirty="0"/>
          </a:p>
        </p:txBody>
      </p:sp>
      <p:sp>
        <p:nvSpPr>
          <p:cNvPr id="3" name="Content Placeholder 2"/>
          <p:cNvSpPr>
            <a:spLocks noGrp="1"/>
          </p:cNvSpPr>
          <p:nvPr>
            <p:ph idx="1"/>
          </p:nvPr>
        </p:nvSpPr>
        <p:spPr>
          <a:xfrm>
            <a:off x="455613" y="843392"/>
            <a:ext cx="8237537" cy="3303587"/>
          </a:xfrm>
        </p:spPr>
        <p:txBody>
          <a:bodyPr/>
          <a:lstStyle/>
          <a:p>
            <a:r>
              <a:rPr lang="de-DE" sz="2400" dirty="0" smtClean="0">
                <a:solidFill>
                  <a:schemeClr val="tx1">
                    <a:lumMod val="75000"/>
                    <a:lumOff val="25000"/>
                  </a:schemeClr>
                </a:solidFill>
              </a:rPr>
              <a:t>Platform</a:t>
            </a:r>
          </a:p>
          <a:p>
            <a:pPr lvl="1"/>
            <a:r>
              <a:rPr lang="de-DE" sz="2000" dirty="0" smtClean="0">
                <a:solidFill>
                  <a:schemeClr val="tx1">
                    <a:lumMod val="75000"/>
                    <a:lumOff val="25000"/>
                  </a:schemeClr>
                </a:solidFill>
              </a:rPr>
              <a:t>Platform overview</a:t>
            </a:r>
          </a:p>
          <a:p>
            <a:pPr lvl="1"/>
            <a:r>
              <a:rPr lang="de-DE" sz="2000" dirty="0" smtClean="0">
                <a:solidFill>
                  <a:schemeClr val="tx1">
                    <a:lumMod val="75000"/>
                    <a:lumOff val="25000"/>
                  </a:schemeClr>
                </a:solidFill>
              </a:rPr>
              <a:t>System Interface FPGA bitstream</a:t>
            </a:r>
          </a:p>
          <a:p>
            <a:pPr lvl="1"/>
            <a:r>
              <a:rPr lang="de-DE" sz="2000" dirty="0" smtClean="0">
                <a:solidFill>
                  <a:schemeClr val="tx1">
                    <a:lumMod val="75000"/>
                    <a:lumOff val="25000"/>
                  </a:schemeClr>
                </a:solidFill>
              </a:rPr>
              <a:t>Board management controller (BMC) firmware</a:t>
            </a:r>
          </a:p>
          <a:p>
            <a:r>
              <a:rPr lang="de-DE" sz="2400" dirty="0" smtClean="0">
                <a:solidFill>
                  <a:schemeClr val="tx1">
                    <a:lumMod val="75000"/>
                    <a:lumOff val="25000"/>
                  </a:schemeClr>
                </a:solidFill>
              </a:rPr>
              <a:t>SCC Software</a:t>
            </a:r>
          </a:p>
          <a:p>
            <a:pPr lvl="1"/>
            <a:r>
              <a:rPr lang="de-DE" sz="2000" dirty="0" smtClean="0">
                <a:solidFill>
                  <a:schemeClr val="tx1">
                    <a:lumMod val="75000"/>
                    <a:lumOff val="25000"/>
                  </a:schemeClr>
                </a:solidFill>
              </a:rPr>
              <a:t>Customized Linux</a:t>
            </a:r>
          </a:p>
          <a:p>
            <a:pPr lvl="1"/>
            <a:r>
              <a:rPr lang="de-DE" sz="2000" dirty="0" smtClean="0">
                <a:solidFill>
                  <a:schemeClr val="tx1">
                    <a:lumMod val="75000"/>
                    <a:lumOff val="25000"/>
                  </a:schemeClr>
                </a:solidFill>
              </a:rPr>
              <a:t>bareMetalC</a:t>
            </a:r>
            <a:endParaRPr lang="en-US" sz="2000" dirty="0" smtClean="0">
              <a:solidFill>
                <a:schemeClr val="tx1">
                  <a:lumMod val="75000"/>
                  <a:lumOff val="25000"/>
                </a:schemeClr>
              </a:solidFill>
            </a:endParaRPr>
          </a:p>
          <a:p>
            <a:r>
              <a:rPr lang="de-DE" sz="2400" dirty="0" smtClean="0">
                <a:solidFill>
                  <a:schemeClr val="tx1">
                    <a:lumMod val="75000"/>
                    <a:lumOff val="25000"/>
                  </a:schemeClr>
                </a:solidFill>
              </a:rPr>
              <a:t>Management Console PC Software</a:t>
            </a:r>
          </a:p>
          <a:p>
            <a:pPr lvl="1"/>
            <a:r>
              <a:rPr lang="de-DE" sz="2000" dirty="0" smtClean="0">
                <a:solidFill>
                  <a:schemeClr val="tx1">
                    <a:lumMod val="75000"/>
                    <a:lumOff val="25000"/>
                  </a:schemeClr>
                </a:solidFill>
              </a:rPr>
              <a:t>PCIe driver with integrated TCP/IP driver</a:t>
            </a:r>
          </a:p>
          <a:p>
            <a:pPr lvl="1"/>
            <a:r>
              <a:rPr lang="de-DE" sz="2000" dirty="0" smtClean="0">
                <a:solidFill>
                  <a:schemeClr val="tx1">
                    <a:lumMod val="75000"/>
                    <a:lumOff val="25000"/>
                  </a:schemeClr>
                </a:solidFill>
              </a:rPr>
              <a:t>Programming API for communication with SCC platform</a:t>
            </a:r>
          </a:p>
          <a:p>
            <a:pPr lvl="1"/>
            <a:r>
              <a:rPr lang="de-DE" sz="2000" dirty="0" smtClean="0">
                <a:solidFill>
                  <a:schemeClr val="tx1">
                    <a:lumMod val="75000"/>
                    <a:lumOff val="25000"/>
                  </a:schemeClr>
                </a:solidFill>
              </a:rPr>
              <a:t>GUI for interaction with SCC platform</a:t>
            </a:r>
          </a:p>
          <a:p>
            <a:pPr lvl="1"/>
            <a:r>
              <a:rPr lang="de-DE" sz="2000" dirty="0" smtClean="0">
                <a:solidFill>
                  <a:schemeClr val="tx1">
                    <a:lumMod val="75000"/>
                    <a:lumOff val="25000"/>
                  </a:schemeClr>
                </a:solidFill>
              </a:rPr>
              <a:t>Command line tools for interaction with SCC platform</a:t>
            </a:r>
          </a:p>
          <a:p>
            <a:r>
              <a:rPr lang="de-DE" sz="2400" dirty="0" smtClean="0">
                <a:solidFill>
                  <a:schemeClr val="tx1"/>
                </a:solidFill>
              </a:rPr>
              <a:t>Live Demo and outlook</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p>
          <a:p>
            <a:pPr eaLnBrk="1" hangingPunct="1">
              <a:buNone/>
            </a:pPr>
            <a:r>
              <a:rPr lang="en-US" altLang="zh-CN" sz="2000" b="1" dirty="0" smtClean="0">
                <a:solidFill>
                  <a:schemeClr val="bg1">
                    <a:lumMod val="65000"/>
                  </a:schemeClr>
                </a:solidFill>
              </a:rPr>
              <a:t>10:45</a:t>
            </a:r>
            <a:r>
              <a:rPr lang="en-US" altLang="zh-CN" sz="2000" b="1" dirty="0" smtClean="0">
                <a:solidFill>
                  <a:schemeClr val="tx1"/>
                </a:solidFill>
              </a:rPr>
              <a:t>   </a:t>
            </a:r>
            <a:r>
              <a:rPr lang="en-US" altLang="zh-CN" sz="2000" i="1" dirty="0" smtClean="0">
                <a:solidFill>
                  <a:schemeClr val="bg1">
                    <a:lumMod val="65000"/>
                  </a:schemeClr>
                </a:solidFill>
              </a:rPr>
              <a:t>Break</a:t>
            </a:r>
          </a:p>
          <a:p>
            <a:pPr eaLnBrk="1" hangingPunct="1">
              <a:buFontTx/>
              <a:buNone/>
            </a:pPr>
            <a:r>
              <a:rPr lang="en-US" sz="2000" b="1" dirty="0" smtClean="0">
                <a:solidFill>
                  <a:schemeClr val="tx1"/>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bg1">
                    <a:lumMod val="65000"/>
                  </a:schemeClr>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7</a:t>
            </a:fld>
            <a:endParaRPr lang="en-US"/>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62" y="2415798"/>
            <a:ext cx="8410575" cy="1143000"/>
          </a:xfrm>
        </p:spPr>
        <p:txBody>
          <a:bodyPr/>
          <a:lstStyle/>
          <a:p>
            <a:r>
              <a:rPr lang="en-US" sz="6000" dirty="0" smtClean="0"/>
              <a:t>SCC Live Demo</a:t>
            </a:r>
            <a:endParaRPr lang="en-US" sz="6000" dirty="0"/>
          </a:p>
        </p:txBody>
      </p:sp>
      <p:sp>
        <p:nvSpPr>
          <p:cNvPr id="3" name="Slide Number Placeholder 2"/>
          <p:cNvSpPr>
            <a:spLocks noGrp="1"/>
          </p:cNvSpPr>
          <p:nvPr>
            <p:ph type="sldNum" sz="quarter" idx="10"/>
          </p:nvPr>
        </p:nvSpPr>
        <p:spPr/>
        <p:txBody>
          <a:bodyPr/>
          <a:lstStyle/>
          <a:p>
            <a:pPr>
              <a:defRPr/>
            </a:pPr>
            <a:fld id="{E85F1E2F-0946-4B58-AA4A-0F778A2C1C6A}" type="slidenum">
              <a:rPr lang="en-US" smtClean="0"/>
              <a:pPr>
                <a:defRPr/>
              </a:pPr>
              <a:t>70</a:t>
            </a:fld>
            <a:endParaRPr lang="en-US"/>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Future</a:t>
            </a:r>
            <a:endParaRPr lang="en-US" dirty="0"/>
          </a:p>
        </p:txBody>
      </p:sp>
      <p:sp>
        <p:nvSpPr>
          <p:cNvPr id="3" name="Content Placeholder 2"/>
          <p:cNvSpPr>
            <a:spLocks noGrp="1"/>
          </p:cNvSpPr>
          <p:nvPr>
            <p:ph idx="1"/>
          </p:nvPr>
        </p:nvSpPr>
        <p:spPr>
          <a:xfrm>
            <a:off x="354356" y="1119691"/>
            <a:ext cx="8407400" cy="4598699"/>
          </a:xfrm>
        </p:spPr>
        <p:txBody>
          <a:bodyPr/>
          <a:lstStyle/>
          <a:p>
            <a:r>
              <a:rPr lang="en-US" sz="2800" dirty="0" smtClean="0"/>
              <a:t>Linux will be the default OS for self-contained booting</a:t>
            </a:r>
          </a:p>
          <a:p>
            <a:r>
              <a:rPr lang="en-US" sz="2800" dirty="0" smtClean="0"/>
              <a:t>Self-boot firmware is in preparation</a:t>
            </a:r>
          </a:p>
          <a:p>
            <a:endParaRPr lang="en-US" sz="2800" dirty="0"/>
          </a:p>
        </p:txBody>
      </p:sp>
      <p:sp>
        <p:nvSpPr>
          <p:cNvPr id="6" name="Rectangle 5"/>
          <p:cNvSpPr/>
          <p:nvPr/>
        </p:nvSpPr>
        <p:spPr>
          <a:xfrm>
            <a:off x="1769254" y="3597431"/>
            <a:ext cx="5663153"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cap="none" spc="150" dirty="0" smtClean="0">
                <a:ln w="11430"/>
                <a:solidFill>
                  <a:srgbClr val="F8F8F8"/>
                </a:solidFill>
                <a:effectLst>
                  <a:outerShdw blurRad="25400" algn="tl" rotWithShape="0">
                    <a:srgbClr val="000000">
                      <a:alpha val="43000"/>
                    </a:srgbClr>
                  </a:outerShdw>
                </a:effectLst>
              </a:rPr>
              <a:t>More to be defined…</a:t>
            </a:r>
            <a:endParaRPr lang="en-US" sz="4400" b="1" cap="none" spc="150" dirty="0">
              <a:ln w="11430"/>
              <a:solidFill>
                <a:srgbClr val="F8F8F8"/>
              </a:solidFill>
              <a:effectLst>
                <a:outerShdw blurRad="25400" algn="tl" rotWithShape="0">
                  <a:srgbClr val="000000">
                    <a:alpha val="43000"/>
                  </a:srgbClr>
                </a:outerShdw>
              </a:effectLst>
            </a:endParaRPr>
          </a:p>
        </p:txBody>
      </p:sp>
      <p:graphicFrame>
        <p:nvGraphicFramePr>
          <p:cNvPr id="4" name="Diagram 3"/>
          <p:cNvGraphicFramePr/>
          <p:nvPr/>
        </p:nvGraphicFramePr>
        <p:xfrm>
          <a:off x="1679740" y="3286324"/>
          <a:ext cx="5721175" cy="1482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pPr>
              <a:defRPr/>
            </a:pPr>
            <a:fld id="{E85F1E2F-0946-4B58-AA4A-0F778A2C1C6A}" type="slidenum">
              <a:rPr lang="en-US" smtClean="0"/>
              <a:pPr>
                <a:defRPr/>
              </a:pPr>
              <a:t>71</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187774-2ED8-4ABA-B935-4AA07C66EFB2}" type="slidenum">
              <a:rPr lang="en-US" smtClean="0"/>
              <a:pPr>
                <a:defRPr/>
              </a:pPr>
              <a:t>72</a:t>
            </a:fld>
            <a:endParaRPr lang="en-US"/>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2419916"/>
            <a:ext cx="8410575" cy="1143000"/>
          </a:xfrm>
        </p:spPr>
        <p:txBody>
          <a:bodyPr/>
          <a:lstStyle/>
          <a:p>
            <a:r>
              <a:rPr lang="en-US" sz="5400" dirty="0" smtClean="0"/>
              <a:t>BACKUP/REFERENCE</a:t>
            </a:r>
            <a:endParaRPr lang="en-US" sz="5400" dirty="0"/>
          </a:p>
        </p:txBody>
      </p:sp>
      <p:sp>
        <p:nvSpPr>
          <p:cNvPr id="3" name="Slide Number Placeholder 2"/>
          <p:cNvSpPr>
            <a:spLocks noGrp="1"/>
          </p:cNvSpPr>
          <p:nvPr>
            <p:ph type="sldNum" sz="quarter" idx="10"/>
          </p:nvPr>
        </p:nvSpPr>
        <p:spPr/>
        <p:txBody>
          <a:bodyPr/>
          <a:lstStyle/>
          <a:p>
            <a:pPr>
              <a:defRPr/>
            </a:pPr>
            <a:fld id="{E85F1E2F-0946-4B58-AA4A-0F778A2C1C6A}" type="slidenum">
              <a:rPr lang="en-US" smtClean="0"/>
              <a:pPr>
                <a:defRPr/>
              </a:pPr>
              <a:t>73</a:t>
            </a:fld>
            <a:endParaRPr lang="en-US"/>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sccApi PIO memory methods</a:t>
            </a:r>
            <a:endParaRPr lang="en-US" dirty="0"/>
          </a:p>
        </p:txBody>
      </p:sp>
      <p:sp>
        <p:nvSpPr>
          <p:cNvPr id="3" name="Content Placeholder 2"/>
          <p:cNvSpPr>
            <a:spLocks noGrp="1"/>
          </p:cNvSpPr>
          <p:nvPr>
            <p:ph idx="1"/>
          </p:nvPr>
        </p:nvSpPr>
        <p:spPr>
          <a:xfrm>
            <a:off x="455613" y="1144073"/>
            <a:ext cx="8237537" cy="4713030"/>
          </a:xfrm>
        </p:spPr>
        <p:txBody>
          <a:bodyPr/>
          <a:lstStyle/>
          <a:p>
            <a:pPr marL="0" indent="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writeFlit</a:t>
            </a:r>
            <a:r>
              <a:rPr lang="en-US" sz="1200" dirty="0" smtClean="0">
                <a:solidFill>
                  <a:srgbClr val="0070C0"/>
                </a:solidFill>
                <a:latin typeface="Courier New" pitchFamily="49" charset="0"/>
                <a:cs typeface="Courier New" pitchFamily="49" charset="0"/>
              </a:rPr>
              <a:t>: This method sends a non-</a:t>
            </a:r>
            <a:r>
              <a:rPr lang="en-US" sz="1200" dirty="0" err="1" smtClean="0">
                <a:solidFill>
                  <a:srgbClr val="0070C0"/>
                </a:solidFill>
                <a:latin typeface="Courier New" pitchFamily="49" charset="0"/>
                <a:cs typeface="Courier New" pitchFamily="49" charset="0"/>
              </a:rPr>
              <a:t>cachable</a:t>
            </a:r>
            <a:r>
              <a:rPr lang="en-US" sz="1200" dirty="0" smtClean="0">
                <a:solidFill>
                  <a:srgbClr val="0070C0"/>
                </a:solidFill>
                <a:latin typeface="Courier New" pitchFamily="49" charset="0"/>
                <a:cs typeface="Courier New" pitchFamily="49" charset="0"/>
              </a:rPr>
              <a:t> Flit (64 bit data) to the specified SCC</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System address</a:t>
            </a:r>
          </a:p>
          <a:p>
            <a:pPr marL="1524000" indent="-152400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writeFlit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Route,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SubdestID</a:t>
            </a:r>
            <a:r>
              <a:rPr lang="en-US" sz="1200" dirty="0" smtClean="0">
                <a:latin typeface="Courier New" pitchFamily="49" charset="0"/>
                <a:cs typeface="Courier New" pitchFamily="49" charset="0"/>
              </a:rPr>
              <a:t>, uInt64 Address, uInt64 Data,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=SIF_RC_PORT);</a:t>
            </a:r>
          </a:p>
          <a:p>
            <a:pPr>
              <a:buNone/>
            </a:pPr>
            <a:endParaRPr lang="en-US" sz="1200" dirty="0" smtClean="0">
              <a:latin typeface="Courier New" pitchFamily="49" charset="0"/>
              <a:cs typeface="Courier New" pitchFamily="49" charset="0"/>
            </a:endParaRPr>
          </a:p>
          <a:p>
            <a:pPr marL="0" indent="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readFlit</a:t>
            </a:r>
            <a:r>
              <a:rPr lang="en-US" sz="1200" dirty="0" smtClean="0">
                <a:solidFill>
                  <a:srgbClr val="0070C0"/>
                </a:solidFill>
                <a:latin typeface="Courier New" pitchFamily="49" charset="0"/>
                <a:cs typeface="Courier New" pitchFamily="49" charset="0"/>
              </a:rPr>
              <a:t>: This method reads a non-</a:t>
            </a:r>
            <a:r>
              <a:rPr lang="en-US" sz="1200" dirty="0" err="1" smtClean="0">
                <a:solidFill>
                  <a:srgbClr val="0070C0"/>
                </a:solidFill>
                <a:latin typeface="Courier New" pitchFamily="49" charset="0"/>
                <a:cs typeface="Courier New" pitchFamily="49" charset="0"/>
              </a:rPr>
              <a:t>cachable</a:t>
            </a:r>
            <a:r>
              <a:rPr lang="en-US" sz="1200" dirty="0" smtClean="0">
                <a:solidFill>
                  <a:srgbClr val="0070C0"/>
                </a:solidFill>
                <a:latin typeface="Courier New" pitchFamily="49" charset="0"/>
                <a:cs typeface="Courier New" pitchFamily="49" charset="0"/>
              </a:rPr>
              <a:t> Flit (64 bit data) from the specified Rock </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SCC System address</a:t>
            </a:r>
          </a:p>
          <a:p>
            <a:pPr marL="2058988" indent="-2058988">
              <a:buNone/>
            </a:pPr>
            <a:r>
              <a:rPr lang="en-US" sz="1200" dirty="0" smtClean="0">
                <a:solidFill>
                  <a:srgbClr val="92D050"/>
                </a:solidFill>
                <a:latin typeface="Courier New" pitchFamily="49" charset="0"/>
                <a:cs typeface="Courier New" pitchFamily="49" charset="0"/>
              </a:rPr>
              <a:t>  </a:t>
            </a:r>
            <a:r>
              <a:rPr lang="en-US" sz="1200" dirty="0" smtClean="0">
                <a:latin typeface="Courier New" pitchFamily="49" charset="0"/>
                <a:cs typeface="Courier New" pitchFamily="49" charset="0"/>
              </a:rPr>
              <a:t>uInt64 </a:t>
            </a:r>
            <a:r>
              <a:rPr lang="en-US" sz="1200" dirty="0" err="1" smtClean="0">
                <a:latin typeface="Courier New" pitchFamily="49" charset="0"/>
                <a:cs typeface="Courier New" pitchFamily="49" charset="0"/>
              </a:rPr>
              <a:t>readFlit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Route,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SubdestID</a:t>
            </a:r>
            <a:r>
              <a:rPr lang="en-US" sz="1200" dirty="0" smtClean="0">
                <a:latin typeface="Courier New" pitchFamily="49" charset="0"/>
                <a:cs typeface="Courier New" pitchFamily="49" charset="0"/>
              </a:rPr>
              <a:t>, uInt64 Address,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=SIF_RC_PORT);</a:t>
            </a:r>
          </a:p>
          <a:p>
            <a:pPr marL="0" indent="0">
              <a:buNone/>
            </a:pPr>
            <a:endParaRPr lang="en-US" sz="1200" dirty="0" smtClean="0">
              <a:solidFill>
                <a:srgbClr val="0070C0"/>
              </a:solidFill>
              <a:latin typeface="Courier New" pitchFamily="49" charset="0"/>
              <a:cs typeface="Courier New" pitchFamily="49" charset="0"/>
            </a:endParaRPr>
          </a:p>
          <a:p>
            <a:pPr marL="0" indent="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readFlit</a:t>
            </a:r>
            <a:r>
              <a:rPr lang="en-US" sz="1200" dirty="0" smtClean="0">
                <a:solidFill>
                  <a:srgbClr val="0070C0"/>
                </a:solidFill>
                <a:latin typeface="Courier New" pitchFamily="49" charset="0"/>
                <a:cs typeface="Courier New" pitchFamily="49" charset="0"/>
              </a:rPr>
              <a:t>: This method does the same but allows to evaluate the status of </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transfer_packet</a:t>
            </a:r>
            <a:r>
              <a:rPr lang="en-US" sz="1200" dirty="0" smtClean="0">
                <a:solidFill>
                  <a:srgbClr val="0070C0"/>
                </a:solidFill>
                <a:latin typeface="Courier New" pitchFamily="49" charset="0"/>
                <a:cs typeface="Courier New" pitchFamily="49" charset="0"/>
              </a:rPr>
              <a:t>()</a:t>
            </a:r>
          </a:p>
          <a:p>
            <a:pPr marL="1433513" indent="-1433513">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readFlit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Route,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SubdestID</a:t>
            </a:r>
            <a:r>
              <a:rPr lang="en-US" sz="1200" dirty="0" smtClean="0">
                <a:latin typeface="Courier New" pitchFamily="49" charset="0"/>
                <a:cs typeface="Courier New" pitchFamily="49" charset="0"/>
              </a:rPr>
              <a:t>, uInt64 Address, uInt64 *Data,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=SIF_RC_PORT); </a:t>
            </a:r>
          </a:p>
          <a:p>
            <a:pPr marL="0" indent="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transferPacket</a:t>
            </a:r>
            <a:r>
              <a:rPr lang="en-US" sz="1200" dirty="0" smtClean="0">
                <a:solidFill>
                  <a:srgbClr val="0070C0"/>
                </a:solidFill>
                <a:latin typeface="Courier New" pitchFamily="49" charset="0"/>
                <a:cs typeface="Courier New" pitchFamily="49" charset="0"/>
              </a:rPr>
              <a:t>: This is a PIO transfer routine (also used by </a:t>
            </a:r>
            <a:r>
              <a:rPr lang="en-US" sz="1200" dirty="0" err="1" smtClean="0">
                <a:solidFill>
                  <a:srgbClr val="0070C0"/>
                </a:solidFill>
                <a:latin typeface="Courier New" pitchFamily="49" charset="0"/>
                <a:cs typeface="Courier New" pitchFamily="49" charset="0"/>
              </a:rPr>
              <a:t>writeFlit</a:t>
            </a:r>
            <a:r>
              <a:rPr lang="en-US" sz="1200" dirty="0" smtClean="0">
                <a:solidFill>
                  <a:srgbClr val="0070C0"/>
                </a:solidFill>
                <a:latin typeface="Courier New" pitchFamily="49" charset="0"/>
                <a:cs typeface="Courier New" pitchFamily="49" charset="0"/>
              </a:rPr>
              <a:t> and </a:t>
            </a:r>
            <a:r>
              <a:rPr lang="en-US" sz="1200" dirty="0" err="1" smtClean="0">
                <a:solidFill>
                  <a:srgbClr val="0070C0"/>
                </a:solidFill>
                <a:latin typeface="Courier New" pitchFamily="49" charset="0"/>
                <a:cs typeface="Courier New" pitchFamily="49" charset="0"/>
              </a:rPr>
              <a:t>readFlit</a:t>
            </a:r>
            <a:r>
              <a:rPr lang="en-US" sz="1200" dirty="0" smtClean="0">
                <a:solidFill>
                  <a:srgbClr val="0070C0"/>
                </a:solidFill>
                <a:latin typeface="Courier New" pitchFamily="49" charset="0"/>
                <a:cs typeface="Courier New" pitchFamily="49" charset="0"/>
              </a:rPr>
              <a:t>) </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that allows to read or write from/to a specified SCC system address. The transfer may </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be non-</a:t>
            </a:r>
            <a:r>
              <a:rPr lang="en-US" sz="1200" dirty="0" err="1" smtClean="0">
                <a:solidFill>
                  <a:srgbClr val="0070C0"/>
                </a:solidFill>
                <a:latin typeface="Courier New" pitchFamily="49" charset="0"/>
                <a:cs typeface="Courier New" pitchFamily="49" charset="0"/>
              </a:rPr>
              <a:t>cachable</a:t>
            </a:r>
            <a:r>
              <a:rPr lang="en-US" sz="1200" dirty="0" smtClean="0">
                <a:solidFill>
                  <a:srgbClr val="0070C0"/>
                </a:solidFill>
                <a:latin typeface="Courier New" pitchFamily="49" charset="0"/>
                <a:cs typeface="Courier New" pitchFamily="49" charset="0"/>
              </a:rPr>
              <a:t> (64bit) or </a:t>
            </a:r>
            <a:r>
              <a:rPr lang="en-US" sz="1200" dirty="0" err="1" smtClean="0">
                <a:solidFill>
                  <a:srgbClr val="0070C0"/>
                </a:solidFill>
                <a:latin typeface="Courier New" pitchFamily="49" charset="0"/>
                <a:cs typeface="Courier New" pitchFamily="49" charset="0"/>
              </a:rPr>
              <a:t>Cacheline</a:t>
            </a:r>
            <a:r>
              <a:rPr lang="en-US" sz="1200" dirty="0" smtClean="0">
                <a:solidFill>
                  <a:srgbClr val="0070C0"/>
                </a:solidFill>
                <a:latin typeface="Courier New" pitchFamily="49" charset="0"/>
                <a:cs typeface="Courier New" pitchFamily="49" charset="0"/>
              </a:rPr>
              <a:t> based (256 bit).</a:t>
            </a:r>
          </a:p>
          <a:p>
            <a:pPr marL="1976438" indent="-1976438">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transferPacket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routeid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destid</a:t>
            </a:r>
            <a:r>
              <a:rPr lang="en-US" sz="1200" dirty="0" smtClean="0">
                <a:latin typeface="Courier New" pitchFamily="49" charset="0"/>
                <a:cs typeface="Courier New" pitchFamily="49" charset="0"/>
              </a:rPr>
              <a:t>, uInt64 address,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command, unsigned char </a:t>
            </a:r>
            <a:r>
              <a:rPr lang="en-US" sz="1200" dirty="0" err="1" smtClean="0">
                <a:latin typeface="Courier New" pitchFamily="49" charset="0"/>
                <a:cs typeface="Courier New" pitchFamily="49" charset="0"/>
              </a:rPr>
              <a:t>byteenable</a:t>
            </a:r>
            <a:r>
              <a:rPr lang="en-US" sz="1200" dirty="0" smtClean="0">
                <a:latin typeface="Courier New" pitchFamily="49" charset="0"/>
                <a:cs typeface="Courier New" pitchFamily="49" charset="0"/>
              </a:rPr>
              <a:t>, uInt64* data,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commandPrefix</a:t>
            </a:r>
            <a:r>
              <a:rPr lang="en-US" sz="1200" dirty="0" smtClean="0">
                <a:latin typeface="Courier New" pitchFamily="49" charset="0"/>
                <a:cs typeface="Courier New" pitchFamily="49" charset="0"/>
              </a:rPr>
              <a:t> = NOGEN);</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74</a:t>
            </a:fld>
            <a:endParaRPr 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sccApi DMA memory methods</a:t>
            </a:r>
            <a:endParaRPr lang="en-US" dirty="0"/>
          </a:p>
        </p:txBody>
      </p:sp>
      <p:sp>
        <p:nvSpPr>
          <p:cNvPr id="3" name="Content Placeholder 2"/>
          <p:cNvSpPr>
            <a:spLocks noGrp="1"/>
          </p:cNvSpPr>
          <p:nvPr>
            <p:ph idx="1"/>
          </p:nvPr>
        </p:nvSpPr>
        <p:spPr>
          <a:xfrm>
            <a:off x="455613" y="1144073"/>
            <a:ext cx="8237537" cy="4713030"/>
          </a:xfrm>
        </p:spPr>
        <p:txBody>
          <a:bodyPr/>
          <a:lstStyle/>
          <a:p>
            <a:pPr marL="0" indent="0">
              <a:buNone/>
              <a:tabLst>
                <a:tab pos="0" algn="l"/>
              </a:tabLst>
            </a:pPr>
            <a:r>
              <a:rPr lang="en-US" sz="1200" dirty="0" smtClean="0">
                <a:solidFill>
                  <a:srgbClr val="0070C0"/>
                </a:solidFill>
                <a:latin typeface="Courier New" pitchFamily="49" charset="0"/>
                <a:cs typeface="Courier New" pitchFamily="49" charset="0"/>
              </a:rPr>
              <a:t>// read32: This method allows block reads (with DMA, if enabled) from a memory that is </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 specified with a SCC System address</a:t>
            </a:r>
          </a:p>
          <a:p>
            <a:pPr marL="1433513" indent="-1433513">
              <a:buNone/>
            </a:pPr>
            <a:r>
              <a:rPr lang="en-US" sz="1200" dirty="0" smtClean="0">
                <a:latin typeface="Courier New" pitchFamily="49" charset="0"/>
                <a:cs typeface="Courier New" pitchFamily="49" charset="0"/>
              </a:rPr>
              <a:t>  uInt32 read32(</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routeid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destid</a:t>
            </a:r>
            <a:r>
              <a:rPr lang="en-US" sz="1200" dirty="0" smtClean="0">
                <a:latin typeface="Courier New" pitchFamily="49" charset="0"/>
                <a:cs typeface="Courier New" pitchFamily="49" charset="0"/>
              </a:rPr>
              <a:t>, uInt64 </a:t>
            </a:r>
            <a:r>
              <a:rPr lang="en-US" sz="1200" dirty="0" err="1" smtClean="0">
                <a:latin typeface="Courier New" pitchFamily="49" charset="0"/>
                <a:cs typeface="Courier New" pitchFamily="49" charset="0"/>
              </a:rPr>
              <a:t>startAddress</a:t>
            </a:r>
            <a:r>
              <a:rPr lang="en-US" sz="1200" dirty="0" smtClean="0">
                <a:latin typeface="Courier New" pitchFamily="49" charset="0"/>
                <a:cs typeface="Courier New" pitchFamily="49" charset="0"/>
              </a:rPr>
              <a:t>, char </a:t>
            </a:r>
            <a:r>
              <a:rPr lang="en-US" sz="1200" dirty="0" err="1" smtClean="0">
                <a:latin typeface="Courier New" pitchFamily="49" charset="0"/>
                <a:cs typeface="Courier New" pitchFamily="49" charset="0"/>
              </a:rPr>
              <a:t>memBlock</a:t>
            </a:r>
            <a:r>
              <a:rPr lang="en-US" sz="1200" dirty="0" smtClean="0">
                <a:latin typeface="Courier New" pitchFamily="49" charset="0"/>
                <a:cs typeface="Courier New" pitchFamily="49" charset="0"/>
              </a:rPr>
              <a:t>[], uInt32 </a:t>
            </a:r>
            <a:r>
              <a:rPr lang="en-US" sz="1200" dirty="0" err="1" smtClean="0">
                <a:latin typeface="Courier New" pitchFamily="49" charset="0"/>
                <a:cs typeface="Courier New" pitchFamily="49" charset="0"/>
              </a:rPr>
              <a:t>numBytes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=SIF_RC_PORT, </a:t>
            </a:r>
            <a:r>
              <a:rPr lang="en-US" sz="1200" dirty="0" err="1" smtClean="0">
                <a:latin typeface="Courier New" pitchFamily="49" charset="0"/>
                <a:cs typeface="Courier New" pitchFamily="49" charset="0"/>
              </a:rPr>
              <a:t>QProgressDialog</a:t>
            </a:r>
            <a:r>
              <a:rPr lang="en-US" sz="1200" dirty="0" smtClean="0">
                <a:latin typeface="Courier New" pitchFamily="49" charset="0"/>
                <a:cs typeface="Courier New" pitchFamily="49" charset="0"/>
              </a:rPr>
              <a:t> *pd=NULL);</a:t>
            </a:r>
          </a:p>
          <a:p>
            <a:pPr marL="0" indent="0">
              <a:buNone/>
            </a:pPr>
            <a:endParaRPr lang="en-US" sz="1200" dirty="0" smtClean="0">
              <a:solidFill>
                <a:srgbClr val="0070C0"/>
              </a:solidFill>
              <a:latin typeface="Courier New" pitchFamily="49" charset="0"/>
              <a:cs typeface="Courier New" pitchFamily="49" charset="0"/>
            </a:endParaRPr>
          </a:p>
          <a:p>
            <a:pPr marL="0" indent="0">
              <a:buNone/>
            </a:pPr>
            <a:r>
              <a:rPr lang="en-US" sz="1200" dirty="0" smtClean="0">
                <a:solidFill>
                  <a:srgbClr val="0070C0"/>
                </a:solidFill>
                <a:latin typeface="Courier New" pitchFamily="49" charset="0"/>
                <a:cs typeface="Courier New" pitchFamily="49" charset="0"/>
              </a:rPr>
              <a:t>// write32: This method allows block write access (with DMA, if enabled) to a memory that // is specified with a SCC System address</a:t>
            </a:r>
          </a:p>
          <a:p>
            <a:pPr marL="1524000" indent="-1524000">
              <a:buNone/>
            </a:pPr>
            <a:r>
              <a:rPr lang="en-US" sz="1200" dirty="0" smtClean="0">
                <a:latin typeface="Courier New" pitchFamily="49" charset="0"/>
                <a:cs typeface="Courier New" pitchFamily="49" charset="0"/>
              </a:rPr>
              <a:t>  uInt32 write32(</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routeid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destid</a:t>
            </a:r>
            <a:r>
              <a:rPr lang="en-US" sz="1200" dirty="0" smtClean="0">
                <a:latin typeface="Courier New" pitchFamily="49" charset="0"/>
                <a:cs typeface="Courier New" pitchFamily="49" charset="0"/>
              </a:rPr>
              <a:t>, uInt64 </a:t>
            </a:r>
            <a:r>
              <a:rPr lang="en-US" sz="1200" dirty="0" err="1" smtClean="0">
                <a:latin typeface="Courier New" pitchFamily="49" charset="0"/>
                <a:cs typeface="Courier New" pitchFamily="49" charset="0"/>
              </a:rPr>
              <a:t>startAddress</a:t>
            </a:r>
            <a:r>
              <a:rPr lang="en-US" sz="1200" dirty="0" smtClean="0">
                <a:latin typeface="Courier New" pitchFamily="49" charset="0"/>
                <a:cs typeface="Courier New" pitchFamily="49" charset="0"/>
              </a:rPr>
              <a:t>, char </a:t>
            </a:r>
            <a:r>
              <a:rPr lang="en-US" sz="1200" dirty="0" err="1" smtClean="0">
                <a:latin typeface="Courier New" pitchFamily="49" charset="0"/>
                <a:cs typeface="Courier New" pitchFamily="49" charset="0"/>
              </a:rPr>
              <a:t>memBlock</a:t>
            </a:r>
            <a:r>
              <a:rPr lang="en-US" sz="1200" dirty="0" smtClean="0">
                <a:latin typeface="Courier New" pitchFamily="49" charset="0"/>
                <a:cs typeface="Courier New" pitchFamily="49" charset="0"/>
              </a:rPr>
              <a:t>[], uInt32 </a:t>
            </a:r>
            <a:r>
              <a:rPr lang="en-US" sz="1200" dirty="0" err="1" smtClean="0">
                <a:latin typeface="Courier New" pitchFamily="49" charset="0"/>
                <a:cs typeface="Courier New" pitchFamily="49" charset="0"/>
              </a:rPr>
              <a:t>numBytes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sif_port</a:t>
            </a:r>
            <a:r>
              <a:rPr lang="en-US" sz="1200" dirty="0" smtClean="0">
                <a:latin typeface="Courier New" pitchFamily="49" charset="0"/>
                <a:cs typeface="Courier New" pitchFamily="49" charset="0"/>
              </a:rPr>
              <a:t>=SIF_RC_PORT, </a:t>
            </a:r>
            <a:r>
              <a:rPr lang="en-US" sz="1200" dirty="0" err="1" smtClean="0">
                <a:latin typeface="Courier New" pitchFamily="49" charset="0"/>
                <a:cs typeface="Courier New" pitchFamily="49" charset="0"/>
              </a:rPr>
              <a:t>QProgressDialog</a:t>
            </a:r>
            <a:r>
              <a:rPr lang="en-US" sz="1200" dirty="0" smtClean="0">
                <a:latin typeface="Courier New" pitchFamily="49" charset="0"/>
                <a:cs typeface="Courier New" pitchFamily="49" charset="0"/>
              </a:rPr>
              <a:t> *pd=NULL);</a:t>
            </a:r>
          </a:p>
          <a:p>
            <a:pPr>
              <a:buNone/>
            </a:pPr>
            <a:r>
              <a:rPr lang="en-US" sz="1200" dirty="0" smtClean="0">
                <a:latin typeface="Courier New" pitchFamily="49" charset="0"/>
                <a:cs typeface="Courier New" pitchFamily="49" charset="0"/>
              </a:rPr>
              <a:t> </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75</a:t>
            </a:fld>
            <a:endParaRPr lang="en-US"/>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sccApi BMC access methods</a:t>
            </a:r>
            <a:endParaRPr lang="en-US" dirty="0"/>
          </a:p>
        </p:txBody>
      </p:sp>
      <p:sp>
        <p:nvSpPr>
          <p:cNvPr id="3" name="Content Placeholder 2"/>
          <p:cNvSpPr>
            <a:spLocks noGrp="1"/>
          </p:cNvSpPr>
          <p:nvPr>
            <p:ph idx="1"/>
          </p:nvPr>
        </p:nvSpPr>
        <p:spPr>
          <a:xfrm>
            <a:off x="455613" y="1144073"/>
            <a:ext cx="8237537" cy="4713030"/>
          </a:xfrm>
        </p:spPr>
        <p:txBody>
          <a:bodyPr/>
          <a:lstStyle/>
          <a:p>
            <a:pPr marL="1524000" indent="-152400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openBMCConnection</a:t>
            </a:r>
            <a:r>
              <a:rPr lang="en-US" sz="1200" dirty="0" smtClean="0">
                <a:solidFill>
                  <a:srgbClr val="0070C0"/>
                </a:solidFill>
                <a:latin typeface="Courier New" pitchFamily="49" charset="0"/>
                <a:cs typeface="Courier New" pitchFamily="49" charset="0"/>
              </a:rPr>
              <a:t>: Connects to BMC Server and returns success.</a:t>
            </a:r>
            <a:endParaRPr lang="en-US" sz="1200" dirty="0" smtClean="0">
              <a:latin typeface="Courier New" pitchFamily="49" charset="0"/>
              <a:cs typeface="Courier New" pitchFamily="49" charset="0"/>
            </a:endParaRPr>
          </a:p>
          <a:p>
            <a:pPr marL="1524000" indent="-152400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openBMCConnection</a:t>
            </a:r>
            <a:r>
              <a:rPr lang="en-US" sz="1200" dirty="0" smtClean="0">
                <a:latin typeface="Courier New" pitchFamily="49" charset="0"/>
                <a:cs typeface="Courier New" pitchFamily="49" charset="0"/>
              </a:rPr>
              <a:t>();</a:t>
            </a:r>
          </a:p>
          <a:p>
            <a:pPr marL="1524000" indent="-1524000">
              <a:buNone/>
            </a:pPr>
            <a:endParaRPr lang="en-US" sz="1200" dirty="0" smtClean="0">
              <a:solidFill>
                <a:srgbClr val="0070C0"/>
              </a:solidFill>
              <a:latin typeface="Courier New" pitchFamily="49" charset="0"/>
              <a:cs typeface="Courier New" pitchFamily="49" charset="0"/>
            </a:endParaRPr>
          </a:p>
          <a:p>
            <a:pPr marL="1524000" indent="-152400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connectedBMCServer</a:t>
            </a:r>
            <a:r>
              <a:rPr lang="en-US" sz="1200" dirty="0" smtClean="0">
                <a:solidFill>
                  <a:srgbClr val="0070C0"/>
                </a:solidFill>
                <a:latin typeface="Courier New" pitchFamily="49" charset="0"/>
                <a:cs typeface="Courier New" pitchFamily="49" charset="0"/>
              </a:rPr>
              <a:t>: Finds out if BMC Server is connected.</a:t>
            </a:r>
            <a:endParaRPr lang="en-US" sz="1200" dirty="0" smtClean="0">
              <a:latin typeface="Courier New" pitchFamily="49" charset="0"/>
              <a:cs typeface="Courier New" pitchFamily="49" charset="0"/>
            </a:endParaRPr>
          </a:p>
          <a:p>
            <a:pPr marL="1524000" indent="-152400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connectedBMCServer</a:t>
            </a:r>
            <a:r>
              <a:rPr lang="en-US" sz="1200" dirty="0" smtClean="0">
                <a:latin typeface="Courier New" pitchFamily="49" charset="0"/>
                <a:cs typeface="Courier New" pitchFamily="49" charset="0"/>
              </a:rPr>
              <a:t>();</a:t>
            </a:r>
          </a:p>
          <a:p>
            <a:pPr marL="1524000" indent="-1524000">
              <a:buNone/>
            </a:pPr>
            <a:endParaRPr lang="en-US" sz="1200" dirty="0" smtClean="0">
              <a:solidFill>
                <a:srgbClr val="0070C0"/>
              </a:solidFill>
              <a:latin typeface="Courier New" pitchFamily="49" charset="0"/>
              <a:cs typeface="Courier New" pitchFamily="49" charset="0"/>
            </a:endParaRPr>
          </a:p>
          <a:p>
            <a:pPr marL="1524000" indent="-152400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executeBMCCommand</a:t>
            </a:r>
            <a:r>
              <a:rPr lang="en-US" sz="1200" dirty="0" smtClean="0">
                <a:solidFill>
                  <a:srgbClr val="0070C0"/>
                </a:solidFill>
                <a:latin typeface="Courier New" pitchFamily="49" charset="0"/>
                <a:cs typeface="Courier New" pitchFamily="49" charset="0"/>
              </a:rPr>
              <a:t>: Sends specific command to BMC.</a:t>
            </a:r>
            <a:endParaRPr lang="en-US" sz="1200" dirty="0" smtClean="0">
              <a:latin typeface="Courier New" pitchFamily="49" charset="0"/>
              <a:cs typeface="Courier New" pitchFamily="49" charset="0"/>
            </a:endParaRPr>
          </a:p>
          <a:p>
            <a:pPr marL="1524000" indent="-152400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QString</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executeBMCCommand</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QString</a:t>
            </a:r>
            <a:r>
              <a:rPr lang="en-US" sz="1200" dirty="0" smtClean="0">
                <a:latin typeface="Courier New" pitchFamily="49" charset="0"/>
                <a:cs typeface="Courier New" pitchFamily="49" charset="0"/>
              </a:rPr>
              <a:t> command);</a:t>
            </a:r>
          </a:p>
          <a:p>
            <a:pPr marL="1524000" indent="-1524000">
              <a:buNone/>
            </a:pPr>
            <a:endParaRPr lang="en-US" sz="1200" dirty="0" smtClean="0">
              <a:solidFill>
                <a:srgbClr val="0070C0"/>
              </a:solidFill>
              <a:latin typeface="Courier New" pitchFamily="49" charset="0"/>
              <a:cs typeface="Courier New" pitchFamily="49" charset="0"/>
            </a:endParaRPr>
          </a:p>
          <a:p>
            <a:pPr marL="1524000" indent="-1524000">
              <a:buNone/>
            </a:pP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processRCCFile</a:t>
            </a:r>
            <a:r>
              <a:rPr lang="en-US" sz="1200" dirty="0" smtClean="0">
                <a:solidFill>
                  <a:srgbClr val="0070C0"/>
                </a:solidFill>
                <a:latin typeface="Courier New" pitchFamily="49" charset="0"/>
                <a:cs typeface="Courier New" pitchFamily="49" charset="0"/>
              </a:rPr>
              <a:t>: Parses a batch file and passes each command to BMC.</a:t>
            </a:r>
            <a:endParaRPr lang="en-US" sz="1200" dirty="0" smtClean="0">
              <a:latin typeface="Courier New" pitchFamily="49" charset="0"/>
              <a:cs typeface="Courier New" pitchFamily="49" charset="0"/>
            </a:endParaRPr>
          </a:p>
          <a:p>
            <a:pPr marL="1524000" indent="-152400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bool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processRCCFile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QString</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fileName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int</a:t>
            </a:r>
            <a:r>
              <a:rPr lang="en-US" sz="1200" dirty="0" smtClean="0">
                <a:latin typeface="Courier New" pitchFamily="49" charset="0"/>
                <a:cs typeface="Courier New" pitchFamily="49" charset="0"/>
              </a:rPr>
              <a:t> echo = ECHO_ON, </a:t>
            </a:r>
            <a:r>
              <a:rPr lang="en-US" sz="1200" dirty="0" err="1" smtClean="0">
                <a:latin typeface="Courier New" pitchFamily="49" charset="0"/>
                <a:cs typeface="Courier New" pitchFamily="49" charset="0"/>
              </a:rPr>
              <a:t>QProgressDialog</a:t>
            </a:r>
            <a:r>
              <a:rPr lang="en-US" sz="1200" dirty="0" smtClean="0">
                <a:latin typeface="Courier New" pitchFamily="49" charset="0"/>
                <a:cs typeface="Courier New" pitchFamily="49" charset="0"/>
              </a:rPr>
              <a:t> *pd = NULL);</a:t>
            </a:r>
          </a:p>
          <a:p>
            <a:pPr>
              <a:buNone/>
            </a:pPr>
            <a:r>
              <a:rPr lang="en-US" sz="1200" dirty="0" smtClean="0">
                <a:latin typeface="Courier New" pitchFamily="49" charset="0"/>
                <a:cs typeface="Courier New" pitchFamily="49" charset="0"/>
              </a:rPr>
              <a:t> </a:t>
            </a:r>
          </a:p>
        </p:txBody>
      </p:sp>
      <p:sp>
        <p:nvSpPr>
          <p:cNvPr id="4" name="Slide Number Placeholder 3"/>
          <p:cNvSpPr>
            <a:spLocks noGrp="1"/>
          </p:cNvSpPr>
          <p:nvPr>
            <p:ph type="sldNum" sz="quarter" idx="10"/>
          </p:nvPr>
        </p:nvSpPr>
        <p:spPr/>
        <p:txBody>
          <a:bodyPr/>
          <a:lstStyle/>
          <a:p>
            <a:pPr>
              <a:defRPr/>
            </a:pPr>
            <a:fld id="{E85F1E2F-0946-4B58-AA4A-0F778A2C1C6A}" type="slidenum">
              <a:rPr lang="en-US" smtClean="0"/>
              <a:pPr>
                <a:defRPr/>
              </a:pPr>
              <a:t>76</a:t>
            </a:fld>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pPr eaLnBrk="1" hangingPunct="1"/>
            <a:r>
              <a:rPr lang="en-US" smtClean="0"/>
              <a:t>Agenda</a:t>
            </a:r>
          </a:p>
        </p:txBody>
      </p:sp>
      <p:sp>
        <p:nvSpPr>
          <p:cNvPr id="94211" name="Content Placeholder 4"/>
          <p:cNvSpPr>
            <a:spLocks noGrp="1"/>
          </p:cNvSpPr>
          <p:nvPr>
            <p:ph idx="1"/>
          </p:nvPr>
        </p:nvSpPr>
        <p:spPr>
          <a:xfrm>
            <a:off x="455613" y="631782"/>
            <a:ext cx="8237537" cy="5997618"/>
          </a:xfrm>
        </p:spPr>
        <p:txBody>
          <a:bodyPr/>
          <a:lstStyle/>
          <a:p>
            <a:pPr eaLnBrk="1" hangingPunct="1">
              <a:buFontTx/>
              <a:buNone/>
            </a:pPr>
            <a:r>
              <a:rPr lang="en-US" sz="2000" b="1" dirty="0" smtClean="0">
                <a:solidFill>
                  <a:schemeClr val="bg1">
                    <a:lumMod val="65000"/>
                  </a:schemeClr>
                </a:solidFill>
              </a:rPr>
              <a:t>09:00   Welcome and Opening Remarks</a:t>
            </a:r>
          </a:p>
          <a:p>
            <a:pPr eaLnBrk="1" hangingPunct="1">
              <a:buFontTx/>
              <a:buNone/>
            </a:pPr>
            <a:r>
              <a:rPr lang="en-US" altLang="zh-CN" sz="2000" b="1" dirty="0" smtClean="0">
                <a:solidFill>
                  <a:schemeClr val="bg1">
                    <a:lumMod val="65000"/>
                  </a:schemeClr>
                </a:solidFill>
              </a:rPr>
              <a:t>09:15   Jesse: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09:45   Jim Held: Keynote Speech</a:t>
            </a:r>
            <a:endParaRPr lang="en-US" sz="2000" b="1" dirty="0" smtClean="0">
              <a:solidFill>
                <a:schemeClr val="bg1">
                  <a:lumMod val="65000"/>
                </a:schemeClr>
              </a:solidFill>
            </a:endParaRPr>
          </a:p>
          <a:p>
            <a:pPr eaLnBrk="1" hangingPunct="1">
              <a:buNone/>
            </a:pPr>
            <a:r>
              <a:rPr lang="en-US" altLang="zh-CN" sz="2000" b="1" dirty="0" smtClean="0">
                <a:solidFill>
                  <a:schemeClr val="bg1">
                    <a:lumMod val="65000"/>
                  </a:schemeClr>
                </a:solidFill>
              </a:rPr>
              <a:t>10:45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11:00   SCC Hardware Architecture Overview </a:t>
            </a:r>
          </a:p>
          <a:p>
            <a:pPr eaLnBrk="1" hangingPunct="1">
              <a:buFontTx/>
              <a:buNone/>
            </a:pPr>
            <a:r>
              <a:rPr lang="en-US" sz="2000" b="1" dirty="0" smtClean="0">
                <a:solidFill>
                  <a:schemeClr val="bg1">
                    <a:lumMod val="65000"/>
                  </a:schemeClr>
                </a:solidFill>
              </a:rPr>
              <a:t>11:50   </a:t>
            </a:r>
            <a:r>
              <a:rPr lang="en-US" sz="2000" dirty="0" smtClean="0">
                <a:solidFill>
                  <a:schemeClr val="bg1">
                    <a:lumMod val="65000"/>
                  </a:schemeClr>
                </a:solidFill>
              </a:rPr>
              <a:t>Lunch – Informal discussions &amp; SCC Demo</a:t>
            </a:r>
          </a:p>
          <a:p>
            <a:pPr eaLnBrk="1" hangingPunct="1">
              <a:buNone/>
            </a:pPr>
            <a:r>
              <a:rPr lang="en-US" altLang="zh-CN" sz="2000" b="1" dirty="0" smtClean="0">
                <a:solidFill>
                  <a:schemeClr val="bg1">
                    <a:lumMod val="65000"/>
                  </a:schemeClr>
                </a:solidFill>
              </a:rPr>
              <a:t>13:30   Today’s SCC Software Environment</a:t>
            </a:r>
            <a:endParaRPr lang="en-US" sz="2000" dirty="0" smtClean="0">
              <a:solidFill>
                <a:schemeClr val="bg1">
                  <a:lumMod val="65000"/>
                </a:schemeClr>
              </a:solidFill>
            </a:endParaRPr>
          </a:p>
          <a:p>
            <a:pPr eaLnBrk="1" hangingPunct="1">
              <a:buFontTx/>
              <a:buNone/>
            </a:pPr>
            <a:r>
              <a:rPr lang="en-US" sz="2000" b="1" dirty="0" smtClean="0">
                <a:solidFill>
                  <a:schemeClr val="tx1"/>
                </a:solidFill>
              </a:rPr>
              <a:t>14:10   Message Passing on the SCC </a:t>
            </a:r>
          </a:p>
          <a:p>
            <a:pPr eaLnBrk="1" hangingPunct="1">
              <a:buFontTx/>
              <a:buNone/>
            </a:pPr>
            <a:r>
              <a:rPr lang="en-US" sz="2000" b="1" dirty="0" smtClean="0">
                <a:solidFill>
                  <a:schemeClr val="bg1">
                    <a:lumMod val="65000"/>
                  </a:schemeClr>
                </a:solidFill>
              </a:rPr>
              <a:t>14:50   Software-Managed Coherency </a:t>
            </a:r>
          </a:p>
          <a:p>
            <a:pPr eaLnBrk="1" hangingPunct="1">
              <a:buNone/>
            </a:pPr>
            <a:r>
              <a:rPr lang="en-US" altLang="zh-CN" sz="2000" b="1" dirty="0" smtClean="0">
                <a:solidFill>
                  <a:schemeClr val="bg1">
                    <a:lumMod val="65000"/>
                  </a:schemeClr>
                </a:solidFill>
              </a:rPr>
              <a:t>15:30   </a:t>
            </a:r>
            <a:r>
              <a:rPr lang="en-US" altLang="zh-CN" sz="2000" i="1" dirty="0" smtClean="0">
                <a:solidFill>
                  <a:schemeClr val="bg1">
                    <a:lumMod val="65000"/>
                  </a:schemeClr>
                </a:solidFill>
              </a:rPr>
              <a:t>Break</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15:50   Application ”Deep Dive”</a:t>
            </a:r>
          </a:p>
          <a:p>
            <a:pPr eaLnBrk="1" hangingPunct="1">
              <a:buFontTx/>
              <a:buNone/>
            </a:pPr>
            <a:r>
              <a:rPr lang="en-US" sz="2000" b="1" dirty="0" smtClean="0">
                <a:solidFill>
                  <a:schemeClr val="bg1">
                    <a:lumMod val="65000"/>
                  </a:schemeClr>
                </a:solidFill>
              </a:rPr>
              <a:t>16:20   Many-core Applications Research Community </a:t>
            </a:r>
          </a:p>
          <a:p>
            <a:pPr eaLnBrk="1" hangingPunct="1">
              <a:buFontTx/>
              <a:buNone/>
            </a:pPr>
            <a:r>
              <a:rPr lang="en-US" sz="2000" b="1" dirty="0" smtClean="0">
                <a:solidFill>
                  <a:schemeClr val="bg1">
                    <a:lumMod val="65000"/>
                  </a:schemeClr>
                </a:solidFill>
              </a:rPr>
              <a:t>16:40   Experience Sharing</a:t>
            </a:r>
          </a:p>
          <a:p>
            <a:pPr eaLnBrk="1" hangingPunct="1">
              <a:buFontTx/>
              <a:buNone/>
            </a:pPr>
            <a:r>
              <a:rPr lang="en-US" sz="2000" b="1" dirty="0" smtClean="0">
                <a:solidFill>
                  <a:schemeClr val="bg1">
                    <a:lumMod val="65000"/>
                  </a:schemeClr>
                </a:solidFill>
              </a:rPr>
              <a:t>17:10   </a:t>
            </a:r>
            <a:r>
              <a:rPr lang="en-US" altLang="zh-CN" sz="2000" b="1" dirty="0" smtClean="0">
                <a:solidFill>
                  <a:schemeClr val="bg1">
                    <a:lumMod val="65000"/>
                  </a:schemeClr>
                </a:solidFill>
              </a:rPr>
              <a:t>Q&amp;A </a:t>
            </a:r>
            <a:endParaRPr lang="en-US" sz="2000" i="1" dirty="0" smtClean="0">
              <a:solidFill>
                <a:schemeClr val="bg1">
                  <a:lumMod val="65000"/>
                </a:schemeClr>
              </a:solidFill>
            </a:endParaRPr>
          </a:p>
          <a:p>
            <a:pPr eaLnBrk="1" hangingPunct="1">
              <a:buFontTx/>
              <a:buNone/>
            </a:pPr>
            <a:r>
              <a:rPr lang="en-US" sz="2000" b="1" dirty="0" smtClean="0">
                <a:solidFill>
                  <a:schemeClr val="bg1">
                    <a:lumMod val="65000"/>
                  </a:schemeClr>
                </a:solidFill>
              </a:rPr>
              <a:t>17:30   </a:t>
            </a:r>
            <a:r>
              <a:rPr lang="en-US" altLang="zh-CN" sz="2000" i="1" dirty="0" smtClean="0">
                <a:solidFill>
                  <a:schemeClr val="bg1">
                    <a:lumMod val="65000"/>
                  </a:schemeClr>
                </a:solidFill>
              </a:rPr>
              <a:t>Adjourn</a:t>
            </a:r>
            <a:endParaRPr lang="en-US" sz="2000" b="1" dirty="0" smtClean="0">
              <a:solidFill>
                <a:schemeClr val="bg1">
                  <a:lumMod val="65000"/>
                </a:schemeClr>
              </a:solidFill>
            </a:endParaRPr>
          </a:p>
          <a:p>
            <a:pPr eaLnBrk="1" hangingPunct="1">
              <a:buFontTx/>
              <a:buNone/>
            </a:pPr>
            <a:endParaRPr lang="en-US" sz="2000" dirty="0" smtClean="0"/>
          </a:p>
        </p:txBody>
      </p:sp>
      <p:sp>
        <p:nvSpPr>
          <p:cNvPr id="6" name="Slide Number Placeholder 5"/>
          <p:cNvSpPr>
            <a:spLocks noGrp="1"/>
          </p:cNvSpPr>
          <p:nvPr>
            <p:ph type="sldNum" sz="quarter" idx="10"/>
          </p:nvPr>
        </p:nvSpPr>
        <p:spPr/>
        <p:txBody>
          <a:bodyPr/>
          <a:lstStyle/>
          <a:p>
            <a:pPr>
              <a:defRPr/>
            </a:pPr>
            <a:fld id="{37857E4E-AC8C-462D-B191-F1F25416D561}" type="slidenum">
              <a:rPr lang="en-US" smtClean="0"/>
              <a:pPr>
                <a:defRPr/>
              </a:pPr>
              <a:t>77</a:t>
            </a:fld>
            <a:endParaRPr lang="en-US"/>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0" y="4198938"/>
            <a:ext cx="1500188"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Richly</a:t>
            </a:r>
          </a:p>
        </p:txBody>
      </p:sp>
      <p:sp>
        <p:nvSpPr>
          <p:cNvPr id="139267" name="Text Box 3"/>
          <p:cNvSpPr txBox="1">
            <a:spLocks noChangeArrowheads="1"/>
          </p:cNvSpPr>
          <p:nvPr/>
        </p:nvSpPr>
        <p:spPr bwMode="auto">
          <a:xfrm>
            <a:off x="0" y="4806950"/>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Restricted </a:t>
            </a:r>
          </a:p>
        </p:txBody>
      </p:sp>
      <p:sp>
        <p:nvSpPr>
          <p:cNvPr id="139268" name="Text Box 4"/>
          <p:cNvSpPr txBox="1">
            <a:spLocks noChangeArrowheads="1"/>
          </p:cNvSpPr>
          <p:nvPr/>
        </p:nvSpPr>
        <p:spPr bwMode="auto">
          <a:xfrm>
            <a:off x="1803400" y="4162425"/>
            <a:ext cx="3103563"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Communicating</a:t>
            </a:r>
          </a:p>
        </p:txBody>
      </p:sp>
      <p:sp>
        <p:nvSpPr>
          <p:cNvPr id="139269" name="Text Box 5"/>
          <p:cNvSpPr txBox="1">
            <a:spLocks noChangeArrowheads="1"/>
          </p:cNvSpPr>
          <p:nvPr/>
        </p:nvSpPr>
        <p:spPr bwMode="auto">
          <a:xfrm>
            <a:off x="4464050" y="4219575"/>
            <a:ext cx="1500188"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Cores</a:t>
            </a:r>
          </a:p>
        </p:txBody>
      </p:sp>
      <p:sp>
        <p:nvSpPr>
          <p:cNvPr id="139270" name="Text Box 6"/>
          <p:cNvSpPr txBox="1">
            <a:spLocks noChangeArrowheads="1"/>
          </p:cNvSpPr>
          <p:nvPr/>
        </p:nvSpPr>
        <p:spPr bwMode="auto">
          <a:xfrm>
            <a:off x="1835150" y="4806950"/>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Capability</a:t>
            </a:r>
          </a:p>
        </p:txBody>
      </p:sp>
      <p:sp>
        <p:nvSpPr>
          <p:cNvPr id="139271" name="Text Box 7"/>
          <p:cNvSpPr txBox="1">
            <a:spLocks noChangeArrowheads="1"/>
          </p:cNvSpPr>
          <p:nvPr/>
        </p:nvSpPr>
        <p:spPr bwMode="auto">
          <a:xfrm>
            <a:off x="4389438" y="4806950"/>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Communication</a:t>
            </a:r>
          </a:p>
        </p:txBody>
      </p:sp>
      <p:sp>
        <p:nvSpPr>
          <p:cNvPr id="139272" name="Text Box 8"/>
          <p:cNvSpPr txBox="1">
            <a:spLocks noChangeArrowheads="1"/>
          </p:cNvSpPr>
          <p:nvPr/>
        </p:nvSpPr>
        <p:spPr bwMode="auto">
          <a:xfrm>
            <a:off x="6823075" y="4806950"/>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Environment</a:t>
            </a:r>
          </a:p>
        </p:txBody>
      </p:sp>
      <p:sp>
        <p:nvSpPr>
          <p:cNvPr id="139273" name="Text Box 9"/>
          <p:cNvSpPr txBox="1">
            <a:spLocks noChangeArrowheads="1"/>
          </p:cNvSpPr>
          <p:nvPr/>
        </p:nvSpPr>
        <p:spPr bwMode="auto">
          <a:xfrm>
            <a:off x="6842125" y="4213225"/>
            <a:ext cx="2097088"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Ecosystem</a:t>
            </a:r>
          </a:p>
        </p:txBody>
      </p:sp>
      <p:sp>
        <p:nvSpPr>
          <p:cNvPr id="139274" name="Text Box 10"/>
          <p:cNvSpPr txBox="1">
            <a:spLocks noChangeArrowheads="1"/>
          </p:cNvSpPr>
          <p:nvPr/>
        </p:nvSpPr>
        <p:spPr bwMode="auto">
          <a:xfrm>
            <a:off x="0" y="3514725"/>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Radically </a:t>
            </a:r>
          </a:p>
        </p:txBody>
      </p:sp>
      <p:sp>
        <p:nvSpPr>
          <p:cNvPr id="139275" name="Text Box 11"/>
          <p:cNvSpPr txBox="1">
            <a:spLocks noChangeArrowheads="1"/>
          </p:cNvSpPr>
          <p:nvPr/>
        </p:nvSpPr>
        <p:spPr bwMode="auto">
          <a:xfrm>
            <a:off x="1835150" y="3514725"/>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Cool</a:t>
            </a:r>
          </a:p>
        </p:txBody>
      </p:sp>
      <p:sp>
        <p:nvSpPr>
          <p:cNvPr id="139276" name="Text Box 12"/>
          <p:cNvSpPr txBox="1">
            <a:spLocks noChangeArrowheads="1"/>
          </p:cNvSpPr>
          <p:nvPr/>
        </p:nvSpPr>
        <p:spPr bwMode="auto">
          <a:xfrm>
            <a:off x="4389438" y="3514725"/>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Coordination</a:t>
            </a:r>
          </a:p>
        </p:txBody>
      </p:sp>
      <p:sp>
        <p:nvSpPr>
          <p:cNvPr id="139277" name="Text Box 13"/>
          <p:cNvSpPr txBox="1">
            <a:spLocks noChangeArrowheads="1"/>
          </p:cNvSpPr>
          <p:nvPr/>
        </p:nvSpPr>
        <p:spPr bwMode="auto">
          <a:xfrm>
            <a:off x="6823075" y="3514725"/>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E-science</a:t>
            </a:r>
          </a:p>
        </p:txBody>
      </p:sp>
      <p:sp>
        <p:nvSpPr>
          <p:cNvPr id="139278" name="Text Box 14"/>
          <p:cNvSpPr txBox="1">
            <a:spLocks noChangeArrowheads="1"/>
          </p:cNvSpPr>
          <p:nvPr/>
        </p:nvSpPr>
        <p:spPr bwMode="auto">
          <a:xfrm>
            <a:off x="0" y="1392238"/>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Research</a:t>
            </a:r>
          </a:p>
        </p:txBody>
      </p:sp>
      <p:sp>
        <p:nvSpPr>
          <p:cNvPr id="139279" name="Text Box 15"/>
          <p:cNvSpPr txBox="1">
            <a:spLocks noChangeArrowheads="1"/>
          </p:cNvSpPr>
          <p:nvPr/>
        </p:nvSpPr>
        <p:spPr bwMode="auto">
          <a:xfrm>
            <a:off x="1835150" y="1392238"/>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Cores</a:t>
            </a:r>
          </a:p>
        </p:txBody>
      </p:sp>
      <p:sp>
        <p:nvSpPr>
          <p:cNvPr id="139280" name="Text Box 16"/>
          <p:cNvSpPr txBox="1">
            <a:spLocks noChangeArrowheads="1"/>
          </p:cNvSpPr>
          <p:nvPr/>
        </p:nvSpPr>
        <p:spPr bwMode="auto">
          <a:xfrm>
            <a:off x="4389438" y="1392238"/>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Communication</a:t>
            </a:r>
          </a:p>
        </p:txBody>
      </p:sp>
      <p:sp>
        <p:nvSpPr>
          <p:cNvPr id="139281" name="Text Box 17"/>
          <p:cNvSpPr txBox="1">
            <a:spLocks noChangeArrowheads="1"/>
          </p:cNvSpPr>
          <p:nvPr/>
        </p:nvSpPr>
        <p:spPr bwMode="auto">
          <a:xfrm>
            <a:off x="6823075" y="1392238"/>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Environment</a:t>
            </a:r>
          </a:p>
        </p:txBody>
      </p:sp>
      <p:sp>
        <p:nvSpPr>
          <p:cNvPr id="139282" name="Text Box 18"/>
          <p:cNvSpPr txBox="1">
            <a:spLocks noChangeArrowheads="1"/>
          </p:cNvSpPr>
          <p:nvPr/>
        </p:nvSpPr>
        <p:spPr bwMode="auto">
          <a:xfrm>
            <a:off x="0" y="2149475"/>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Rabble-of</a:t>
            </a:r>
          </a:p>
        </p:txBody>
      </p:sp>
      <p:sp>
        <p:nvSpPr>
          <p:cNvPr id="139283" name="Text Box 19"/>
          <p:cNvSpPr txBox="1">
            <a:spLocks noChangeArrowheads="1"/>
          </p:cNvSpPr>
          <p:nvPr/>
        </p:nvSpPr>
        <p:spPr bwMode="auto">
          <a:xfrm>
            <a:off x="1835150" y="2149475"/>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Communicating</a:t>
            </a:r>
          </a:p>
        </p:txBody>
      </p:sp>
      <p:sp>
        <p:nvSpPr>
          <p:cNvPr id="139284" name="Text Box 20"/>
          <p:cNvSpPr txBox="1">
            <a:spLocks noChangeArrowheads="1"/>
          </p:cNvSpPr>
          <p:nvPr/>
        </p:nvSpPr>
        <p:spPr bwMode="auto">
          <a:xfrm>
            <a:off x="4389438" y="2149475"/>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Cores</a:t>
            </a:r>
          </a:p>
        </p:txBody>
      </p:sp>
      <p:sp>
        <p:nvSpPr>
          <p:cNvPr id="139285" name="Text Box 21"/>
          <p:cNvSpPr txBox="1">
            <a:spLocks noChangeArrowheads="1"/>
          </p:cNvSpPr>
          <p:nvPr/>
        </p:nvSpPr>
        <p:spPr bwMode="auto">
          <a:xfrm>
            <a:off x="6823075" y="2149475"/>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Experiments</a:t>
            </a:r>
          </a:p>
        </p:txBody>
      </p:sp>
      <p:sp>
        <p:nvSpPr>
          <p:cNvPr id="139286" name="Text Box 22"/>
          <p:cNvSpPr txBox="1">
            <a:spLocks noChangeArrowheads="1"/>
          </p:cNvSpPr>
          <p:nvPr/>
        </p:nvSpPr>
        <p:spPr bwMode="auto">
          <a:xfrm>
            <a:off x="0" y="2828925"/>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Rock</a:t>
            </a:r>
          </a:p>
        </p:txBody>
      </p:sp>
      <p:sp>
        <p:nvSpPr>
          <p:cNvPr id="139287" name="Text Box 23"/>
          <p:cNvSpPr txBox="1">
            <a:spLocks noChangeArrowheads="1"/>
          </p:cNvSpPr>
          <p:nvPr/>
        </p:nvSpPr>
        <p:spPr bwMode="auto">
          <a:xfrm>
            <a:off x="1835150" y="2828925"/>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Creek</a:t>
            </a:r>
          </a:p>
        </p:txBody>
      </p:sp>
      <p:sp>
        <p:nvSpPr>
          <p:cNvPr id="139288" name="Text Box 24"/>
          <p:cNvSpPr txBox="1">
            <a:spLocks noChangeArrowheads="1"/>
          </p:cNvSpPr>
          <p:nvPr/>
        </p:nvSpPr>
        <p:spPr bwMode="auto">
          <a:xfrm>
            <a:off x="4389438" y="2828925"/>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Communication</a:t>
            </a:r>
          </a:p>
        </p:txBody>
      </p:sp>
      <p:sp>
        <p:nvSpPr>
          <p:cNvPr id="139289" name="Text Box 25"/>
          <p:cNvSpPr txBox="1">
            <a:spLocks noChangeArrowheads="1"/>
          </p:cNvSpPr>
          <p:nvPr/>
        </p:nvSpPr>
        <p:spPr bwMode="auto">
          <a:xfrm>
            <a:off x="6823075" y="2828925"/>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Environment</a:t>
            </a:r>
          </a:p>
        </p:txBody>
      </p:sp>
      <p:sp>
        <p:nvSpPr>
          <p:cNvPr id="139290" name="Text Box 26"/>
          <p:cNvSpPr txBox="1">
            <a:spLocks noChangeArrowheads="1"/>
          </p:cNvSpPr>
          <p:nvPr/>
        </p:nvSpPr>
        <p:spPr bwMode="auto">
          <a:xfrm>
            <a:off x="0" y="5473700"/>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Rorschach</a:t>
            </a:r>
          </a:p>
        </p:txBody>
      </p:sp>
      <p:sp>
        <p:nvSpPr>
          <p:cNvPr id="139291" name="Text Box 27"/>
          <p:cNvSpPr txBox="1">
            <a:spLocks noChangeArrowheads="1"/>
          </p:cNvSpPr>
          <p:nvPr/>
        </p:nvSpPr>
        <p:spPr bwMode="auto">
          <a:xfrm>
            <a:off x="1835150" y="5473700"/>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Core</a:t>
            </a:r>
          </a:p>
        </p:txBody>
      </p:sp>
      <p:sp>
        <p:nvSpPr>
          <p:cNvPr id="139292" name="Text Box 28"/>
          <p:cNvSpPr txBox="1">
            <a:spLocks noChangeArrowheads="1"/>
          </p:cNvSpPr>
          <p:nvPr/>
        </p:nvSpPr>
        <p:spPr bwMode="auto">
          <a:xfrm>
            <a:off x="4389438" y="5473700"/>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Communication</a:t>
            </a:r>
          </a:p>
        </p:txBody>
      </p:sp>
      <p:sp>
        <p:nvSpPr>
          <p:cNvPr id="139293" name="Text Box 29"/>
          <p:cNvSpPr txBox="1">
            <a:spLocks noChangeArrowheads="1"/>
          </p:cNvSpPr>
          <p:nvPr/>
        </p:nvSpPr>
        <p:spPr bwMode="auto">
          <a:xfrm>
            <a:off x="6823075" y="5473700"/>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Express</a:t>
            </a:r>
          </a:p>
        </p:txBody>
      </p:sp>
      <p:sp>
        <p:nvSpPr>
          <p:cNvPr id="139294" name="Text Box 30"/>
          <p:cNvSpPr txBox="1">
            <a:spLocks noChangeArrowheads="1"/>
          </p:cNvSpPr>
          <p:nvPr/>
        </p:nvSpPr>
        <p:spPr bwMode="auto">
          <a:xfrm>
            <a:off x="0" y="96838"/>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Rapidly</a:t>
            </a:r>
          </a:p>
        </p:txBody>
      </p:sp>
      <p:sp>
        <p:nvSpPr>
          <p:cNvPr id="139295" name="Text Box 31"/>
          <p:cNvSpPr txBox="1">
            <a:spLocks noChangeArrowheads="1"/>
          </p:cNvSpPr>
          <p:nvPr/>
        </p:nvSpPr>
        <p:spPr bwMode="auto">
          <a:xfrm>
            <a:off x="1835150" y="96838"/>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Communicating</a:t>
            </a:r>
          </a:p>
        </p:txBody>
      </p:sp>
      <p:sp>
        <p:nvSpPr>
          <p:cNvPr id="139296" name="Text Box 32"/>
          <p:cNvSpPr txBox="1">
            <a:spLocks noChangeArrowheads="1"/>
          </p:cNvSpPr>
          <p:nvPr/>
        </p:nvSpPr>
        <p:spPr bwMode="auto">
          <a:xfrm>
            <a:off x="4389438" y="96838"/>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Cores</a:t>
            </a:r>
          </a:p>
        </p:txBody>
      </p:sp>
      <p:sp>
        <p:nvSpPr>
          <p:cNvPr id="139297" name="Text Box 33"/>
          <p:cNvSpPr txBox="1">
            <a:spLocks noChangeArrowheads="1"/>
          </p:cNvSpPr>
          <p:nvPr/>
        </p:nvSpPr>
        <p:spPr bwMode="auto">
          <a:xfrm>
            <a:off x="6823075" y="96838"/>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Env.</a:t>
            </a:r>
          </a:p>
        </p:txBody>
      </p:sp>
      <p:sp>
        <p:nvSpPr>
          <p:cNvPr id="20514" name="Text Box 34"/>
          <p:cNvSpPr txBox="1">
            <a:spLocks noChangeArrowheads="1"/>
          </p:cNvSpPr>
          <p:nvPr/>
        </p:nvSpPr>
        <p:spPr bwMode="auto">
          <a:xfrm>
            <a:off x="296863" y="708025"/>
            <a:ext cx="8212137" cy="2616200"/>
          </a:xfrm>
          <a:prstGeom prst="rect">
            <a:avLst/>
          </a:prstGeom>
          <a:noFill/>
          <a:ln w="9525">
            <a:noFill/>
            <a:miter lim="800000"/>
            <a:headEnd/>
            <a:tailEnd/>
          </a:ln>
        </p:spPr>
        <p:txBody>
          <a:bodyPr>
            <a:spAutoFit/>
          </a:bodyPr>
          <a:lstStyle/>
          <a:p>
            <a:pPr algn="r">
              <a:spcBef>
                <a:spcPct val="50000"/>
              </a:spcBef>
              <a:defRPr/>
            </a:pPr>
            <a:r>
              <a:rPr lang="en-US" sz="7200" dirty="0">
                <a:solidFill>
                  <a:schemeClr val="bg1"/>
                </a:solidFill>
                <a:latin typeface="+mj-lt"/>
              </a:rPr>
              <a:t>R  C  </a:t>
            </a:r>
            <a:r>
              <a:rPr lang="en-US" sz="7200" dirty="0" err="1">
                <a:solidFill>
                  <a:schemeClr val="bg1"/>
                </a:solidFill>
                <a:latin typeface="+mj-lt"/>
              </a:rPr>
              <a:t>C</a:t>
            </a:r>
            <a:r>
              <a:rPr lang="en-US" sz="7200" dirty="0">
                <a:solidFill>
                  <a:schemeClr val="bg1"/>
                </a:solidFill>
                <a:latin typeface="+mj-lt"/>
              </a:rPr>
              <a:t>  E</a:t>
            </a:r>
            <a:br>
              <a:rPr lang="en-US" sz="7200" dirty="0">
                <a:solidFill>
                  <a:schemeClr val="bg1"/>
                </a:solidFill>
                <a:latin typeface="+mj-lt"/>
              </a:rPr>
            </a:br>
            <a:r>
              <a:rPr lang="en-US" sz="2800" dirty="0">
                <a:solidFill>
                  <a:schemeClr val="bg1"/>
                </a:solidFill>
                <a:latin typeface="+mj-lt"/>
              </a:rPr>
              <a:t>A small library for many-core communication</a:t>
            </a:r>
          </a:p>
          <a:p>
            <a:pPr algn="r">
              <a:spcBef>
                <a:spcPct val="50000"/>
              </a:spcBef>
              <a:defRPr/>
            </a:pPr>
            <a:endParaRPr lang="en-US" sz="2400" dirty="0">
              <a:solidFill>
                <a:schemeClr val="bg1"/>
              </a:solidFill>
              <a:latin typeface="+mj-lt"/>
            </a:endParaRPr>
          </a:p>
        </p:txBody>
      </p:sp>
      <p:sp>
        <p:nvSpPr>
          <p:cNvPr id="139299" name="Text Box 36"/>
          <p:cNvSpPr txBox="1">
            <a:spLocks noChangeArrowheads="1"/>
          </p:cNvSpPr>
          <p:nvPr/>
        </p:nvSpPr>
        <p:spPr bwMode="auto">
          <a:xfrm>
            <a:off x="0" y="749300"/>
            <a:ext cx="213677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Reduced </a:t>
            </a:r>
          </a:p>
        </p:txBody>
      </p:sp>
      <p:sp>
        <p:nvSpPr>
          <p:cNvPr id="139300" name="Text Box 37"/>
          <p:cNvSpPr txBox="1">
            <a:spLocks noChangeArrowheads="1"/>
          </p:cNvSpPr>
          <p:nvPr/>
        </p:nvSpPr>
        <p:spPr bwMode="auto">
          <a:xfrm>
            <a:off x="1835150" y="749300"/>
            <a:ext cx="2295525"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Compact</a:t>
            </a:r>
          </a:p>
        </p:txBody>
      </p:sp>
      <p:sp>
        <p:nvSpPr>
          <p:cNvPr id="139301" name="Text Box 38"/>
          <p:cNvSpPr txBox="1">
            <a:spLocks noChangeArrowheads="1"/>
          </p:cNvSpPr>
          <p:nvPr/>
        </p:nvSpPr>
        <p:spPr bwMode="auto">
          <a:xfrm>
            <a:off x="4389438" y="749300"/>
            <a:ext cx="2376487"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Communication</a:t>
            </a:r>
          </a:p>
        </p:txBody>
      </p:sp>
      <p:sp>
        <p:nvSpPr>
          <p:cNvPr id="139302" name="Text Box 39"/>
          <p:cNvSpPr txBox="1">
            <a:spLocks noChangeArrowheads="1"/>
          </p:cNvSpPr>
          <p:nvPr/>
        </p:nvSpPr>
        <p:spPr bwMode="auto">
          <a:xfrm>
            <a:off x="6823075" y="749300"/>
            <a:ext cx="2082800" cy="457200"/>
          </a:xfrm>
          <a:prstGeom prst="rect">
            <a:avLst/>
          </a:prstGeom>
          <a:noFill/>
          <a:ln w="9525">
            <a:noFill/>
            <a:miter lim="800000"/>
            <a:headEnd/>
            <a:tailEnd/>
          </a:ln>
        </p:spPr>
        <p:txBody>
          <a:bodyPr>
            <a:spAutoFit/>
          </a:bodyPr>
          <a:lstStyle/>
          <a:p>
            <a:pPr>
              <a:spcBef>
                <a:spcPct val="50000"/>
              </a:spcBef>
            </a:pPr>
            <a:r>
              <a:rPr lang="en-US" sz="2400">
                <a:solidFill>
                  <a:srgbClr val="BDE9FF"/>
                </a:solidFill>
              </a:rPr>
              <a:t>Environment</a:t>
            </a:r>
          </a:p>
        </p:txBody>
      </p:sp>
      <p:sp>
        <p:nvSpPr>
          <p:cNvPr id="20520" name="Text Box 40"/>
          <p:cNvSpPr txBox="1">
            <a:spLocks noChangeArrowheads="1"/>
          </p:cNvSpPr>
          <p:nvPr/>
        </p:nvSpPr>
        <p:spPr bwMode="auto">
          <a:xfrm>
            <a:off x="1425575" y="3354388"/>
            <a:ext cx="7129463" cy="830997"/>
          </a:xfrm>
          <a:prstGeom prst="rect">
            <a:avLst/>
          </a:prstGeom>
          <a:noFill/>
          <a:ln w="9525">
            <a:noFill/>
            <a:miter lim="800000"/>
            <a:headEnd/>
            <a:tailEnd/>
          </a:ln>
        </p:spPr>
        <p:txBody>
          <a:bodyPr>
            <a:spAutoFit/>
          </a:bodyPr>
          <a:lstStyle/>
          <a:p>
            <a:pPr algn="r" eaLnBrk="1" hangingPunct="1">
              <a:buFont typeface="Wingdings" pitchFamily="2" charset="2"/>
              <a:buNone/>
            </a:pPr>
            <a:r>
              <a:rPr lang="en-US" altLang="zh-CN" sz="2400" dirty="0" smtClean="0">
                <a:solidFill>
                  <a:srgbClr val="333333"/>
                </a:solidFill>
                <a:latin typeface="+mn-lt"/>
                <a:cs typeface="+mn-cs"/>
              </a:rPr>
              <a:t>Liang You</a:t>
            </a:r>
          </a:p>
          <a:p>
            <a:pPr algn="r" eaLnBrk="1" hangingPunct="1">
              <a:buFont typeface="Wingdings" pitchFamily="2" charset="2"/>
              <a:buNone/>
            </a:pPr>
            <a:r>
              <a:rPr lang="de-DE" altLang="zh-CN" sz="2400" b="0" i="1" dirty="0" smtClean="0">
                <a:solidFill>
                  <a:srgbClr val="333333"/>
                </a:solidFill>
                <a:latin typeface="+mn-lt"/>
                <a:cs typeface="+mn-cs"/>
              </a:rPr>
              <a:t>ICCPC</a:t>
            </a:r>
            <a:endParaRPr lang="en-US" altLang="zh-CN" sz="2400" b="0" i="1" dirty="0" smtClean="0">
              <a:solidFill>
                <a:srgbClr val="333333"/>
              </a:solidFill>
              <a:latin typeface="+mn-lt"/>
              <a:cs typeface="+mn-cs"/>
            </a:endParaRPr>
          </a:p>
        </p:txBody>
      </p:sp>
      <p:sp>
        <p:nvSpPr>
          <p:cNvPr id="139304" name="TextBox 44"/>
          <p:cNvSpPr txBox="1">
            <a:spLocks noChangeArrowheads="1"/>
          </p:cNvSpPr>
          <p:nvPr/>
        </p:nvSpPr>
        <p:spPr bwMode="auto">
          <a:xfrm>
            <a:off x="463550" y="6118225"/>
            <a:ext cx="5426075" cy="584200"/>
          </a:xfrm>
          <a:prstGeom prst="rect">
            <a:avLst/>
          </a:prstGeom>
          <a:noFill/>
          <a:ln w="9525">
            <a:noFill/>
            <a:miter lim="800000"/>
            <a:headEnd/>
            <a:tailEnd/>
          </a:ln>
        </p:spPr>
        <p:txBody>
          <a:bodyPr>
            <a:spAutoFit/>
          </a:bodyPr>
          <a:lstStyle/>
          <a:p>
            <a:r>
              <a:rPr lang="en-US" sz="1600" dirty="0">
                <a:solidFill>
                  <a:schemeClr val="bg1"/>
                </a:solidFill>
              </a:rPr>
              <a:t>Intel Labs Single-chip Cloud Computer Symposium </a:t>
            </a:r>
            <a:br>
              <a:rPr lang="en-US" sz="1600" dirty="0">
                <a:solidFill>
                  <a:schemeClr val="bg1"/>
                </a:solidFill>
              </a:rPr>
            </a:br>
            <a:r>
              <a:rPr lang="en-US" sz="1600" dirty="0" smtClean="0">
                <a:solidFill>
                  <a:schemeClr val="bg1"/>
                </a:solidFill>
              </a:rPr>
              <a:t>December, </a:t>
            </a:r>
            <a:r>
              <a:rPr lang="en-US" sz="1600" dirty="0">
                <a:solidFill>
                  <a:schemeClr val="bg1"/>
                </a:solidFill>
              </a:rPr>
              <a:t>2010</a:t>
            </a:r>
          </a:p>
        </p:txBody>
      </p:sp>
      <p:pic>
        <p:nvPicPr>
          <p:cNvPr id="43" name="Picture 2" descr="C:\Documents and Settings\smkoehl\My Documents\Tera-Scale Computing\Rock Creek\Photos\688716323_img_7004_2.jpg"/>
          <p:cNvPicPr>
            <a:picLocks noChangeAspect="1" noChangeArrowheads="1"/>
          </p:cNvPicPr>
          <p:nvPr/>
        </p:nvPicPr>
        <p:blipFill>
          <a:blip r:embed="rId2" cstate="screen"/>
          <a:srcRect/>
          <a:stretch>
            <a:fillRect/>
          </a:stretch>
        </p:blipFill>
        <p:spPr bwMode="auto">
          <a:xfrm>
            <a:off x="321277" y="4848985"/>
            <a:ext cx="1678992" cy="1119328"/>
          </a:xfrm>
          <a:prstGeom prst="round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Agenda</a:t>
            </a:r>
          </a:p>
        </p:txBody>
      </p:sp>
      <p:sp>
        <p:nvSpPr>
          <p:cNvPr id="140291" name="Rectangle 3"/>
          <p:cNvSpPr>
            <a:spLocks noGrp="1" noChangeArrowheads="1"/>
          </p:cNvSpPr>
          <p:nvPr>
            <p:ph idx="1"/>
          </p:nvPr>
        </p:nvSpPr>
        <p:spPr>
          <a:xfrm>
            <a:off x="865188" y="1201738"/>
            <a:ext cx="7827962" cy="3303587"/>
          </a:xfrm>
        </p:spPr>
        <p:txBody>
          <a:bodyPr/>
          <a:lstStyle/>
          <a:p>
            <a:pPr eaLnBrk="1" hangingPunct="1"/>
            <a:r>
              <a:rPr lang="en-US" smtClean="0"/>
              <a:t>Views of SCC: HW, SW and Platforms</a:t>
            </a:r>
          </a:p>
          <a:p>
            <a:pPr eaLnBrk="1" hangingPunct="1"/>
            <a:r>
              <a:rPr lang="en-US" smtClean="0"/>
              <a:t>RCCE: A communication environment for application programmers.</a:t>
            </a:r>
          </a:p>
          <a:p>
            <a:pPr eaLnBrk="1" hangingPunct="1"/>
            <a:r>
              <a:rPr lang="en-US" smtClean="0"/>
              <a:t>Benchmarks and Results </a:t>
            </a:r>
          </a:p>
          <a:p>
            <a:pPr eaLnBrk="1" hangingPunct="1"/>
            <a:r>
              <a:rPr lang="en-US" smtClean="0"/>
              <a:t>Power management </a:t>
            </a:r>
          </a:p>
        </p:txBody>
      </p:sp>
      <p:sp>
        <p:nvSpPr>
          <p:cNvPr id="140292" name="AutoShape 4"/>
          <p:cNvSpPr>
            <a:spLocks noChangeArrowheads="1"/>
          </p:cNvSpPr>
          <p:nvPr/>
        </p:nvSpPr>
        <p:spPr bwMode="auto">
          <a:xfrm>
            <a:off x="306388" y="1368425"/>
            <a:ext cx="542925" cy="228600"/>
          </a:xfrm>
          <a:prstGeom prst="rightArrow">
            <a:avLst>
              <a:gd name="adj1" fmla="val 50000"/>
              <a:gd name="adj2" fmla="val 59375"/>
            </a:avLst>
          </a:prstGeom>
          <a:solidFill>
            <a:schemeClr val="accent1"/>
          </a:solidFill>
          <a:ln w="9525">
            <a:solidFill>
              <a:schemeClr val="tx1"/>
            </a:solidFill>
            <a:miter lim="800000"/>
            <a:headEnd/>
            <a:tailEnd/>
          </a:ln>
        </p:spPr>
        <p:txBody>
          <a:bodyPr wrap="none" anchor="ctr"/>
          <a:lstStyle/>
          <a:p>
            <a:endParaRPr lang="en-US"/>
          </a:p>
        </p:txBody>
      </p:sp>
      <p:sp>
        <p:nvSpPr>
          <p:cNvPr id="6" name="Slide Number Placeholder 3"/>
          <p:cNvSpPr>
            <a:spLocks noGrp="1"/>
          </p:cNvSpPr>
          <p:nvPr>
            <p:ph type="sldNum" sz="quarter" idx="10"/>
          </p:nvPr>
        </p:nvSpPr>
        <p:spPr/>
        <p:txBody>
          <a:bodyPr/>
          <a:lstStyle/>
          <a:p>
            <a:pPr>
              <a:defRPr/>
            </a:pPr>
            <a:fld id="{42FA09C0-8EC5-4E3B-96EB-F2B144985E3C}" type="slidenum">
              <a:rPr lang="en-US" smtClean="0"/>
              <a:pPr>
                <a:defRPr/>
              </a:pPr>
              <a:t>79</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160291" y="2937459"/>
            <a:ext cx="7754937" cy="1515435"/>
          </a:xfrm>
        </p:spPr>
        <p:txBody>
          <a:bodyPr/>
          <a:lstStyle/>
          <a:p>
            <a:r>
              <a:rPr lang="en-US" sz="2000" dirty="0" smtClean="0"/>
              <a:t>Jim Held</a:t>
            </a:r>
          </a:p>
          <a:p>
            <a:r>
              <a:rPr lang="en-US" sz="2000" dirty="0" smtClean="0"/>
              <a:t>Intel Fellow &amp; Director </a:t>
            </a:r>
            <a:br>
              <a:rPr lang="en-US" sz="2000" dirty="0" smtClean="0"/>
            </a:br>
            <a:r>
              <a:rPr lang="en-US" sz="2000" dirty="0" smtClean="0"/>
              <a:t>Tera-scale Computing Research</a:t>
            </a:r>
          </a:p>
        </p:txBody>
      </p:sp>
      <p:sp>
        <p:nvSpPr>
          <p:cNvPr id="3" name="Title 2"/>
          <p:cNvSpPr>
            <a:spLocks noGrp="1"/>
          </p:cNvSpPr>
          <p:nvPr>
            <p:ph type="ctrTitle" sz="quarter"/>
          </p:nvPr>
        </p:nvSpPr>
        <p:spPr>
          <a:xfrm>
            <a:off x="333633" y="1126907"/>
            <a:ext cx="8476734" cy="1454150"/>
          </a:xfrm>
        </p:spPr>
        <p:txBody>
          <a:bodyPr/>
          <a:lstStyle/>
          <a:p>
            <a:r>
              <a:rPr lang="en-US" sz="4400" dirty="0" smtClean="0">
                <a:latin typeface="Neo Sans Intel" pitchFamily="34" charset="0"/>
              </a:rPr>
              <a:t>“Single-chip Cloud Computer”</a:t>
            </a:r>
            <a:br>
              <a:rPr lang="en-US" sz="4400" dirty="0" smtClean="0">
                <a:latin typeface="Neo Sans Intel" pitchFamily="34" charset="0"/>
              </a:rPr>
            </a:br>
            <a:r>
              <a:rPr lang="en-US" sz="2800" dirty="0" smtClean="0">
                <a:latin typeface="Neo Sans Intel" pitchFamily="34" charset="0"/>
              </a:rPr>
              <a:t>An experimental many-core processor from Intel Labs</a:t>
            </a:r>
            <a:endParaRPr lang="en-US" sz="4800" dirty="0">
              <a:latin typeface="Neo Sans Intel" pitchFamily="34" charset="0"/>
            </a:endParaRPr>
          </a:p>
        </p:txBody>
      </p:sp>
      <p:pic>
        <p:nvPicPr>
          <p:cNvPr id="3074" name="Picture 2" descr="C:\Documents and Settings\smkoehl\My Documents\Tera-Scale Computing\Rock Creek\Photos\688716323_img_7004_2.jpg"/>
          <p:cNvPicPr>
            <a:picLocks noChangeAspect="1" noChangeArrowheads="1"/>
          </p:cNvPicPr>
          <p:nvPr/>
        </p:nvPicPr>
        <p:blipFill>
          <a:blip r:embed="rId3" cstate="screen"/>
          <a:srcRect/>
          <a:stretch>
            <a:fillRect/>
          </a:stretch>
        </p:blipFill>
        <p:spPr bwMode="auto">
          <a:xfrm>
            <a:off x="345989" y="2928552"/>
            <a:ext cx="3855307" cy="2570205"/>
          </a:xfrm>
          <a:prstGeom prst="roundRect">
            <a:avLst/>
          </a:prstGeom>
          <a:ln>
            <a:noFill/>
          </a:ln>
          <a:effectLst>
            <a:softEdge rad="112500"/>
          </a:effectLst>
        </p:spPr>
      </p:pic>
      <p:sp>
        <p:nvSpPr>
          <p:cNvPr id="7" name="TextBox 6"/>
          <p:cNvSpPr txBox="1"/>
          <p:nvPr/>
        </p:nvSpPr>
        <p:spPr>
          <a:xfrm>
            <a:off x="401353" y="6075517"/>
            <a:ext cx="5427023" cy="584775"/>
          </a:xfrm>
          <a:prstGeom prst="rect">
            <a:avLst/>
          </a:prstGeom>
          <a:noFill/>
        </p:spPr>
        <p:txBody>
          <a:bodyPr wrap="square" rtlCol="0">
            <a:spAutoFit/>
          </a:bodyPr>
          <a:lstStyle/>
          <a:p>
            <a:r>
              <a:rPr lang="en-US" sz="1600" b="0" dirty="0" smtClean="0">
                <a:solidFill>
                  <a:srgbClr val="FFFFFF"/>
                </a:solidFill>
                <a:latin typeface="Verdana"/>
              </a:rPr>
              <a:t>ICCPC </a:t>
            </a:r>
            <a:r>
              <a:rPr lang="en-US" sz="1600" b="0" dirty="0" smtClean="0">
                <a:solidFill>
                  <a:schemeClr val="bg1"/>
                </a:solidFill>
                <a:latin typeface="+mj-lt"/>
              </a:rPr>
              <a:t>SCC Symposium</a:t>
            </a:r>
          </a:p>
          <a:p>
            <a:r>
              <a:rPr lang="en-US" sz="1600" b="0" dirty="0" smtClean="0">
                <a:solidFill>
                  <a:schemeClr val="bg1"/>
                </a:solidFill>
                <a:latin typeface="+mj-lt"/>
              </a:rPr>
              <a:t>December 2010</a:t>
            </a:r>
            <a:endParaRPr lang="en-US" sz="1600" b="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Line 6"/>
          <p:cNvSpPr>
            <a:spLocks noChangeShapeType="1"/>
          </p:cNvSpPr>
          <p:nvPr/>
        </p:nvSpPr>
        <p:spPr bwMode="auto">
          <a:xfrm>
            <a:off x="4778375" y="4694238"/>
            <a:ext cx="996950" cy="661987"/>
          </a:xfrm>
          <a:prstGeom prst="line">
            <a:avLst/>
          </a:prstGeom>
          <a:noFill/>
          <a:ln w="9525">
            <a:solidFill>
              <a:schemeClr val="tx1"/>
            </a:solidFill>
            <a:prstDash val="dash"/>
            <a:round/>
            <a:headEnd/>
            <a:tailEnd/>
          </a:ln>
        </p:spPr>
        <p:txBody>
          <a:bodyPr/>
          <a:lstStyle/>
          <a:p>
            <a:endParaRPr lang="en-US"/>
          </a:p>
        </p:txBody>
      </p:sp>
      <p:sp>
        <p:nvSpPr>
          <p:cNvPr id="141315" name="Rectangle 2"/>
          <p:cNvSpPr>
            <a:spLocks noGrp="1" noChangeArrowheads="1"/>
          </p:cNvSpPr>
          <p:nvPr>
            <p:ph type="title"/>
          </p:nvPr>
        </p:nvSpPr>
        <p:spPr/>
        <p:txBody>
          <a:bodyPr/>
          <a:lstStyle/>
          <a:p>
            <a:pPr eaLnBrk="1" hangingPunct="1"/>
            <a:r>
              <a:rPr lang="en-US" smtClean="0"/>
              <a:t>Top Level Hardware Architecture</a:t>
            </a:r>
          </a:p>
        </p:txBody>
      </p:sp>
      <p:sp>
        <p:nvSpPr>
          <p:cNvPr id="141316" name="Rectangle 3"/>
          <p:cNvSpPr>
            <a:spLocks noGrp="1" noChangeArrowheads="1"/>
          </p:cNvSpPr>
          <p:nvPr>
            <p:ph idx="1"/>
          </p:nvPr>
        </p:nvSpPr>
        <p:spPr>
          <a:xfrm>
            <a:off x="382588" y="779463"/>
            <a:ext cx="8761412" cy="1824037"/>
          </a:xfrm>
        </p:spPr>
        <p:txBody>
          <a:bodyPr/>
          <a:lstStyle/>
          <a:p>
            <a:pPr eaLnBrk="1" hangingPunct="1"/>
            <a:r>
              <a:rPr lang="en-US" sz="2800" smtClean="0"/>
              <a:t>6x4 mesh 2 Pentium™  P54c cores per tile</a:t>
            </a:r>
          </a:p>
          <a:p>
            <a:pPr eaLnBrk="1" hangingPunct="1"/>
            <a:r>
              <a:rPr lang="en-US" sz="2800" smtClean="0"/>
              <a:t>256KB L2 Cache, 16KB shared MPB per tile</a:t>
            </a:r>
          </a:p>
          <a:p>
            <a:pPr eaLnBrk="1" hangingPunct="1"/>
            <a:r>
              <a:rPr lang="en-US" sz="2800" smtClean="0"/>
              <a:t>4 iMCs, 16-64 GB total memory</a:t>
            </a:r>
          </a:p>
        </p:txBody>
      </p:sp>
      <p:sp>
        <p:nvSpPr>
          <p:cNvPr id="141317" name="Line 5"/>
          <p:cNvSpPr>
            <a:spLocks noChangeShapeType="1"/>
          </p:cNvSpPr>
          <p:nvPr/>
        </p:nvSpPr>
        <p:spPr bwMode="auto">
          <a:xfrm flipV="1">
            <a:off x="4784725" y="2628900"/>
            <a:ext cx="984250" cy="1439863"/>
          </a:xfrm>
          <a:prstGeom prst="line">
            <a:avLst/>
          </a:prstGeom>
          <a:noFill/>
          <a:ln w="9525">
            <a:solidFill>
              <a:schemeClr val="tx1"/>
            </a:solidFill>
            <a:prstDash val="dash"/>
            <a:round/>
            <a:headEnd/>
            <a:tailEnd/>
          </a:ln>
        </p:spPr>
        <p:txBody>
          <a:bodyPr/>
          <a:lstStyle/>
          <a:p>
            <a:endParaRPr lang="en-US"/>
          </a:p>
        </p:txBody>
      </p:sp>
      <p:cxnSp>
        <p:nvCxnSpPr>
          <p:cNvPr id="141318" name="Straight Connector 147"/>
          <p:cNvCxnSpPr>
            <a:cxnSpLocks noChangeShapeType="1"/>
          </p:cNvCxnSpPr>
          <p:nvPr/>
        </p:nvCxnSpPr>
        <p:spPr bwMode="auto">
          <a:xfrm rot="5400000">
            <a:off x="159544" y="3966369"/>
            <a:ext cx="2370138" cy="0"/>
          </a:xfrm>
          <a:prstGeom prst="line">
            <a:avLst/>
          </a:prstGeom>
          <a:noFill/>
          <a:ln w="38100" algn="ctr">
            <a:solidFill>
              <a:schemeClr val="accent1"/>
            </a:solidFill>
            <a:round/>
            <a:headEnd/>
            <a:tailEnd/>
          </a:ln>
        </p:spPr>
      </p:cxnSp>
      <p:cxnSp>
        <p:nvCxnSpPr>
          <p:cNvPr id="141319" name="Straight Connector 148"/>
          <p:cNvCxnSpPr>
            <a:cxnSpLocks noChangeShapeType="1"/>
          </p:cNvCxnSpPr>
          <p:nvPr/>
        </p:nvCxnSpPr>
        <p:spPr bwMode="auto">
          <a:xfrm rot="5400000">
            <a:off x="761206" y="4012407"/>
            <a:ext cx="2370137" cy="0"/>
          </a:xfrm>
          <a:prstGeom prst="line">
            <a:avLst/>
          </a:prstGeom>
          <a:noFill/>
          <a:ln w="38100" algn="ctr">
            <a:solidFill>
              <a:schemeClr val="accent1"/>
            </a:solidFill>
            <a:round/>
            <a:headEnd/>
            <a:tailEnd/>
          </a:ln>
        </p:spPr>
      </p:cxnSp>
      <p:cxnSp>
        <p:nvCxnSpPr>
          <p:cNvPr id="141320" name="Straight Connector 149"/>
          <p:cNvCxnSpPr>
            <a:cxnSpLocks noChangeShapeType="1"/>
          </p:cNvCxnSpPr>
          <p:nvPr/>
        </p:nvCxnSpPr>
        <p:spPr bwMode="auto">
          <a:xfrm rot="5400000">
            <a:off x="1328738" y="3989388"/>
            <a:ext cx="2400300" cy="0"/>
          </a:xfrm>
          <a:prstGeom prst="line">
            <a:avLst/>
          </a:prstGeom>
          <a:noFill/>
          <a:ln w="38100" algn="ctr">
            <a:solidFill>
              <a:schemeClr val="accent1"/>
            </a:solidFill>
            <a:round/>
            <a:headEnd/>
            <a:tailEnd/>
          </a:ln>
        </p:spPr>
      </p:cxnSp>
      <p:cxnSp>
        <p:nvCxnSpPr>
          <p:cNvPr id="141321" name="Straight Connector 150"/>
          <p:cNvCxnSpPr>
            <a:cxnSpLocks noChangeShapeType="1"/>
          </p:cNvCxnSpPr>
          <p:nvPr/>
        </p:nvCxnSpPr>
        <p:spPr bwMode="auto">
          <a:xfrm rot="5400000">
            <a:off x="2514600" y="3965575"/>
            <a:ext cx="2400300" cy="0"/>
          </a:xfrm>
          <a:prstGeom prst="line">
            <a:avLst/>
          </a:prstGeom>
          <a:noFill/>
          <a:ln w="38100" algn="ctr">
            <a:solidFill>
              <a:schemeClr val="accent1"/>
            </a:solidFill>
            <a:round/>
            <a:headEnd/>
            <a:tailEnd/>
          </a:ln>
        </p:spPr>
      </p:cxnSp>
      <p:cxnSp>
        <p:nvCxnSpPr>
          <p:cNvPr id="141322" name="Straight Connector 151"/>
          <p:cNvCxnSpPr>
            <a:cxnSpLocks noChangeShapeType="1"/>
          </p:cNvCxnSpPr>
          <p:nvPr/>
        </p:nvCxnSpPr>
        <p:spPr bwMode="auto">
          <a:xfrm rot="5400000">
            <a:off x="3119437" y="3992563"/>
            <a:ext cx="2378075" cy="0"/>
          </a:xfrm>
          <a:prstGeom prst="line">
            <a:avLst/>
          </a:prstGeom>
          <a:noFill/>
          <a:ln w="38100" algn="ctr">
            <a:solidFill>
              <a:schemeClr val="accent1"/>
            </a:solidFill>
            <a:round/>
            <a:headEnd/>
            <a:tailEnd/>
          </a:ln>
        </p:spPr>
      </p:cxnSp>
      <p:cxnSp>
        <p:nvCxnSpPr>
          <p:cNvPr id="141323" name="Straight Connector 152"/>
          <p:cNvCxnSpPr>
            <a:cxnSpLocks noChangeShapeType="1"/>
          </p:cNvCxnSpPr>
          <p:nvPr/>
        </p:nvCxnSpPr>
        <p:spPr bwMode="auto">
          <a:xfrm>
            <a:off x="982663" y="3597275"/>
            <a:ext cx="4038600" cy="6350"/>
          </a:xfrm>
          <a:prstGeom prst="line">
            <a:avLst/>
          </a:prstGeom>
          <a:noFill/>
          <a:ln w="38100" algn="ctr">
            <a:solidFill>
              <a:schemeClr val="accent1"/>
            </a:solidFill>
            <a:round/>
            <a:headEnd/>
            <a:tailEnd/>
          </a:ln>
        </p:spPr>
      </p:cxnSp>
      <p:cxnSp>
        <p:nvCxnSpPr>
          <p:cNvPr id="141324" name="Straight Connector 153"/>
          <p:cNvCxnSpPr>
            <a:cxnSpLocks noChangeShapeType="1"/>
          </p:cNvCxnSpPr>
          <p:nvPr/>
        </p:nvCxnSpPr>
        <p:spPr bwMode="auto">
          <a:xfrm>
            <a:off x="982663" y="5151438"/>
            <a:ext cx="4038600" cy="7937"/>
          </a:xfrm>
          <a:prstGeom prst="line">
            <a:avLst/>
          </a:prstGeom>
          <a:noFill/>
          <a:ln w="38100" algn="ctr">
            <a:solidFill>
              <a:schemeClr val="accent1"/>
            </a:solidFill>
            <a:round/>
            <a:headEnd/>
            <a:tailEnd/>
          </a:ln>
        </p:spPr>
      </p:cxnSp>
      <p:sp>
        <p:nvSpPr>
          <p:cNvPr id="141325" name="Rectangle 36"/>
          <p:cNvSpPr>
            <a:spLocks noChangeArrowheads="1"/>
          </p:cNvSpPr>
          <p:nvPr/>
        </p:nvSpPr>
        <p:spPr bwMode="auto">
          <a:xfrm rot="-5400000">
            <a:off x="353218" y="3205957"/>
            <a:ext cx="1141413" cy="260350"/>
          </a:xfrm>
          <a:prstGeom prst="rect">
            <a:avLst/>
          </a:prstGeom>
          <a:solidFill>
            <a:srgbClr val="CCECFF"/>
          </a:solidFill>
          <a:ln w="9525">
            <a:solidFill>
              <a:schemeClr val="tx1"/>
            </a:solidFill>
            <a:miter lim="800000"/>
            <a:headEnd/>
            <a:tailEnd/>
          </a:ln>
        </p:spPr>
        <p:txBody>
          <a:bodyPr wrap="none" anchor="ctr"/>
          <a:lstStyle/>
          <a:p>
            <a:pPr algn="ctr"/>
            <a:r>
              <a:rPr lang="en-US" sz="1000"/>
              <a:t>Memory Controller</a:t>
            </a:r>
          </a:p>
        </p:txBody>
      </p:sp>
      <p:cxnSp>
        <p:nvCxnSpPr>
          <p:cNvPr id="141326" name="Straight Connector 155"/>
          <p:cNvCxnSpPr>
            <a:cxnSpLocks noChangeShapeType="1"/>
          </p:cNvCxnSpPr>
          <p:nvPr/>
        </p:nvCxnSpPr>
        <p:spPr bwMode="auto">
          <a:xfrm rot="5400000">
            <a:off x="1700213" y="4254500"/>
            <a:ext cx="2851150" cy="0"/>
          </a:xfrm>
          <a:prstGeom prst="line">
            <a:avLst/>
          </a:prstGeom>
          <a:noFill/>
          <a:ln w="38100" algn="ctr">
            <a:solidFill>
              <a:schemeClr val="accent1"/>
            </a:solidFill>
            <a:round/>
            <a:headEnd/>
            <a:tailEnd/>
          </a:ln>
        </p:spPr>
      </p:cxnSp>
      <p:grpSp>
        <p:nvGrpSpPr>
          <p:cNvPr id="141327" name="Group 156"/>
          <p:cNvGrpSpPr>
            <a:grpSpLocks/>
          </p:cNvGrpSpPr>
          <p:nvPr/>
        </p:nvGrpSpPr>
        <p:grpSpPr bwMode="auto">
          <a:xfrm>
            <a:off x="1262063" y="4029075"/>
            <a:ext cx="3530600" cy="690563"/>
            <a:chOff x="2397766" y="2880360"/>
            <a:chExt cx="3530593" cy="691191"/>
          </a:xfrm>
        </p:grpSpPr>
        <p:cxnSp>
          <p:nvCxnSpPr>
            <p:cNvPr id="141405" name="Straight Connector 221"/>
            <p:cNvCxnSpPr>
              <a:cxnSpLocks noChangeShapeType="1"/>
              <a:endCxn id="230" idx="3"/>
            </p:cNvCxnSpPr>
            <p:nvPr/>
          </p:nvCxnSpPr>
          <p:spPr bwMode="auto">
            <a:xfrm>
              <a:off x="2423160" y="3230880"/>
              <a:ext cx="3116580" cy="1740"/>
            </a:xfrm>
            <a:prstGeom prst="line">
              <a:avLst/>
            </a:prstGeom>
            <a:noFill/>
            <a:ln w="38100" algn="ctr">
              <a:solidFill>
                <a:schemeClr val="accent1"/>
              </a:solidFill>
              <a:round/>
              <a:headEnd/>
              <a:tailEnd/>
            </a:ln>
          </p:spPr>
        </p:cxnSp>
        <p:grpSp>
          <p:nvGrpSpPr>
            <p:cNvPr id="141406" name="Group 140"/>
            <p:cNvGrpSpPr>
              <a:grpSpLocks/>
            </p:cNvGrpSpPr>
            <p:nvPr/>
          </p:nvGrpSpPr>
          <p:grpSpPr bwMode="auto">
            <a:xfrm>
              <a:off x="2397766" y="2880360"/>
              <a:ext cx="551173" cy="691191"/>
              <a:chOff x="2397766" y="2895600"/>
              <a:chExt cx="551173" cy="691191"/>
            </a:xfrm>
          </p:grpSpPr>
          <p:sp>
            <p:nvSpPr>
              <p:cNvPr id="239" name="Rectangle 138"/>
              <p:cNvSpPr>
                <a:spLocks noChangeArrowheads="1"/>
              </p:cNvSpPr>
              <p:nvPr/>
            </p:nvSpPr>
            <p:spPr bwMode="auto">
              <a:xfrm>
                <a:off x="2397766" y="2895600"/>
                <a:ext cx="550861"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40" name="Rectangle 140"/>
              <p:cNvSpPr>
                <a:spLocks noChangeArrowheads="1"/>
              </p:cNvSpPr>
              <p:nvPr/>
            </p:nvSpPr>
            <p:spPr bwMode="auto">
              <a:xfrm>
                <a:off x="2400941"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407" name="Group 141"/>
            <p:cNvGrpSpPr>
              <a:grpSpLocks/>
            </p:cNvGrpSpPr>
            <p:nvPr/>
          </p:nvGrpSpPr>
          <p:grpSpPr bwMode="auto">
            <a:xfrm>
              <a:off x="2992126" y="2880360"/>
              <a:ext cx="551173" cy="691191"/>
              <a:chOff x="2397766" y="2895600"/>
              <a:chExt cx="551173" cy="691191"/>
            </a:xfrm>
          </p:grpSpPr>
          <p:sp>
            <p:nvSpPr>
              <p:cNvPr id="237" name="Rectangle 138"/>
              <p:cNvSpPr>
                <a:spLocks noChangeArrowheads="1"/>
              </p:cNvSpPr>
              <p:nvPr/>
            </p:nvSpPr>
            <p:spPr bwMode="auto">
              <a:xfrm>
                <a:off x="2397130" y="2895600"/>
                <a:ext cx="552449"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38" name="Rectangle 140"/>
              <p:cNvSpPr>
                <a:spLocks noChangeArrowheads="1"/>
              </p:cNvSpPr>
              <p:nvPr/>
            </p:nvSpPr>
            <p:spPr bwMode="auto">
              <a:xfrm>
                <a:off x="2400305" y="3149831"/>
                <a:ext cx="160337"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408" name="Group 144"/>
            <p:cNvGrpSpPr>
              <a:grpSpLocks/>
            </p:cNvGrpSpPr>
            <p:nvPr/>
          </p:nvGrpSpPr>
          <p:grpSpPr bwMode="auto">
            <a:xfrm>
              <a:off x="3586486" y="2880360"/>
              <a:ext cx="551173" cy="691191"/>
              <a:chOff x="2397766" y="2895600"/>
              <a:chExt cx="551173" cy="691191"/>
            </a:xfrm>
          </p:grpSpPr>
          <p:sp>
            <p:nvSpPr>
              <p:cNvPr id="235" name="Rectangle 138"/>
              <p:cNvSpPr>
                <a:spLocks noChangeArrowheads="1"/>
              </p:cNvSpPr>
              <p:nvPr/>
            </p:nvSpPr>
            <p:spPr bwMode="auto">
              <a:xfrm>
                <a:off x="2398081" y="2895600"/>
                <a:ext cx="550862"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36" name="Rectangle 140"/>
              <p:cNvSpPr>
                <a:spLocks noChangeArrowheads="1"/>
              </p:cNvSpPr>
              <p:nvPr/>
            </p:nvSpPr>
            <p:spPr bwMode="auto">
              <a:xfrm>
                <a:off x="2401256"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409" name="Group 147"/>
            <p:cNvGrpSpPr>
              <a:grpSpLocks/>
            </p:cNvGrpSpPr>
            <p:nvPr/>
          </p:nvGrpSpPr>
          <p:grpSpPr bwMode="auto">
            <a:xfrm>
              <a:off x="4188466" y="2880360"/>
              <a:ext cx="551173" cy="691191"/>
              <a:chOff x="2397766" y="2895600"/>
              <a:chExt cx="551173" cy="691191"/>
            </a:xfrm>
          </p:grpSpPr>
          <p:sp>
            <p:nvSpPr>
              <p:cNvPr id="233" name="Rectangle 138"/>
              <p:cNvSpPr>
                <a:spLocks noChangeArrowheads="1"/>
              </p:cNvSpPr>
              <p:nvPr/>
            </p:nvSpPr>
            <p:spPr bwMode="auto">
              <a:xfrm>
                <a:off x="2397762" y="2895600"/>
                <a:ext cx="550861"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34" name="Rectangle 140"/>
              <p:cNvSpPr>
                <a:spLocks noChangeArrowheads="1"/>
              </p:cNvSpPr>
              <p:nvPr/>
            </p:nvSpPr>
            <p:spPr bwMode="auto">
              <a:xfrm>
                <a:off x="2400937"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410" name="Group 150"/>
            <p:cNvGrpSpPr>
              <a:grpSpLocks/>
            </p:cNvGrpSpPr>
            <p:nvPr/>
          </p:nvGrpSpPr>
          <p:grpSpPr bwMode="auto">
            <a:xfrm>
              <a:off x="4782826" y="2880360"/>
              <a:ext cx="551173" cy="691191"/>
              <a:chOff x="2397766" y="2895600"/>
              <a:chExt cx="551173" cy="691191"/>
            </a:xfrm>
          </p:grpSpPr>
          <p:sp>
            <p:nvSpPr>
              <p:cNvPr id="231" name="Rectangle 138"/>
              <p:cNvSpPr>
                <a:spLocks noChangeArrowheads="1"/>
              </p:cNvSpPr>
              <p:nvPr/>
            </p:nvSpPr>
            <p:spPr bwMode="auto">
              <a:xfrm>
                <a:off x="2397126" y="2895600"/>
                <a:ext cx="552449"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32" name="Rectangle 140"/>
              <p:cNvSpPr>
                <a:spLocks noChangeArrowheads="1"/>
              </p:cNvSpPr>
              <p:nvPr/>
            </p:nvSpPr>
            <p:spPr bwMode="auto">
              <a:xfrm>
                <a:off x="2400301" y="3149831"/>
                <a:ext cx="160337"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411" name="Group 153"/>
            <p:cNvGrpSpPr>
              <a:grpSpLocks/>
            </p:cNvGrpSpPr>
            <p:nvPr/>
          </p:nvGrpSpPr>
          <p:grpSpPr bwMode="auto">
            <a:xfrm>
              <a:off x="5377186" y="2880360"/>
              <a:ext cx="551173" cy="691191"/>
              <a:chOff x="2397766" y="2895600"/>
              <a:chExt cx="551173" cy="691191"/>
            </a:xfrm>
          </p:grpSpPr>
          <p:sp>
            <p:nvSpPr>
              <p:cNvPr id="229" name="Rectangle 138"/>
              <p:cNvSpPr>
                <a:spLocks noChangeArrowheads="1"/>
              </p:cNvSpPr>
              <p:nvPr/>
            </p:nvSpPr>
            <p:spPr bwMode="auto">
              <a:xfrm>
                <a:off x="2398077" y="2895600"/>
                <a:ext cx="550862"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30" name="Rectangle 140"/>
              <p:cNvSpPr>
                <a:spLocks noChangeArrowheads="1"/>
              </p:cNvSpPr>
              <p:nvPr/>
            </p:nvSpPr>
            <p:spPr bwMode="auto">
              <a:xfrm>
                <a:off x="2401252"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grpSp>
        <p:nvGrpSpPr>
          <p:cNvPr id="141328" name="Group 178"/>
          <p:cNvGrpSpPr>
            <a:grpSpLocks/>
          </p:cNvGrpSpPr>
          <p:nvPr/>
        </p:nvGrpSpPr>
        <p:grpSpPr bwMode="auto">
          <a:xfrm>
            <a:off x="1262063" y="3257550"/>
            <a:ext cx="3530600" cy="692150"/>
            <a:chOff x="2397766" y="2880360"/>
            <a:chExt cx="3530593" cy="691191"/>
          </a:xfrm>
        </p:grpSpPr>
        <p:cxnSp>
          <p:nvCxnSpPr>
            <p:cNvPr id="141386" name="Straight Connector 202"/>
            <p:cNvCxnSpPr>
              <a:cxnSpLocks noChangeShapeType="1"/>
              <a:endCxn id="211" idx="3"/>
            </p:cNvCxnSpPr>
            <p:nvPr/>
          </p:nvCxnSpPr>
          <p:spPr bwMode="auto">
            <a:xfrm>
              <a:off x="2423160" y="3230880"/>
              <a:ext cx="3116580" cy="1740"/>
            </a:xfrm>
            <a:prstGeom prst="line">
              <a:avLst/>
            </a:prstGeom>
            <a:noFill/>
            <a:ln w="38100" algn="ctr">
              <a:solidFill>
                <a:schemeClr val="accent1"/>
              </a:solidFill>
              <a:round/>
              <a:headEnd/>
              <a:tailEnd/>
            </a:ln>
          </p:spPr>
        </p:cxnSp>
        <p:grpSp>
          <p:nvGrpSpPr>
            <p:cNvPr id="141387" name="Group 180"/>
            <p:cNvGrpSpPr>
              <a:grpSpLocks/>
            </p:cNvGrpSpPr>
            <p:nvPr/>
          </p:nvGrpSpPr>
          <p:grpSpPr bwMode="auto">
            <a:xfrm>
              <a:off x="2397766" y="2880360"/>
              <a:ext cx="551173" cy="691191"/>
              <a:chOff x="2397766" y="2895600"/>
              <a:chExt cx="551173" cy="691191"/>
            </a:xfrm>
          </p:grpSpPr>
          <p:sp>
            <p:nvSpPr>
              <p:cNvPr id="220" name="Rectangle 138"/>
              <p:cNvSpPr>
                <a:spLocks noChangeArrowheads="1"/>
              </p:cNvSpPr>
              <p:nvPr/>
            </p:nvSpPr>
            <p:spPr bwMode="auto">
              <a:xfrm>
                <a:off x="2397766" y="2895600"/>
                <a:ext cx="550861"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21" name="Rectangle 140"/>
              <p:cNvSpPr>
                <a:spLocks noChangeArrowheads="1"/>
              </p:cNvSpPr>
              <p:nvPr/>
            </p:nvSpPr>
            <p:spPr bwMode="auto">
              <a:xfrm>
                <a:off x="2400941"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88" name="Group 181"/>
            <p:cNvGrpSpPr>
              <a:grpSpLocks/>
            </p:cNvGrpSpPr>
            <p:nvPr/>
          </p:nvGrpSpPr>
          <p:grpSpPr bwMode="auto">
            <a:xfrm>
              <a:off x="2992126" y="2880360"/>
              <a:ext cx="551173" cy="691191"/>
              <a:chOff x="2397766" y="2895600"/>
              <a:chExt cx="551173" cy="691191"/>
            </a:xfrm>
          </p:grpSpPr>
          <p:sp>
            <p:nvSpPr>
              <p:cNvPr id="218" name="Rectangle 138"/>
              <p:cNvSpPr>
                <a:spLocks noChangeArrowheads="1"/>
              </p:cNvSpPr>
              <p:nvPr/>
            </p:nvSpPr>
            <p:spPr bwMode="auto">
              <a:xfrm>
                <a:off x="2397130" y="2895600"/>
                <a:ext cx="552449"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19" name="Rectangle 140"/>
              <p:cNvSpPr>
                <a:spLocks noChangeArrowheads="1"/>
              </p:cNvSpPr>
              <p:nvPr/>
            </p:nvSpPr>
            <p:spPr bwMode="auto">
              <a:xfrm>
                <a:off x="2400305" y="3150834"/>
                <a:ext cx="160337"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89" name="Group 182"/>
            <p:cNvGrpSpPr>
              <a:grpSpLocks/>
            </p:cNvGrpSpPr>
            <p:nvPr/>
          </p:nvGrpSpPr>
          <p:grpSpPr bwMode="auto">
            <a:xfrm>
              <a:off x="3586486" y="2880360"/>
              <a:ext cx="551173" cy="691191"/>
              <a:chOff x="2397766" y="2895600"/>
              <a:chExt cx="551173" cy="691191"/>
            </a:xfrm>
          </p:grpSpPr>
          <p:sp>
            <p:nvSpPr>
              <p:cNvPr id="216" name="Rectangle 138"/>
              <p:cNvSpPr>
                <a:spLocks noChangeArrowheads="1"/>
              </p:cNvSpPr>
              <p:nvPr/>
            </p:nvSpPr>
            <p:spPr bwMode="auto">
              <a:xfrm>
                <a:off x="2398081" y="2895600"/>
                <a:ext cx="550862"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17" name="Rectangle 140"/>
              <p:cNvSpPr>
                <a:spLocks noChangeArrowheads="1"/>
              </p:cNvSpPr>
              <p:nvPr/>
            </p:nvSpPr>
            <p:spPr bwMode="auto">
              <a:xfrm>
                <a:off x="2401256"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90" name="Group 183"/>
            <p:cNvGrpSpPr>
              <a:grpSpLocks/>
            </p:cNvGrpSpPr>
            <p:nvPr/>
          </p:nvGrpSpPr>
          <p:grpSpPr bwMode="auto">
            <a:xfrm>
              <a:off x="4188466" y="2880360"/>
              <a:ext cx="551173" cy="691191"/>
              <a:chOff x="2397766" y="2895600"/>
              <a:chExt cx="551173" cy="691191"/>
            </a:xfrm>
          </p:grpSpPr>
          <p:sp>
            <p:nvSpPr>
              <p:cNvPr id="214" name="Rectangle 138"/>
              <p:cNvSpPr>
                <a:spLocks noChangeArrowheads="1"/>
              </p:cNvSpPr>
              <p:nvPr/>
            </p:nvSpPr>
            <p:spPr bwMode="auto">
              <a:xfrm>
                <a:off x="2397762" y="2895600"/>
                <a:ext cx="550861"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15" name="Rectangle 140"/>
              <p:cNvSpPr>
                <a:spLocks noChangeArrowheads="1"/>
              </p:cNvSpPr>
              <p:nvPr/>
            </p:nvSpPr>
            <p:spPr bwMode="auto">
              <a:xfrm>
                <a:off x="2400937"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91" name="Group 184"/>
            <p:cNvGrpSpPr>
              <a:grpSpLocks/>
            </p:cNvGrpSpPr>
            <p:nvPr/>
          </p:nvGrpSpPr>
          <p:grpSpPr bwMode="auto">
            <a:xfrm>
              <a:off x="4782826" y="2880360"/>
              <a:ext cx="551173" cy="691191"/>
              <a:chOff x="2397766" y="2895600"/>
              <a:chExt cx="551173" cy="691191"/>
            </a:xfrm>
          </p:grpSpPr>
          <p:sp>
            <p:nvSpPr>
              <p:cNvPr id="212" name="Rectangle 138"/>
              <p:cNvSpPr>
                <a:spLocks noChangeArrowheads="1"/>
              </p:cNvSpPr>
              <p:nvPr/>
            </p:nvSpPr>
            <p:spPr bwMode="auto">
              <a:xfrm>
                <a:off x="2397126" y="2895600"/>
                <a:ext cx="552449"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13" name="Rectangle 140"/>
              <p:cNvSpPr>
                <a:spLocks noChangeArrowheads="1"/>
              </p:cNvSpPr>
              <p:nvPr/>
            </p:nvSpPr>
            <p:spPr bwMode="auto">
              <a:xfrm>
                <a:off x="2400301" y="3150834"/>
                <a:ext cx="160337"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92" name="Group 185"/>
            <p:cNvGrpSpPr>
              <a:grpSpLocks/>
            </p:cNvGrpSpPr>
            <p:nvPr/>
          </p:nvGrpSpPr>
          <p:grpSpPr bwMode="auto">
            <a:xfrm>
              <a:off x="5377186" y="2880360"/>
              <a:ext cx="551173" cy="691191"/>
              <a:chOff x="2397766" y="2895600"/>
              <a:chExt cx="551173" cy="691191"/>
            </a:xfrm>
          </p:grpSpPr>
          <p:sp>
            <p:nvSpPr>
              <p:cNvPr id="210" name="Rectangle 138"/>
              <p:cNvSpPr>
                <a:spLocks noChangeArrowheads="1"/>
              </p:cNvSpPr>
              <p:nvPr/>
            </p:nvSpPr>
            <p:spPr bwMode="auto">
              <a:xfrm>
                <a:off x="2398077" y="2895600"/>
                <a:ext cx="550862"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211" name="Rectangle 140"/>
              <p:cNvSpPr>
                <a:spLocks noChangeArrowheads="1"/>
              </p:cNvSpPr>
              <p:nvPr/>
            </p:nvSpPr>
            <p:spPr bwMode="auto">
              <a:xfrm>
                <a:off x="2401252"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grpSp>
        <p:nvGrpSpPr>
          <p:cNvPr id="141329" name="Group 198"/>
          <p:cNvGrpSpPr>
            <a:grpSpLocks/>
          </p:cNvGrpSpPr>
          <p:nvPr/>
        </p:nvGrpSpPr>
        <p:grpSpPr bwMode="auto">
          <a:xfrm>
            <a:off x="1262063" y="4800600"/>
            <a:ext cx="3530600" cy="690563"/>
            <a:chOff x="2397766" y="2880360"/>
            <a:chExt cx="3530593" cy="691191"/>
          </a:xfrm>
        </p:grpSpPr>
        <p:cxnSp>
          <p:nvCxnSpPr>
            <p:cNvPr id="141367" name="Straight Connector 183"/>
            <p:cNvCxnSpPr>
              <a:cxnSpLocks noChangeShapeType="1"/>
              <a:endCxn id="192" idx="3"/>
            </p:cNvCxnSpPr>
            <p:nvPr/>
          </p:nvCxnSpPr>
          <p:spPr bwMode="auto">
            <a:xfrm>
              <a:off x="2423160" y="3230880"/>
              <a:ext cx="3116580" cy="1740"/>
            </a:xfrm>
            <a:prstGeom prst="line">
              <a:avLst/>
            </a:prstGeom>
            <a:noFill/>
            <a:ln w="38100" algn="ctr">
              <a:solidFill>
                <a:schemeClr val="accent1"/>
              </a:solidFill>
              <a:round/>
              <a:headEnd/>
              <a:tailEnd/>
            </a:ln>
          </p:spPr>
        </p:cxnSp>
        <p:grpSp>
          <p:nvGrpSpPr>
            <p:cNvPr id="141368" name="Group 200"/>
            <p:cNvGrpSpPr>
              <a:grpSpLocks/>
            </p:cNvGrpSpPr>
            <p:nvPr/>
          </p:nvGrpSpPr>
          <p:grpSpPr bwMode="auto">
            <a:xfrm>
              <a:off x="2397766" y="2880360"/>
              <a:ext cx="551173" cy="691191"/>
              <a:chOff x="2397766" y="2895600"/>
              <a:chExt cx="551173" cy="691191"/>
            </a:xfrm>
          </p:grpSpPr>
          <p:sp>
            <p:nvSpPr>
              <p:cNvPr id="201" name="Rectangle 138"/>
              <p:cNvSpPr>
                <a:spLocks noChangeArrowheads="1"/>
              </p:cNvSpPr>
              <p:nvPr/>
            </p:nvSpPr>
            <p:spPr bwMode="auto">
              <a:xfrm>
                <a:off x="2397766" y="2895600"/>
                <a:ext cx="550861"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02" name="Rectangle 140"/>
              <p:cNvSpPr>
                <a:spLocks noChangeArrowheads="1"/>
              </p:cNvSpPr>
              <p:nvPr/>
            </p:nvSpPr>
            <p:spPr bwMode="auto">
              <a:xfrm>
                <a:off x="2400941"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69" name="Group 201"/>
            <p:cNvGrpSpPr>
              <a:grpSpLocks/>
            </p:cNvGrpSpPr>
            <p:nvPr/>
          </p:nvGrpSpPr>
          <p:grpSpPr bwMode="auto">
            <a:xfrm>
              <a:off x="2992126" y="2880360"/>
              <a:ext cx="551173" cy="691191"/>
              <a:chOff x="2397766" y="2895600"/>
              <a:chExt cx="551173" cy="691191"/>
            </a:xfrm>
          </p:grpSpPr>
          <p:sp>
            <p:nvSpPr>
              <p:cNvPr id="199" name="Rectangle 138"/>
              <p:cNvSpPr>
                <a:spLocks noChangeArrowheads="1"/>
              </p:cNvSpPr>
              <p:nvPr/>
            </p:nvSpPr>
            <p:spPr bwMode="auto">
              <a:xfrm>
                <a:off x="2397130" y="2895600"/>
                <a:ext cx="552449"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200" name="Rectangle 140"/>
              <p:cNvSpPr>
                <a:spLocks noChangeArrowheads="1"/>
              </p:cNvSpPr>
              <p:nvPr/>
            </p:nvSpPr>
            <p:spPr bwMode="auto">
              <a:xfrm>
                <a:off x="2400305" y="3149831"/>
                <a:ext cx="160337"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70" name="Group 202"/>
            <p:cNvGrpSpPr>
              <a:grpSpLocks/>
            </p:cNvGrpSpPr>
            <p:nvPr/>
          </p:nvGrpSpPr>
          <p:grpSpPr bwMode="auto">
            <a:xfrm>
              <a:off x="3586486" y="2880360"/>
              <a:ext cx="551173" cy="691191"/>
              <a:chOff x="2397766" y="2895600"/>
              <a:chExt cx="551173" cy="691191"/>
            </a:xfrm>
          </p:grpSpPr>
          <p:sp>
            <p:nvSpPr>
              <p:cNvPr id="197" name="Rectangle 138"/>
              <p:cNvSpPr>
                <a:spLocks noChangeArrowheads="1"/>
              </p:cNvSpPr>
              <p:nvPr/>
            </p:nvSpPr>
            <p:spPr bwMode="auto">
              <a:xfrm>
                <a:off x="2398081" y="2895600"/>
                <a:ext cx="550862"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198" name="Rectangle 140"/>
              <p:cNvSpPr>
                <a:spLocks noChangeArrowheads="1"/>
              </p:cNvSpPr>
              <p:nvPr/>
            </p:nvSpPr>
            <p:spPr bwMode="auto">
              <a:xfrm>
                <a:off x="2401256"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71" name="Group 203"/>
            <p:cNvGrpSpPr>
              <a:grpSpLocks/>
            </p:cNvGrpSpPr>
            <p:nvPr/>
          </p:nvGrpSpPr>
          <p:grpSpPr bwMode="auto">
            <a:xfrm>
              <a:off x="4188466" y="2880360"/>
              <a:ext cx="551173" cy="691191"/>
              <a:chOff x="2397766" y="2895600"/>
              <a:chExt cx="551173" cy="691191"/>
            </a:xfrm>
          </p:grpSpPr>
          <p:sp>
            <p:nvSpPr>
              <p:cNvPr id="195" name="Rectangle 138"/>
              <p:cNvSpPr>
                <a:spLocks noChangeArrowheads="1"/>
              </p:cNvSpPr>
              <p:nvPr/>
            </p:nvSpPr>
            <p:spPr bwMode="auto">
              <a:xfrm>
                <a:off x="2397762" y="2895600"/>
                <a:ext cx="550861"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196" name="Rectangle 140"/>
              <p:cNvSpPr>
                <a:spLocks noChangeArrowheads="1"/>
              </p:cNvSpPr>
              <p:nvPr/>
            </p:nvSpPr>
            <p:spPr bwMode="auto">
              <a:xfrm>
                <a:off x="2400937"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72" name="Group 204"/>
            <p:cNvGrpSpPr>
              <a:grpSpLocks/>
            </p:cNvGrpSpPr>
            <p:nvPr/>
          </p:nvGrpSpPr>
          <p:grpSpPr bwMode="auto">
            <a:xfrm>
              <a:off x="4782826" y="2880360"/>
              <a:ext cx="551173" cy="691191"/>
              <a:chOff x="2397766" y="2895600"/>
              <a:chExt cx="551173" cy="691191"/>
            </a:xfrm>
          </p:grpSpPr>
          <p:sp>
            <p:nvSpPr>
              <p:cNvPr id="193" name="Rectangle 138"/>
              <p:cNvSpPr>
                <a:spLocks noChangeArrowheads="1"/>
              </p:cNvSpPr>
              <p:nvPr/>
            </p:nvSpPr>
            <p:spPr bwMode="auto">
              <a:xfrm>
                <a:off x="2397126" y="2895600"/>
                <a:ext cx="552449"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194" name="Rectangle 140"/>
              <p:cNvSpPr>
                <a:spLocks noChangeArrowheads="1"/>
              </p:cNvSpPr>
              <p:nvPr/>
            </p:nvSpPr>
            <p:spPr bwMode="auto">
              <a:xfrm>
                <a:off x="2400301" y="3149831"/>
                <a:ext cx="160337"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73" name="Group 205"/>
            <p:cNvGrpSpPr>
              <a:grpSpLocks/>
            </p:cNvGrpSpPr>
            <p:nvPr/>
          </p:nvGrpSpPr>
          <p:grpSpPr bwMode="auto">
            <a:xfrm>
              <a:off x="5377186" y="2880360"/>
              <a:ext cx="551173" cy="691191"/>
              <a:chOff x="2397766" y="2895600"/>
              <a:chExt cx="551173" cy="691191"/>
            </a:xfrm>
          </p:grpSpPr>
          <p:sp>
            <p:nvSpPr>
              <p:cNvPr id="191" name="Rectangle 138"/>
              <p:cNvSpPr>
                <a:spLocks noChangeArrowheads="1"/>
              </p:cNvSpPr>
              <p:nvPr/>
            </p:nvSpPr>
            <p:spPr bwMode="auto">
              <a:xfrm>
                <a:off x="2398077" y="2895600"/>
                <a:ext cx="550862" cy="691191"/>
              </a:xfrm>
              <a:prstGeom prst="rect">
                <a:avLst/>
              </a:prstGeom>
              <a:solidFill>
                <a:schemeClr val="bg2">
                  <a:lumMod val="40000"/>
                  <a:lumOff val="60000"/>
                  <a:alpha val="62000"/>
                </a:schemeClr>
              </a:solidFill>
              <a:ln w="9525">
                <a:solidFill>
                  <a:schemeClr val="tx1"/>
                </a:solidFill>
                <a:miter lim="800000"/>
                <a:headEnd/>
                <a:tailEnd/>
              </a:ln>
            </p:spPr>
            <p:txBody>
              <a:bodyPr wrap="none"/>
              <a:lstStyle/>
              <a:p>
                <a:pPr algn="ctr">
                  <a:defRPr/>
                </a:pPr>
                <a:r>
                  <a:rPr lang="en-US" sz="1100" dirty="0"/>
                  <a:t>Tile</a:t>
                </a:r>
              </a:p>
            </p:txBody>
          </p:sp>
          <p:sp>
            <p:nvSpPr>
              <p:cNvPr id="192" name="Rectangle 140"/>
              <p:cNvSpPr>
                <a:spLocks noChangeArrowheads="1"/>
              </p:cNvSpPr>
              <p:nvPr/>
            </p:nvSpPr>
            <p:spPr bwMode="auto">
              <a:xfrm>
                <a:off x="2401252" y="3149831"/>
                <a:ext cx="158750" cy="19544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grpSp>
        <p:nvGrpSpPr>
          <p:cNvPr id="141330" name="Group 218"/>
          <p:cNvGrpSpPr>
            <a:grpSpLocks/>
          </p:cNvGrpSpPr>
          <p:nvPr/>
        </p:nvGrpSpPr>
        <p:grpSpPr bwMode="auto">
          <a:xfrm>
            <a:off x="1262063" y="2486025"/>
            <a:ext cx="3530600" cy="692150"/>
            <a:chOff x="2397766" y="2880360"/>
            <a:chExt cx="3530593" cy="691191"/>
          </a:xfrm>
        </p:grpSpPr>
        <p:cxnSp>
          <p:nvCxnSpPr>
            <p:cNvPr id="141348" name="Straight Connector 164"/>
            <p:cNvCxnSpPr>
              <a:cxnSpLocks noChangeShapeType="1"/>
              <a:endCxn id="173" idx="3"/>
            </p:cNvCxnSpPr>
            <p:nvPr/>
          </p:nvCxnSpPr>
          <p:spPr bwMode="auto">
            <a:xfrm>
              <a:off x="2423160" y="3230880"/>
              <a:ext cx="3116580" cy="1740"/>
            </a:xfrm>
            <a:prstGeom prst="line">
              <a:avLst/>
            </a:prstGeom>
            <a:noFill/>
            <a:ln w="38100" algn="ctr">
              <a:solidFill>
                <a:schemeClr val="accent1"/>
              </a:solidFill>
              <a:round/>
              <a:headEnd/>
              <a:tailEnd/>
            </a:ln>
          </p:spPr>
        </p:cxnSp>
        <p:grpSp>
          <p:nvGrpSpPr>
            <p:cNvPr id="141349" name="Group 220"/>
            <p:cNvGrpSpPr>
              <a:grpSpLocks/>
            </p:cNvGrpSpPr>
            <p:nvPr/>
          </p:nvGrpSpPr>
          <p:grpSpPr bwMode="auto">
            <a:xfrm>
              <a:off x="2397766" y="2880360"/>
              <a:ext cx="551173" cy="691191"/>
              <a:chOff x="2397766" y="2895600"/>
              <a:chExt cx="551173" cy="691191"/>
            </a:xfrm>
          </p:grpSpPr>
          <p:sp>
            <p:nvSpPr>
              <p:cNvPr id="182" name="Rectangle 138"/>
              <p:cNvSpPr>
                <a:spLocks noChangeArrowheads="1"/>
              </p:cNvSpPr>
              <p:nvPr/>
            </p:nvSpPr>
            <p:spPr bwMode="auto">
              <a:xfrm>
                <a:off x="2397766" y="2895600"/>
                <a:ext cx="550861"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83" name="Rectangle 140"/>
              <p:cNvSpPr>
                <a:spLocks noChangeArrowheads="1"/>
              </p:cNvSpPr>
              <p:nvPr/>
            </p:nvSpPr>
            <p:spPr bwMode="auto">
              <a:xfrm>
                <a:off x="2400941"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50" name="Group 221"/>
            <p:cNvGrpSpPr>
              <a:grpSpLocks/>
            </p:cNvGrpSpPr>
            <p:nvPr/>
          </p:nvGrpSpPr>
          <p:grpSpPr bwMode="auto">
            <a:xfrm>
              <a:off x="2992126" y="2880360"/>
              <a:ext cx="551173" cy="691191"/>
              <a:chOff x="2397766" y="2895600"/>
              <a:chExt cx="551173" cy="691191"/>
            </a:xfrm>
          </p:grpSpPr>
          <p:sp>
            <p:nvSpPr>
              <p:cNvPr id="180" name="Rectangle 138"/>
              <p:cNvSpPr>
                <a:spLocks noChangeArrowheads="1"/>
              </p:cNvSpPr>
              <p:nvPr/>
            </p:nvSpPr>
            <p:spPr bwMode="auto">
              <a:xfrm>
                <a:off x="2397130" y="2895600"/>
                <a:ext cx="552449"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81" name="Rectangle 140"/>
              <p:cNvSpPr>
                <a:spLocks noChangeArrowheads="1"/>
              </p:cNvSpPr>
              <p:nvPr/>
            </p:nvSpPr>
            <p:spPr bwMode="auto">
              <a:xfrm>
                <a:off x="2400305" y="3150834"/>
                <a:ext cx="160337"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51" name="Group 222"/>
            <p:cNvGrpSpPr>
              <a:grpSpLocks/>
            </p:cNvGrpSpPr>
            <p:nvPr/>
          </p:nvGrpSpPr>
          <p:grpSpPr bwMode="auto">
            <a:xfrm>
              <a:off x="3586486" y="2880360"/>
              <a:ext cx="551173" cy="691191"/>
              <a:chOff x="2397766" y="2895600"/>
              <a:chExt cx="551173" cy="691191"/>
            </a:xfrm>
          </p:grpSpPr>
          <p:sp>
            <p:nvSpPr>
              <p:cNvPr id="178" name="Rectangle 138"/>
              <p:cNvSpPr>
                <a:spLocks noChangeArrowheads="1"/>
              </p:cNvSpPr>
              <p:nvPr/>
            </p:nvSpPr>
            <p:spPr bwMode="auto">
              <a:xfrm>
                <a:off x="2398081" y="2895600"/>
                <a:ext cx="550862"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79" name="Rectangle 140"/>
              <p:cNvSpPr>
                <a:spLocks noChangeArrowheads="1"/>
              </p:cNvSpPr>
              <p:nvPr/>
            </p:nvSpPr>
            <p:spPr bwMode="auto">
              <a:xfrm>
                <a:off x="2401256"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52" name="Group 223"/>
            <p:cNvGrpSpPr>
              <a:grpSpLocks/>
            </p:cNvGrpSpPr>
            <p:nvPr/>
          </p:nvGrpSpPr>
          <p:grpSpPr bwMode="auto">
            <a:xfrm>
              <a:off x="4188466" y="2880360"/>
              <a:ext cx="551173" cy="691191"/>
              <a:chOff x="2397766" y="2895600"/>
              <a:chExt cx="551173" cy="691191"/>
            </a:xfrm>
          </p:grpSpPr>
          <p:sp>
            <p:nvSpPr>
              <p:cNvPr id="176" name="Rectangle 138"/>
              <p:cNvSpPr>
                <a:spLocks noChangeArrowheads="1"/>
              </p:cNvSpPr>
              <p:nvPr/>
            </p:nvSpPr>
            <p:spPr bwMode="auto">
              <a:xfrm>
                <a:off x="2397762" y="2895600"/>
                <a:ext cx="550861"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77" name="Rectangle 140"/>
              <p:cNvSpPr>
                <a:spLocks noChangeArrowheads="1"/>
              </p:cNvSpPr>
              <p:nvPr/>
            </p:nvSpPr>
            <p:spPr bwMode="auto">
              <a:xfrm>
                <a:off x="2400937"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53" name="Group 224"/>
            <p:cNvGrpSpPr>
              <a:grpSpLocks/>
            </p:cNvGrpSpPr>
            <p:nvPr/>
          </p:nvGrpSpPr>
          <p:grpSpPr bwMode="auto">
            <a:xfrm>
              <a:off x="4782826" y="2880360"/>
              <a:ext cx="551173" cy="691191"/>
              <a:chOff x="2397766" y="2895600"/>
              <a:chExt cx="551173" cy="691191"/>
            </a:xfrm>
          </p:grpSpPr>
          <p:sp>
            <p:nvSpPr>
              <p:cNvPr id="174" name="Rectangle 138"/>
              <p:cNvSpPr>
                <a:spLocks noChangeArrowheads="1"/>
              </p:cNvSpPr>
              <p:nvPr/>
            </p:nvSpPr>
            <p:spPr bwMode="auto">
              <a:xfrm>
                <a:off x="2397126" y="2895600"/>
                <a:ext cx="552449"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75" name="Rectangle 140"/>
              <p:cNvSpPr>
                <a:spLocks noChangeArrowheads="1"/>
              </p:cNvSpPr>
              <p:nvPr/>
            </p:nvSpPr>
            <p:spPr bwMode="auto">
              <a:xfrm>
                <a:off x="2400301" y="3150834"/>
                <a:ext cx="160337"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nvGrpSpPr>
            <p:cNvPr id="141354" name="Group 225"/>
            <p:cNvGrpSpPr>
              <a:grpSpLocks/>
            </p:cNvGrpSpPr>
            <p:nvPr/>
          </p:nvGrpSpPr>
          <p:grpSpPr bwMode="auto">
            <a:xfrm>
              <a:off x="5377186" y="2880360"/>
              <a:ext cx="551173" cy="691191"/>
              <a:chOff x="2397766" y="2895600"/>
              <a:chExt cx="551173" cy="691191"/>
            </a:xfrm>
          </p:grpSpPr>
          <p:sp>
            <p:nvSpPr>
              <p:cNvPr id="172" name="Rectangle 138"/>
              <p:cNvSpPr>
                <a:spLocks noChangeArrowheads="1"/>
              </p:cNvSpPr>
              <p:nvPr/>
            </p:nvSpPr>
            <p:spPr bwMode="auto">
              <a:xfrm>
                <a:off x="2398077" y="2895600"/>
                <a:ext cx="550862" cy="691191"/>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73" name="Rectangle 140"/>
              <p:cNvSpPr>
                <a:spLocks noChangeArrowheads="1"/>
              </p:cNvSpPr>
              <p:nvPr/>
            </p:nvSpPr>
            <p:spPr bwMode="auto">
              <a:xfrm>
                <a:off x="2401252" y="3150834"/>
                <a:ext cx="158750" cy="194991"/>
              </a:xfrm>
              <a:prstGeom prst="rect">
                <a:avLst/>
              </a:prstGeom>
              <a:solidFill>
                <a:schemeClr val="accent1">
                  <a:lumMod val="60000"/>
                  <a:lumOff val="40000"/>
                </a:schemeClr>
              </a:solidFill>
              <a:ln w="12700">
                <a:noFill/>
                <a:miter lim="800000"/>
                <a:headEnd type="none" w="sm" len="sm"/>
                <a:tailEnd type="none" w="sm" len="sm"/>
              </a:ln>
            </p:spPr>
            <p:txBody>
              <a:bodyPr wrap="none" anchor="ctr"/>
              <a:lstStyle/>
              <a:p>
                <a:pPr algn="ctr">
                  <a:defRPr/>
                </a:pPr>
                <a:r>
                  <a:rPr lang="en-US" sz="1200" dirty="0">
                    <a:latin typeface="Arial" charset="0"/>
                  </a:rPr>
                  <a:t>R</a:t>
                </a:r>
              </a:p>
            </p:txBody>
          </p:sp>
        </p:grpSp>
      </p:grpSp>
      <p:sp>
        <p:nvSpPr>
          <p:cNvPr id="141331" name="Rectangle 36"/>
          <p:cNvSpPr>
            <a:spLocks noChangeArrowheads="1"/>
          </p:cNvSpPr>
          <p:nvPr/>
        </p:nvSpPr>
        <p:spPr bwMode="auto">
          <a:xfrm rot="-5400000">
            <a:off x="391318" y="4669632"/>
            <a:ext cx="1141413" cy="260350"/>
          </a:xfrm>
          <a:prstGeom prst="rect">
            <a:avLst/>
          </a:prstGeom>
          <a:solidFill>
            <a:srgbClr val="CCECFF"/>
          </a:solidFill>
          <a:ln w="9525">
            <a:solidFill>
              <a:schemeClr val="tx1"/>
            </a:solidFill>
            <a:miter lim="800000"/>
            <a:headEnd/>
            <a:tailEnd/>
          </a:ln>
        </p:spPr>
        <p:txBody>
          <a:bodyPr wrap="none" anchor="ctr"/>
          <a:lstStyle/>
          <a:p>
            <a:pPr algn="ctr"/>
            <a:r>
              <a:rPr lang="en-US" sz="1000"/>
              <a:t>Memory Controller</a:t>
            </a:r>
          </a:p>
        </p:txBody>
      </p:sp>
      <p:sp>
        <p:nvSpPr>
          <p:cNvPr id="141332" name="Rectangle 36"/>
          <p:cNvSpPr>
            <a:spLocks noChangeArrowheads="1"/>
          </p:cNvSpPr>
          <p:nvPr/>
        </p:nvSpPr>
        <p:spPr bwMode="auto">
          <a:xfrm rot="-5400000">
            <a:off x="4499768" y="3161507"/>
            <a:ext cx="1141413" cy="260350"/>
          </a:xfrm>
          <a:prstGeom prst="rect">
            <a:avLst/>
          </a:prstGeom>
          <a:solidFill>
            <a:srgbClr val="CCECFF"/>
          </a:solidFill>
          <a:ln w="9525">
            <a:solidFill>
              <a:schemeClr val="tx1"/>
            </a:solidFill>
            <a:miter lim="800000"/>
            <a:headEnd/>
            <a:tailEnd/>
          </a:ln>
        </p:spPr>
        <p:txBody>
          <a:bodyPr wrap="none" anchor="ctr"/>
          <a:lstStyle/>
          <a:p>
            <a:pPr algn="ctr"/>
            <a:r>
              <a:rPr lang="en-US" sz="1000"/>
              <a:t>Memory Controller</a:t>
            </a:r>
          </a:p>
        </p:txBody>
      </p:sp>
      <p:sp>
        <p:nvSpPr>
          <p:cNvPr id="141333" name="Rectangle 36"/>
          <p:cNvSpPr>
            <a:spLocks noChangeArrowheads="1"/>
          </p:cNvSpPr>
          <p:nvPr/>
        </p:nvSpPr>
        <p:spPr bwMode="auto">
          <a:xfrm rot="-5400000">
            <a:off x="4491831" y="4631532"/>
            <a:ext cx="1141413" cy="260350"/>
          </a:xfrm>
          <a:prstGeom prst="rect">
            <a:avLst/>
          </a:prstGeom>
          <a:solidFill>
            <a:srgbClr val="CCECFF"/>
          </a:solidFill>
          <a:ln w="9525">
            <a:solidFill>
              <a:schemeClr val="tx1"/>
            </a:solidFill>
            <a:miter lim="800000"/>
            <a:headEnd/>
            <a:tailEnd/>
          </a:ln>
        </p:spPr>
        <p:txBody>
          <a:bodyPr wrap="none" anchor="ctr"/>
          <a:lstStyle/>
          <a:p>
            <a:pPr algn="ctr"/>
            <a:r>
              <a:rPr lang="en-US" sz="1000"/>
              <a:t>Memory Controller</a:t>
            </a:r>
          </a:p>
        </p:txBody>
      </p:sp>
      <p:sp>
        <p:nvSpPr>
          <p:cNvPr id="141334" name="Rectangle 112"/>
          <p:cNvSpPr>
            <a:spLocks noChangeArrowheads="1"/>
          </p:cNvSpPr>
          <p:nvPr/>
        </p:nvSpPr>
        <p:spPr bwMode="auto">
          <a:xfrm>
            <a:off x="2744788" y="5624513"/>
            <a:ext cx="955675" cy="296862"/>
          </a:xfrm>
          <a:prstGeom prst="rect">
            <a:avLst/>
          </a:prstGeom>
          <a:solidFill>
            <a:srgbClr val="FF7C80"/>
          </a:solidFill>
          <a:ln w="9525">
            <a:solidFill>
              <a:schemeClr val="tx1"/>
            </a:solidFill>
            <a:miter lim="800000"/>
            <a:headEnd/>
            <a:tailEnd/>
          </a:ln>
        </p:spPr>
        <p:txBody>
          <a:bodyPr wrap="none" anchor="ctr"/>
          <a:lstStyle/>
          <a:p>
            <a:pPr algn="ctr"/>
            <a:r>
              <a:rPr lang="en-US" sz="1200"/>
              <a:t>System I/F</a:t>
            </a:r>
          </a:p>
        </p:txBody>
      </p:sp>
      <p:grpSp>
        <p:nvGrpSpPr>
          <p:cNvPr id="141335" name="Group 240"/>
          <p:cNvGrpSpPr>
            <a:grpSpLocks/>
          </p:cNvGrpSpPr>
          <p:nvPr/>
        </p:nvGrpSpPr>
        <p:grpSpPr bwMode="auto">
          <a:xfrm>
            <a:off x="5765800" y="2616200"/>
            <a:ext cx="2205038" cy="2763838"/>
            <a:chOff x="5758185" y="1450028"/>
            <a:chExt cx="2204692" cy="2764764"/>
          </a:xfrm>
        </p:grpSpPr>
        <p:sp>
          <p:nvSpPr>
            <p:cNvPr id="242" name="Rectangle 138"/>
            <p:cNvSpPr>
              <a:spLocks noChangeAspect="1" noChangeArrowheads="1"/>
            </p:cNvSpPr>
            <p:nvPr/>
          </p:nvSpPr>
          <p:spPr bwMode="auto">
            <a:xfrm>
              <a:off x="5758185" y="1450028"/>
              <a:ext cx="2204692" cy="2764764"/>
            </a:xfrm>
            <a:prstGeom prst="rect">
              <a:avLst/>
            </a:prstGeom>
            <a:solidFill>
              <a:schemeClr val="bg2">
                <a:lumMod val="40000"/>
                <a:lumOff val="60000"/>
                <a:alpha val="70000"/>
              </a:schemeClr>
            </a:solidFill>
            <a:ln w="9525">
              <a:solidFill>
                <a:schemeClr val="tx1"/>
              </a:solidFill>
              <a:miter lim="800000"/>
              <a:headEnd/>
              <a:tailEnd/>
            </a:ln>
          </p:spPr>
          <p:txBody>
            <a:bodyPr wrap="none"/>
            <a:lstStyle/>
            <a:p>
              <a:pPr algn="ctr">
                <a:defRPr/>
              </a:pPr>
              <a:r>
                <a:rPr lang="en-US" sz="1100" dirty="0"/>
                <a:t>Tile</a:t>
              </a:r>
            </a:p>
          </p:txBody>
        </p:sp>
        <p:sp>
          <p:nvSpPr>
            <p:cNvPr id="141340" name="Rounded Rectangle 242"/>
            <p:cNvSpPr>
              <a:spLocks noChangeArrowheads="1"/>
            </p:cNvSpPr>
            <p:nvPr/>
          </p:nvSpPr>
          <p:spPr bwMode="auto">
            <a:xfrm>
              <a:off x="6934200" y="1684020"/>
              <a:ext cx="929640" cy="944880"/>
            </a:xfrm>
            <a:prstGeom prst="roundRect">
              <a:avLst>
                <a:gd name="adj" fmla="val 16667"/>
              </a:avLst>
            </a:prstGeom>
            <a:solidFill>
              <a:schemeClr val="tx2"/>
            </a:solidFill>
            <a:ln w="19050" algn="ctr">
              <a:noFill/>
              <a:round/>
              <a:headEnd/>
              <a:tailEnd/>
            </a:ln>
          </p:spPr>
          <p:txBody>
            <a:bodyPr anchor="ctr"/>
            <a:lstStyle/>
            <a:p>
              <a:pPr algn="ctr" eaLnBrk="0" hangingPunct="0">
                <a:lnSpc>
                  <a:spcPct val="80000"/>
                </a:lnSpc>
                <a:spcBef>
                  <a:spcPct val="50000"/>
                </a:spcBef>
              </a:pPr>
              <a:r>
                <a:rPr lang="en-US" sz="1400">
                  <a:solidFill>
                    <a:schemeClr val="bg1"/>
                  </a:solidFill>
                  <a:latin typeface="Verdana" pitchFamily="34" charset="0"/>
                </a:rPr>
                <a:t>Core 1</a:t>
              </a:r>
            </a:p>
          </p:txBody>
        </p:sp>
        <p:sp>
          <p:nvSpPr>
            <p:cNvPr id="141341" name="Rounded Rectangle 243"/>
            <p:cNvSpPr>
              <a:spLocks noChangeArrowheads="1"/>
            </p:cNvSpPr>
            <p:nvPr/>
          </p:nvSpPr>
          <p:spPr bwMode="auto">
            <a:xfrm>
              <a:off x="6941820" y="3086100"/>
              <a:ext cx="929640" cy="944880"/>
            </a:xfrm>
            <a:prstGeom prst="roundRect">
              <a:avLst>
                <a:gd name="adj" fmla="val 16667"/>
              </a:avLst>
            </a:prstGeom>
            <a:solidFill>
              <a:schemeClr val="tx2"/>
            </a:solidFill>
            <a:ln w="19050" algn="ctr">
              <a:noFill/>
              <a:round/>
              <a:headEnd/>
              <a:tailEnd/>
            </a:ln>
          </p:spPr>
          <p:txBody>
            <a:bodyPr anchor="ctr"/>
            <a:lstStyle/>
            <a:p>
              <a:pPr algn="ctr" eaLnBrk="0" hangingPunct="0">
                <a:lnSpc>
                  <a:spcPct val="80000"/>
                </a:lnSpc>
                <a:spcBef>
                  <a:spcPct val="50000"/>
                </a:spcBef>
              </a:pPr>
              <a:r>
                <a:rPr lang="en-US" sz="1400">
                  <a:solidFill>
                    <a:schemeClr val="bg1"/>
                  </a:solidFill>
                  <a:latin typeface="Verdana" pitchFamily="34" charset="0"/>
                </a:rPr>
                <a:t>Core 0</a:t>
              </a:r>
            </a:p>
          </p:txBody>
        </p:sp>
        <p:sp>
          <p:nvSpPr>
            <p:cNvPr id="245" name="Rectangle 244"/>
            <p:cNvSpPr/>
            <p:nvPr/>
          </p:nvSpPr>
          <p:spPr bwMode="auto">
            <a:xfrm>
              <a:off x="5920085" y="1707289"/>
              <a:ext cx="761880" cy="860713"/>
            </a:xfrm>
            <a:prstGeom prst="rect">
              <a:avLst/>
            </a:prstGeom>
            <a:solidFill>
              <a:schemeClr val="accent1">
                <a:lumMod val="60000"/>
                <a:lumOff val="40000"/>
              </a:schemeClr>
            </a:solidFill>
            <a:ln w="19050" cap="flat" cmpd="sng" algn="ctr">
              <a:noFill/>
              <a:prstDash val="solid"/>
              <a:round/>
              <a:headEnd type="none" w="med" len="med"/>
              <a:tailEnd type="none" w="med" len="med"/>
            </a:ln>
            <a:effectLst/>
          </p:spPr>
          <p:txBody>
            <a:bodyPr anchor="ctr"/>
            <a:lstStyle/>
            <a:p>
              <a:pPr algn="ctr" eaLnBrk="0" hangingPunct="0">
                <a:lnSpc>
                  <a:spcPct val="80000"/>
                </a:lnSpc>
                <a:spcBef>
                  <a:spcPct val="50000"/>
                </a:spcBef>
                <a:defRPr/>
              </a:pPr>
              <a:r>
                <a:rPr lang="en-US" sz="1400" dirty="0">
                  <a:solidFill>
                    <a:schemeClr val="accent5">
                      <a:lumMod val="25000"/>
                    </a:schemeClr>
                  </a:solidFill>
                  <a:latin typeface="Verdana" pitchFamily="96" charset="0"/>
                </a:rPr>
                <a:t>L2$1</a:t>
              </a:r>
            </a:p>
          </p:txBody>
        </p:sp>
        <p:sp>
          <p:nvSpPr>
            <p:cNvPr id="246" name="Rectangle 245"/>
            <p:cNvSpPr/>
            <p:nvPr/>
          </p:nvSpPr>
          <p:spPr bwMode="auto">
            <a:xfrm>
              <a:off x="5920085" y="3161926"/>
              <a:ext cx="761880" cy="860713"/>
            </a:xfrm>
            <a:prstGeom prst="rect">
              <a:avLst/>
            </a:prstGeom>
            <a:solidFill>
              <a:schemeClr val="accent1">
                <a:lumMod val="60000"/>
                <a:lumOff val="40000"/>
              </a:schemeClr>
            </a:solidFill>
            <a:ln w="19050" cap="flat" cmpd="sng" algn="ctr">
              <a:noFill/>
              <a:prstDash val="solid"/>
              <a:round/>
              <a:headEnd type="none" w="med" len="med"/>
              <a:tailEnd type="none" w="med" len="med"/>
            </a:ln>
            <a:effectLst/>
          </p:spPr>
          <p:txBody>
            <a:bodyPr anchor="ctr"/>
            <a:lstStyle/>
            <a:p>
              <a:pPr algn="ctr" eaLnBrk="0" hangingPunct="0">
                <a:lnSpc>
                  <a:spcPct val="80000"/>
                </a:lnSpc>
                <a:spcBef>
                  <a:spcPct val="50000"/>
                </a:spcBef>
                <a:defRPr/>
              </a:pPr>
              <a:r>
                <a:rPr lang="en-US" sz="1400" dirty="0">
                  <a:solidFill>
                    <a:schemeClr val="accent5">
                      <a:lumMod val="25000"/>
                    </a:schemeClr>
                  </a:solidFill>
                  <a:latin typeface="Verdana" pitchFamily="96" charset="0"/>
                </a:rPr>
                <a:t>L2$0</a:t>
              </a:r>
            </a:p>
          </p:txBody>
        </p:sp>
        <p:sp>
          <p:nvSpPr>
            <p:cNvPr id="247" name="Rounded Rectangle 246"/>
            <p:cNvSpPr/>
            <p:nvPr/>
          </p:nvSpPr>
          <p:spPr bwMode="auto">
            <a:xfrm>
              <a:off x="5978813" y="2652169"/>
              <a:ext cx="665058" cy="425593"/>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wrap="none" anchor="ctr"/>
            <a:lstStyle/>
            <a:p>
              <a:pPr algn="ctr" eaLnBrk="0" hangingPunct="0">
                <a:lnSpc>
                  <a:spcPct val="80000"/>
                </a:lnSpc>
                <a:spcBef>
                  <a:spcPct val="50000"/>
                </a:spcBef>
                <a:defRPr/>
              </a:pPr>
              <a:r>
                <a:rPr lang="en-US" sz="1100" dirty="0">
                  <a:solidFill>
                    <a:schemeClr val="bg1"/>
                  </a:solidFill>
                  <a:latin typeface="Verdana" pitchFamily="96" charset="0"/>
                </a:rPr>
                <a:t>Router</a:t>
              </a:r>
            </a:p>
          </p:txBody>
        </p:sp>
        <p:sp>
          <p:nvSpPr>
            <p:cNvPr id="248" name="Rectangle 247"/>
            <p:cNvSpPr/>
            <p:nvPr/>
          </p:nvSpPr>
          <p:spPr bwMode="auto">
            <a:xfrm>
              <a:off x="7094650" y="2736334"/>
              <a:ext cx="609504" cy="235029"/>
            </a:xfrm>
            <a:prstGeom prst="rect">
              <a:avLst/>
            </a:prstGeom>
            <a:solidFill>
              <a:schemeClr val="accent1">
                <a:lumMod val="60000"/>
                <a:lumOff val="40000"/>
              </a:schemeClr>
            </a:solidFill>
            <a:ln w="19050" cap="flat" cmpd="sng" algn="ctr">
              <a:noFill/>
              <a:prstDash val="solid"/>
              <a:round/>
              <a:headEnd type="none" w="med" len="med"/>
              <a:tailEnd type="none" w="med" len="med"/>
            </a:ln>
            <a:effectLst/>
          </p:spPr>
          <p:txBody>
            <a:bodyPr/>
            <a:lstStyle/>
            <a:p>
              <a:pPr algn="ctr" eaLnBrk="0" hangingPunct="0">
                <a:lnSpc>
                  <a:spcPct val="80000"/>
                </a:lnSpc>
                <a:spcBef>
                  <a:spcPct val="50000"/>
                </a:spcBef>
                <a:defRPr/>
              </a:pPr>
              <a:r>
                <a:rPr lang="en-US" sz="1200" dirty="0">
                  <a:solidFill>
                    <a:schemeClr val="accent5">
                      <a:lumMod val="25000"/>
                    </a:schemeClr>
                  </a:solidFill>
                  <a:latin typeface="Verdana" pitchFamily="96" charset="0"/>
                </a:rPr>
                <a:t>MPB</a:t>
              </a:r>
            </a:p>
          </p:txBody>
        </p:sp>
        <p:sp>
          <p:nvSpPr>
            <p:cNvPr id="141346" name="Rounded Rectangle 248"/>
            <p:cNvSpPr>
              <a:spLocks noChangeArrowheads="1"/>
            </p:cNvSpPr>
            <p:nvPr/>
          </p:nvSpPr>
          <p:spPr bwMode="auto">
            <a:xfrm>
              <a:off x="6865620" y="1691640"/>
              <a:ext cx="929640" cy="944880"/>
            </a:xfrm>
            <a:prstGeom prst="roundRect">
              <a:avLst>
                <a:gd name="adj" fmla="val 16667"/>
              </a:avLst>
            </a:prstGeom>
            <a:solidFill>
              <a:schemeClr val="tx2"/>
            </a:solidFill>
            <a:ln w="19050" algn="ctr">
              <a:noFill/>
              <a:round/>
              <a:headEnd/>
              <a:tailEnd/>
            </a:ln>
          </p:spPr>
          <p:txBody>
            <a:bodyPr anchor="ctr"/>
            <a:lstStyle/>
            <a:p>
              <a:pPr algn="ctr" eaLnBrk="0" hangingPunct="0">
                <a:lnSpc>
                  <a:spcPct val="80000"/>
                </a:lnSpc>
                <a:spcBef>
                  <a:spcPct val="50000"/>
                </a:spcBef>
              </a:pPr>
              <a:r>
                <a:rPr lang="en-US" sz="1400">
                  <a:solidFill>
                    <a:schemeClr val="bg1"/>
                  </a:solidFill>
                  <a:latin typeface="Verdana" pitchFamily="34" charset="0"/>
                </a:rPr>
                <a:t>Core 1</a:t>
              </a:r>
            </a:p>
          </p:txBody>
        </p:sp>
        <p:sp>
          <p:nvSpPr>
            <p:cNvPr id="141347" name="Rounded Rectangle 249"/>
            <p:cNvSpPr>
              <a:spLocks noChangeArrowheads="1"/>
            </p:cNvSpPr>
            <p:nvPr/>
          </p:nvSpPr>
          <p:spPr bwMode="auto">
            <a:xfrm>
              <a:off x="6873240" y="3093720"/>
              <a:ext cx="929640" cy="944880"/>
            </a:xfrm>
            <a:prstGeom prst="roundRect">
              <a:avLst>
                <a:gd name="adj" fmla="val 16667"/>
              </a:avLst>
            </a:prstGeom>
            <a:solidFill>
              <a:schemeClr val="tx2"/>
            </a:solidFill>
            <a:ln w="19050" algn="ctr">
              <a:noFill/>
              <a:round/>
              <a:headEnd/>
              <a:tailEnd/>
            </a:ln>
          </p:spPr>
          <p:txBody>
            <a:bodyPr anchor="ctr"/>
            <a:lstStyle/>
            <a:p>
              <a:pPr algn="ctr" eaLnBrk="0" hangingPunct="0">
                <a:lnSpc>
                  <a:spcPct val="80000"/>
                </a:lnSpc>
                <a:spcBef>
                  <a:spcPct val="50000"/>
                </a:spcBef>
              </a:pPr>
              <a:r>
                <a:rPr lang="en-US" sz="1400">
                  <a:solidFill>
                    <a:schemeClr val="bg1"/>
                  </a:solidFill>
                  <a:latin typeface="Verdana" pitchFamily="34" charset="0"/>
                </a:rPr>
                <a:t>Core 0</a:t>
              </a:r>
            </a:p>
          </p:txBody>
        </p:sp>
      </p:grpSp>
      <p:sp>
        <p:nvSpPr>
          <p:cNvPr id="141336" name="Text Box 149"/>
          <p:cNvSpPr txBox="1">
            <a:spLocks noChangeArrowheads="1"/>
          </p:cNvSpPr>
          <p:nvPr/>
        </p:nvSpPr>
        <p:spPr bwMode="auto">
          <a:xfrm>
            <a:off x="331788" y="6243638"/>
            <a:ext cx="8215312" cy="304800"/>
          </a:xfrm>
          <a:prstGeom prst="rect">
            <a:avLst/>
          </a:prstGeom>
          <a:noFill/>
          <a:ln w="9525">
            <a:noFill/>
            <a:miter lim="800000"/>
            <a:headEnd/>
            <a:tailEnd/>
          </a:ln>
        </p:spPr>
        <p:txBody>
          <a:bodyPr>
            <a:spAutoFit/>
          </a:bodyPr>
          <a:lstStyle/>
          <a:p>
            <a:pPr>
              <a:spcBef>
                <a:spcPct val="50000"/>
              </a:spcBef>
            </a:pPr>
            <a:r>
              <a:rPr lang="en-US" sz="1400">
                <a:solidFill>
                  <a:schemeClr val="bg1"/>
                </a:solidFill>
              </a:rPr>
              <a:t>R = router,  iMC = integrated Memory Controller, MPB  = message passing buffer</a:t>
            </a:r>
          </a:p>
        </p:txBody>
      </p:sp>
      <p:sp>
        <p:nvSpPr>
          <p:cNvPr id="141337" name="Text Box 150"/>
          <p:cNvSpPr txBox="1">
            <a:spLocks noChangeArrowheads="1"/>
          </p:cNvSpPr>
          <p:nvPr/>
        </p:nvSpPr>
        <p:spPr bwMode="auto">
          <a:xfrm>
            <a:off x="5983288" y="5457825"/>
            <a:ext cx="2443162" cy="585788"/>
          </a:xfrm>
          <a:prstGeom prst="rect">
            <a:avLst/>
          </a:prstGeom>
          <a:noFill/>
          <a:ln w="9525">
            <a:solidFill>
              <a:schemeClr val="tx1"/>
            </a:solidFill>
            <a:miter lim="800000"/>
            <a:headEnd/>
            <a:tailEnd/>
          </a:ln>
        </p:spPr>
        <p:txBody>
          <a:bodyPr wrap="none">
            <a:spAutoFit/>
          </a:bodyPr>
          <a:lstStyle/>
          <a:p>
            <a:r>
              <a:rPr lang="en-US" sz="1600"/>
              <a:t>Tile area: ~17 mm</a:t>
            </a:r>
            <a:r>
              <a:rPr lang="en-US" sz="1600" baseline="30000"/>
              <a:t>2</a:t>
            </a:r>
            <a:r>
              <a:rPr lang="en-US" sz="1600"/>
              <a:t> </a:t>
            </a:r>
          </a:p>
          <a:p>
            <a:r>
              <a:rPr lang="en-US" sz="1600"/>
              <a:t>SCC die area: ~567 mm</a:t>
            </a:r>
            <a:r>
              <a:rPr lang="en-US" sz="1600" baseline="30000"/>
              <a:t>2</a:t>
            </a:r>
          </a:p>
        </p:txBody>
      </p:sp>
      <p:sp>
        <p:nvSpPr>
          <p:cNvPr id="112" name="Slide Number Placeholder 5"/>
          <p:cNvSpPr>
            <a:spLocks noGrp="1"/>
          </p:cNvSpPr>
          <p:nvPr>
            <p:ph type="sldNum" sz="quarter" idx="10"/>
          </p:nvPr>
        </p:nvSpPr>
        <p:spPr/>
        <p:txBody>
          <a:bodyPr/>
          <a:lstStyle/>
          <a:p>
            <a:pPr>
              <a:defRPr/>
            </a:pPr>
            <a:fld id="{10474D56-8E49-485D-AF90-D2BBC878B4B4}" type="slidenum">
              <a:rPr lang="en-US" smtClean="0"/>
              <a:pPr>
                <a:defRPr/>
              </a:pPr>
              <a:t>80</a:t>
            </a:fld>
            <a:endParaRPr lang="en-US"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dirty="0" smtClean="0"/>
              <a:t>Programmer’s view of SCC</a:t>
            </a:r>
          </a:p>
        </p:txBody>
      </p:sp>
      <p:sp>
        <p:nvSpPr>
          <p:cNvPr id="142339" name="Rectangle 3"/>
          <p:cNvSpPr>
            <a:spLocks noGrp="1" noChangeArrowheads="1"/>
          </p:cNvSpPr>
          <p:nvPr>
            <p:ph idx="4294967295"/>
          </p:nvPr>
        </p:nvSpPr>
        <p:spPr>
          <a:xfrm>
            <a:off x="396875" y="779463"/>
            <a:ext cx="8559800" cy="3303587"/>
          </a:xfrm>
        </p:spPr>
        <p:txBody>
          <a:bodyPr/>
          <a:lstStyle/>
          <a:p>
            <a:pPr eaLnBrk="1" hangingPunct="1">
              <a:lnSpc>
                <a:spcPct val="80000"/>
              </a:lnSpc>
            </a:pPr>
            <a:r>
              <a:rPr lang="en-US" sz="2000" smtClean="0"/>
              <a:t>48 </a:t>
            </a:r>
            <a:r>
              <a:rPr lang="en-US" altLang="zh-TW" sz="2000" smtClean="0">
                <a:ea typeface="PMingLiU" pitchFamily="18" charset="-120"/>
              </a:rPr>
              <a:t>x86 cores with the familiar x86 memory model for Private DRAM</a:t>
            </a:r>
            <a:endParaRPr lang="en-US" sz="2000" smtClean="0"/>
          </a:p>
          <a:p>
            <a:pPr eaLnBrk="1" hangingPunct="1">
              <a:lnSpc>
                <a:spcPct val="80000"/>
              </a:lnSpc>
            </a:pPr>
            <a:r>
              <a:rPr lang="en-US" sz="2000" smtClean="0"/>
              <a:t>3 memory spaces, with fast message passing between cores </a:t>
            </a:r>
          </a:p>
          <a:p>
            <a:pPr lvl="3" eaLnBrk="1" hangingPunct="1">
              <a:lnSpc>
                <a:spcPct val="80000"/>
              </a:lnSpc>
              <a:buFont typeface="Verdana" pitchFamily="34" charset="0"/>
              <a:buNone/>
            </a:pPr>
            <a:r>
              <a:rPr lang="en-US" sz="2000" smtClean="0"/>
              <a:t>(      /      means </a:t>
            </a:r>
            <a:r>
              <a:rPr lang="en-US" sz="2000" smtClean="0">
                <a:solidFill>
                  <a:schemeClr val="accent1"/>
                </a:solidFill>
              </a:rPr>
              <a:t>on</a:t>
            </a:r>
            <a:r>
              <a:rPr lang="en-US" sz="2000" smtClean="0"/>
              <a:t>/</a:t>
            </a:r>
            <a:r>
              <a:rPr lang="en-US" sz="2000" smtClean="0">
                <a:solidFill>
                  <a:schemeClr val="accent2"/>
                </a:solidFill>
              </a:rPr>
              <a:t>off</a:t>
            </a:r>
            <a:r>
              <a:rPr lang="en-US" sz="2000" smtClean="0"/>
              <a:t>-chip)</a:t>
            </a:r>
          </a:p>
        </p:txBody>
      </p:sp>
      <p:grpSp>
        <p:nvGrpSpPr>
          <p:cNvPr id="142340" name="Group 4"/>
          <p:cNvGrpSpPr>
            <a:grpSpLocks/>
          </p:cNvGrpSpPr>
          <p:nvPr/>
        </p:nvGrpSpPr>
        <p:grpSpPr bwMode="auto">
          <a:xfrm>
            <a:off x="141288" y="3659188"/>
            <a:ext cx="3952875" cy="984250"/>
            <a:chOff x="209" y="2319"/>
            <a:chExt cx="2490" cy="620"/>
          </a:xfrm>
        </p:grpSpPr>
        <p:sp>
          <p:nvSpPr>
            <p:cNvPr id="142367" name="Rectangle 5"/>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68" name="Rectangle 6"/>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69" name="Rectangle 7"/>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70" name="Text Box 8"/>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CPU_0</a:t>
              </a:r>
            </a:p>
          </p:txBody>
        </p:sp>
        <p:sp>
          <p:nvSpPr>
            <p:cNvPr id="142371" name="Text Box 9"/>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42372" name="Text Box 10"/>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42373" name="Rectangle 11"/>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a:p>
          </p:txBody>
        </p:sp>
        <p:sp>
          <p:nvSpPr>
            <p:cNvPr id="142374" name="Text Box 12"/>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dirty="0">
                  <a:solidFill>
                    <a:srgbClr val="000000"/>
                  </a:solidFill>
                  <a:latin typeface="Verdana" pitchFamily="34" charset="0"/>
                </a:rPr>
                <a:t>Private DRAM</a:t>
              </a:r>
            </a:p>
          </p:txBody>
        </p:sp>
      </p:grpSp>
      <p:sp>
        <p:nvSpPr>
          <p:cNvPr id="142341" name="Rectangle 13"/>
          <p:cNvSpPr>
            <a:spLocks noChangeArrowheads="1"/>
          </p:cNvSpPr>
          <p:nvPr/>
        </p:nvSpPr>
        <p:spPr bwMode="auto">
          <a:xfrm>
            <a:off x="7493000" y="3651250"/>
            <a:ext cx="1489075" cy="98425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42" name="Rectangle 14"/>
          <p:cNvSpPr>
            <a:spLocks noChangeArrowheads="1"/>
          </p:cNvSpPr>
          <p:nvPr/>
        </p:nvSpPr>
        <p:spPr bwMode="auto">
          <a:xfrm>
            <a:off x="7088188" y="3651250"/>
            <a:ext cx="387350" cy="98425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43" name="Rectangle 15"/>
          <p:cNvSpPr>
            <a:spLocks noChangeArrowheads="1"/>
          </p:cNvSpPr>
          <p:nvPr/>
        </p:nvSpPr>
        <p:spPr bwMode="auto">
          <a:xfrm>
            <a:off x="6389688" y="3651250"/>
            <a:ext cx="681037" cy="984250"/>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44" name="Text Box 16"/>
          <p:cNvSpPr txBox="1">
            <a:spLocks noChangeArrowheads="1"/>
          </p:cNvSpPr>
          <p:nvPr/>
        </p:nvSpPr>
        <p:spPr bwMode="auto">
          <a:xfrm>
            <a:off x="7493000" y="3963988"/>
            <a:ext cx="1489075" cy="396875"/>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CPU_47</a:t>
            </a:r>
          </a:p>
        </p:txBody>
      </p:sp>
      <p:sp>
        <p:nvSpPr>
          <p:cNvPr id="142345" name="Text Box 17"/>
          <p:cNvSpPr txBox="1">
            <a:spLocks noChangeArrowheads="1"/>
          </p:cNvSpPr>
          <p:nvPr/>
        </p:nvSpPr>
        <p:spPr bwMode="auto">
          <a:xfrm rot="5400000">
            <a:off x="6942932" y="4094956"/>
            <a:ext cx="698500" cy="366713"/>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42346" name="Text Box 18"/>
          <p:cNvSpPr txBox="1">
            <a:spLocks noChangeArrowheads="1"/>
          </p:cNvSpPr>
          <p:nvPr/>
        </p:nvSpPr>
        <p:spPr bwMode="auto">
          <a:xfrm rot="5400000">
            <a:off x="6447632" y="4094956"/>
            <a:ext cx="698500" cy="366713"/>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42347" name="Rectangle 19"/>
          <p:cNvSpPr>
            <a:spLocks noChangeArrowheads="1"/>
          </p:cNvSpPr>
          <p:nvPr/>
        </p:nvSpPr>
        <p:spPr bwMode="auto">
          <a:xfrm>
            <a:off x="5149850" y="3651250"/>
            <a:ext cx="1239838" cy="976313"/>
          </a:xfrm>
          <a:prstGeom prst="rect">
            <a:avLst/>
          </a:prstGeom>
          <a:solidFill>
            <a:schemeClr val="accent2"/>
          </a:solidFill>
          <a:ln w="50800" algn="ctr">
            <a:solidFill>
              <a:schemeClr val="tx1"/>
            </a:solidFill>
            <a:miter lim="800000"/>
            <a:headEnd/>
            <a:tailEnd/>
          </a:ln>
        </p:spPr>
        <p:txBody>
          <a:bodyPr wrap="none" anchor="ctr"/>
          <a:lstStyle/>
          <a:p>
            <a:endParaRPr lang="en-US"/>
          </a:p>
        </p:txBody>
      </p:sp>
      <p:sp>
        <p:nvSpPr>
          <p:cNvPr id="142348" name="Text Box 20"/>
          <p:cNvSpPr txBox="1">
            <a:spLocks noChangeArrowheads="1"/>
          </p:cNvSpPr>
          <p:nvPr/>
        </p:nvSpPr>
        <p:spPr bwMode="auto">
          <a:xfrm>
            <a:off x="5029200" y="3925888"/>
            <a:ext cx="1584325" cy="701675"/>
          </a:xfrm>
          <a:prstGeom prst="rect">
            <a:avLst/>
          </a:prstGeom>
          <a:noFill/>
          <a:ln w="50800" algn="ctr">
            <a:noFill/>
            <a:miter lim="800000"/>
            <a:headEnd/>
            <a:tailEnd/>
          </a:ln>
        </p:spPr>
        <p:txBody>
          <a:bodyPr>
            <a:spAutoFit/>
          </a:bodyPr>
          <a:lstStyle/>
          <a:p>
            <a:pPr algn="ctr" eaLnBrk="0" hangingPunct="0">
              <a:spcBef>
                <a:spcPct val="50000"/>
              </a:spcBef>
            </a:pPr>
            <a:r>
              <a:rPr lang="en-US" sz="2000" dirty="0">
                <a:solidFill>
                  <a:srgbClr val="000000"/>
                </a:solidFill>
                <a:latin typeface="Verdana" pitchFamily="34" charset="0"/>
              </a:rPr>
              <a:t>Private DRAM</a:t>
            </a:r>
          </a:p>
        </p:txBody>
      </p:sp>
      <p:sp>
        <p:nvSpPr>
          <p:cNvPr id="142349" name="Text Box 21"/>
          <p:cNvSpPr txBox="1">
            <a:spLocks noChangeArrowheads="1"/>
          </p:cNvSpPr>
          <p:nvPr/>
        </p:nvSpPr>
        <p:spPr bwMode="auto">
          <a:xfrm>
            <a:off x="3829050" y="3559175"/>
            <a:ext cx="1343025" cy="823913"/>
          </a:xfrm>
          <a:prstGeom prst="rect">
            <a:avLst/>
          </a:prstGeom>
          <a:noFill/>
          <a:ln w="50800" algn="ctr">
            <a:noFill/>
            <a:miter lim="800000"/>
            <a:headEnd/>
            <a:tailEnd/>
          </a:ln>
        </p:spPr>
        <p:txBody>
          <a:bodyPr>
            <a:spAutoFit/>
          </a:bodyPr>
          <a:lstStyle/>
          <a:p>
            <a:pPr algn="ctr" eaLnBrk="0" hangingPunct="0">
              <a:spcBef>
                <a:spcPct val="50000"/>
              </a:spcBef>
            </a:pPr>
            <a:r>
              <a:rPr lang="en-US" sz="4800">
                <a:latin typeface="Verdana" pitchFamily="34" charset="0"/>
              </a:rPr>
              <a:t>…</a:t>
            </a:r>
          </a:p>
        </p:txBody>
      </p:sp>
      <p:sp>
        <p:nvSpPr>
          <p:cNvPr id="142350" name="Rectangle 22"/>
          <p:cNvSpPr>
            <a:spLocks noChangeArrowheads="1"/>
          </p:cNvSpPr>
          <p:nvPr/>
        </p:nvSpPr>
        <p:spPr bwMode="auto">
          <a:xfrm>
            <a:off x="246063" y="5026025"/>
            <a:ext cx="8637587" cy="57626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2351" name="Text Box 23"/>
          <p:cNvSpPr txBox="1">
            <a:spLocks noChangeArrowheads="1"/>
          </p:cNvSpPr>
          <p:nvPr/>
        </p:nvSpPr>
        <p:spPr bwMode="auto">
          <a:xfrm>
            <a:off x="76200" y="5086350"/>
            <a:ext cx="8907463" cy="457200"/>
          </a:xfrm>
          <a:prstGeom prst="rect">
            <a:avLst/>
          </a:prstGeom>
          <a:noFill/>
          <a:ln w="50800" algn="ctr">
            <a:noFill/>
            <a:miter lim="800000"/>
            <a:headEnd/>
            <a:tailEnd/>
          </a:ln>
        </p:spPr>
        <p:txBody>
          <a:bodyPr>
            <a:spAutoFit/>
          </a:bodyPr>
          <a:lstStyle/>
          <a:p>
            <a:pPr algn="ctr" eaLnBrk="0" hangingPunct="0">
              <a:spcBef>
                <a:spcPct val="50000"/>
              </a:spcBef>
            </a:pPr>
            <a:r>
              <a:rPr lang="en-US" sz="2400" dirty="0">
                <a:solidFill>
                  <a:srgbClr val="000000"/>
                </a:solidFill>
                <a:latin typeface="Verdana" pitchFamily="34" charset="0"/>
              </a:rPr>
              <a:t>Shared on-chip Message Passing Buffer </a:t>
            </a:r>
            <a:r>
              <a:rPr lang="en-US" dirty="0">
                <a:solidFill>
                  <a:srgbClr val="000000"/>
                </a:solidFill>
                <a:latin typeface="Verdana" pitchFamily="34" charset="0"/>
              </a:rPr>
              <a:t>(8KB/core)</a:t>
            </a:r>
            <a:endParaRPr lang="en-US" sz="2400" dirty="0">
              <a:solidFill>
                <a:srgbClr val="000000"/>
              </a:solidFill>
              <a:latin typeface="Verdana" pitchFamily="34" charset="0"/>
            </a:endParaRPr>
          </a:p>
        </p:txBody>
      </p:sp>
      <p:grpSp>
        <p:nvGrpSpPr>
          <p:cNvPr id="142352" name="Group 24"/>
          <p:cNvGrpSpPr>
            <a:grpSpLocks/>
          </p:cNvGrpSpPr>
          <p:nvPr/>
        </p:nvGrpSpPr>
        <p:grpSpPr bwMode="auto">
          <a:xfrm>
            <a:off x="217488" y="2135188"/>
            <a:ext cx="8520112" cy="1125537"/>
            <a:chOff x="393" y="964"/>
            <a:chExt cx="4974" cy="709"/>
          </a:xfrm>
        </p:grpSpPr>
        <p:sp>
          <p:nvSpPr>
            <p:cNvPr id="142365" name="Rectangle 25"/>
            <p:cNvSpPr>
              <a:spLocks noChangeArrowheads="1"/>
            </p:cNvSpPr>
            <p:nvPr/>
          </p:nvSpPr>
          <p:spPr bwMode="auto">
            <a:xfrm>
              <a:off x="393" y="964"/>
              <a:ext cx="4974" cy="709"/>
            </a:xfrm>
            <a:prstGeom prst="rect">
              <a:avLst/>
            </a:prstGeom>
            <a:solidFill>
              <a:schemeClr val="accent2"/>
            </a:solidFill>
            <a:ln w="50800" algn="ctr">
              <a:solidFill>
                <a:schemeClr val="tx1"/>
              </a:solidFill>
              <a:miter lim="800000"/>
              <a:headEnd/>
              <a:tailEnd/>
            </a:ln>
          </p:spPr>
          <p:txBody>
            <a:bodyPr wrap="none" anchor="ctr"/>
            <a:lstStyle/>
            <a:p>
              <a:endParaRPr lang="en-US"/>
            </a:p>
          </p:txBody>
        </p:sp>
        <p:sp>
          <p:nvSpPr>
            <p:cNvPr id="142366" name="Text Box 26"/>
            <p:cNvSpPr txBox="1">
              <a:spLocks noChangeArrowheads="1"/>
            </p:cNvSpPr>
            <p:nvPr/>
          </p:nvSpPr>
          <p:spPr bwMode="auto">
            <a:xfrm>
              <a:off x="919" y="1119"/>
              <a:ext cx="4218" cy="288"/>
            </a:xfrm>
            <a:prstGeom prst="rect">
              <a:avLst/>
            </a:prstGeom>
            <a:solidFill>
              <a:schemeClr val="accent2"/>
            </a:solidFill>
            <a:ln w="50800" algn="ctr">
              <a:noFill/>
              <a:miter lim="800000"/>
              <a:headEnd/>
              <a:tailEnd/>
            </a:ln>
          </p:spPr>
          <p:txBody>
            <a:bodyPr>
              <a:spAutoFit/>
            </a:bodyPr>
            <a:lstStyle/>
            <a:p>
              <a:pPr algn="ctr" eaLnBrk="0" hangingPunct="0">
                <a:spcBef>
                  <a:spcPct val="50000"/>
                </a:spcBef>
              </a:pPr>
              <a:r>
                <a:rPr lang="en-US" sz="2400" dirty="0">
                  <a:solidFill>
                    <a:srgbClr val="000000"/>
                  </a:solidFill>
                  <a:latin typeface="Verdana" pitchFamily="34" charset="0"/>
                </a:rPr>
                <a:t>Shared off-chip DRAM (variable size)</a:t>
              </a:r>
            </a:p>
          </p:txBody>
        </p:sp>
      </p:grpSp>
      <p:sp>
        <p:nvSpPr>
          <p:cNvPr id="142353" name="Line 27"/>
          <p:cNvSpPr>
            <a:spLocks noChangeShapeType="1"/>
          </p:cNvSpPr>
          <p:nvPr/>
        </p:nvSpPr>
        <p:spPr bwMode="auto">
          <a:xfrm>
            <a:off x="2408238" y="4630738"/>
            <a:ext cx="0" cy="369887"/>
          </a:xfrm>
          <a:prstGeom prst="line">
            <a:avLst/>
          </a:prstGeom>
          <a:noFill/>
          <a:ln w="57150">
            <a:solidFill>
              <a:schemeClr val="tx1"/>
            </a:solidFill>
            <a:round/>
            <a:headEnd/>
            <a:tailEnd/>
          </a:ln>
        </p:spPr>
        <p:txBody>
          <a:bodyPr wrap="none" anchor="ctr"/>
          <a:lstStyle/>
          <a:p>
            <a:endParaRPr lang="en-US"/>
          </a:p>
        </p:txBody>
      </p:sp>
      <p:sp>
        <p:nvSpPr>
          <p:cNvPr id="142354" name="Line 28"/>
          <p:cNvSpPr>
            <a:spLocks noChangeShapeType="1"/>
          </p:cNvSpPr>
          <p:nvPr/>
        </p:nvSpPr>
        <p:spPr bwMode="auto">
          <a:xfrm>
            <a:off x="7318375" y="4635500"/>
            <a:ext cx="0" cy="369888"/>
          </a:xfrm>
          <a:prstGeom prst="line">
            <a:avLst/>
          </a:prstGeom>
          <a:noFill/>
          <a:ln w="57150">
            <a:solidFill>
              <a:schemeClr val="tx1"/>
            </a:solidFill>
            <a:round/>
            <a:headEnd/>
            <a:tailEnd/>
          </a:ln>
        </p:spPr>
        <p:txBody>
          <a:bodyPr wrap="none" anchor="ctr"/>
          <a:lstStyle/>
          <a:p>
            <a:endParaRPr lang="en-US"/>
          </a:p>
        </p:txBody>
      </p:sp>
      <p:sp>
        <p:nvSpPr>
          <p:cNvPr id="142355" name="Line 29"/>
          <p:cNvSpPr>
            <a:spLocks noChangeShapeType="1"/>
          </p:cNvSpPr>
          <p:nvPr/>
        </p:nvSpPr>
        <p:spPr bwMode="auto">
          <a:xfrm>
            <a:off x="3327400" y="3289300"/>
            <a:ext cx="0" cy="369888"/>
          </a:xfrm>
          <a:prstGeom prst="line">
            <a:avLst/>
          </a:prstGeom>
          <a:noFill/>
          <a:ln w="57150">
            <a:solidFill>
              <a:schemeClr val="tx1"/>
            </a:solidFill>
            <a:round/>
            <a:headEnd/>
            <a:tailEnd/>
          </a:ln>
        </p:spPr>
        <p:txBody>
          <a:bodyPr wrap="none" anchor="ctr"/>
          <a:lstStyle/>
          <a:p>
            <a:endParaRPr lang="en-US"/>
          </a:p>
        </p:txBody>
      </p:sp>
      <p:sp>
        <p:nvSpPr>
          <p:cNvPr id="142356" name="Line 30"/>
          <p:cNvSpPr>
            <a:spLocks noChangeShapeType="1"/>
          </p:cNvSpPr>
          <p:nvPr/>
        </p:nvSpPr>
        <p:spPr bwMode="auto">
          <a:xfrm>
            <a:off x="8097838" y="3289300"/>
            <a:ext cx="0" cy="369888"/>
          </a:xfrm>
          <a:prstGeom prst="line">
            <a:avLst/>
          </a:prstGeom>
          <a:noFill/>
          <a:ln w="57150">
            <a:solidFill>
              <a:schemeClr val="tx1"/>
            </a:solidFill>
            <a:round/>
            <a:headEnd/>
            <a:tailEnd/>
          </a:ln>
        </p:spPr>
        <p:txBody>
          <a:bodyPr wrap="none" anchor="ctr"/>
          <a:lstStyle/>
          <a:p>
            <a:endParaRPr lang="en-US"/>
          </a:p>
        </p:txBody>
      </p:sp>
      <p:sp>
        <p:nvSpPr>
          <p:cNvPr id="142357" name="Rectangle 31"/>
          <p:cNvSpPr>
            <a:spLocks noChangeArrowheads="1"/>
          </p:cNvSpPr>
          <p:nvPr/>
        </p:nvSpPr>
        <p:spPr bwMode="auto">
          <a:xfrm>
            <a:off x="1582738" y="1633538"/>
            <a:ext cx="384175" cy="29527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42358" name="Rectangle 32"/>
          <p:cNvSpPr>
            <a:spLocks noChangeArrowheads="1"/>
          </p:cNvSpPr>
          <p:nvPr/>
        </p:nvSpPr>
        <p:spPr bwMode="auto">
          <a:xfrm>
            <a:off x="2243138" y="1655763"/>
            <a:ext cx="371475" cy="295275"/>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142359" name="Rectangle 33"/>
          <p:cNvSpPr>
            <a:spLocks noChangeArrowheads="1"/>
          </p:cNvSpPr>
          <p:nvPr/>
        </p:nvSpPr>
        <p:spPr bwMode="auto">
          <a:xfrm>
            <a:off x="2647950" y="3703638"/>
            <a:ext cx="417513"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bg1"/>
                </a:solidFill>
                <a:latin typeface="Verdana" pitchFamily="34" charset="0"/>
              </a:rPr>
              <a:t>t&amp;s</a:t>
            </a:r>
          </a:p>
        </p:txBody>
      </p:sp>
      <p:sp>
        <p:nvSpPr>
          <p:cNvPr id="142360" name="Rectangle 34"/>
          <p:cNvSpPr>
            <a:spLocks noChangeArrowheads="1"/>
          </p:cNvSpPr>
          <p:nvPr/>
        </p:nvSpPr>
        <p:spPr bwMode="auto">
          <a:xfrm>
            <a:off x="7531100" y="3692525"/>
            <a:ext cx="417513"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bg1"/>
                </a:solidFill>
                <a:latin typeface="Verdana" pitchFamily="34" charset="0"/>
              </a:rPr>
              <a:t>t&amp;s</a:t>
            </a:r>
          </a:p>
        </p:txBody>
      </p:sp>
      <p:sp>
        <p:nvSpPr>
          <p:cNvPr id="142361" name="Rectangle 36"/>
          <p:cNvSpPr>
            <a:spLocks noChangeArrowheads="1"/>
          </p:cNvSpPr>
          <p:nvPr/>
        </p:nvSpPr>
        <p:spPr bwMode="auto">
          <a:xfrm>
            <a:off x="1900238" y="5843588"/>
            <a:ext cx="5235575" cy="614362"/>
          </a:xfrm>
          <a:prstGeom prst="rect">
            <a:avLst/>
          </a:prstGeom>
          <a:solidFill>
            <a:srgbClr val="FFFFB9"/>
          </a:solidFill>
          <a:ln w="12700" algn="ctr">
            <a:solidFill>
              <a:schemeClr val="tx1"/>
            </a:solidFill>
            <a:miter lim="800000"/>
            <a:headEnd/>
            <a:tailEnd/>
          </a:ln>
        </p:spPr>
        <p:txBody>
          <a:bodyPr wrap="none" anchor="ctr"/>
          <a:lstStyle/>
          <a:p>
            <a:endParaRPr lang="en-US"/>
          </a:p>
        </p:txBody>
      </p:sp>
      <p:sp>
        <p:nvSpPr>
          <p:cNvPr id="142362" name="Rectangle 38"/>
          <p:cNvSpPr>
            <a:spLocks noChangeArrowheads="1"/>
          </p:cNvSpPr>
          <p:nvPr/>
        </p:nvSpPr>
        <p:spPr bwMode="auto">
          <a:xfrm>
            <a:off x="2120900" y="5873750"/>
            <a:ext cx="676275" cy="431800"/>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a:solidFill>
                  <a:schemeClr val="bg1"/>
                </a:solidFill>
                <a:latin typeface="Verdana" pitchFamily="34" charset="0"/>
              </a:rPr>
              <a:t>t&amp;s</a:t>
            </a:r>
          </a:p>
        </p:txBody>
      </p:sp>
      <p:sp>
        <p:nvSpPr>
          <p:cNvPr id="142363" name="Text Box 39"/>
          <p:cNvSpPr txBox="1">
            <a:spLocks noChangeArrowheads="1"/>
          </p:cNvSpPr>
          <p:nvPr/>
        </p:nvSpPr>
        <p:spPr bwMode="auto">
          <a:xfrm>
            <a:off x="2806700" y="5875338"/>
            <a:ext cx="4576763" cy="396875"/>
          </a:xfrm>
          <a:prstGeom prst="rect">
            <a:avLst/>
          </a:prstGeom>
          <a:noFill/>
          <a:ln w="12700" algn="ctr">
            <a:noFill/>
            <a:miter lim="800000"/>
            <a:headEnd/>
            <a:tailEnd/>
          </a:ln>
        </p:spPr>
        <p:txBody>
          <a:bodyPr>
            <a:spAutoFit/>
          </a:bodyPr>
          <a:lstStyle/>
          <a:p>
            <a:pPr eaLnBrk="0" hangingPunct="0">
              <a:spcBef>
                <a:spcPct val="50000"/>
              </a:spcBef>
            </a:pPr>
            <a:r>
              <a:rPr lang="en-US" sz="2000" dirty="0">
                <a:solidFill>
                  <a:srgbClr val="000000"/>
                </a:solidFill>
                <a:latin typeface="Verdana" pitchFamily="34" charset="0"/>
              </a:rPr>
              <a:t>Shared test and set register</a:t>
            </a:r>
          </a:p>
        </p:txBody>
      </p:sp>
      <p:sp>
        <p:nvSpPr>
          <p:cNvPr id="39" name="Slide Number Placeholder 5"/>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1FB5091C-4BDF-476D-B6E6-26D4026C593E}" type="slidenum">
              <a:rPr lang="en-US" sz="800">
                <a:solidFill>
                  <a:schemeClr val="bg1"/>
                </a:solidFill>
                <a:cs typeface="+mn-cs"/>
              </a:rPr>
              <a:pPr algn="ctr" eaLnBrk="0" hangingPunct="0">
                <a:lnSpc>
                  <a:spcPct val="80000"/>
                </a:lnSpc>
                <a:defRPr/>
              </a:pPr>
              <a:t>81</a:t>
            </a:fld>
            <a:endParaRPr lang="en-US" sz="800" dirty="0">
              <a:solidFill>
                <a:schemeClr val="bg1"/>
              </a:solidFill>
              <a:cs typeface="+mn-cs"/>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dirty="0" smtClean="0"/>
              <a:t>SCC Software research goals</a:t>
            </a:r>
          </a:p>
        </p:txBody>
      </p:sp>
      <p:sp>
        <p:nvSpPr>
          <p:cNvPr id="143363" name="Rectangle 3"/>
          <p:cNvSpPr>
            <a:spLocks noGrp="1" noChangeArrowheads="1"/>
          </p:cNvSpPr>
          <p:nvPr>
            <p:ph idx="1"/>
          </p:nvPr>
        </p:nvSpPr>
        <p:spPr>
          <a:xfrm>
            <a:off x="431800" y="908050"/>
            <a:ext cx="8501063" cy="3303588"/>
          </a:xfrm>
        </p:spPr>
        <p:txBody>
          <a:bodyPr/>
          <a:lstStyle/>
          <a:p>
            <a:pPr eaLnBrk="1" hangingPunct="1"/>
            <a:r>
              <a:rPr lang="en-US" sz="2400" dirty="0" smtClean="0"/>
              <a:t>Understand programmability and application scalability of many-core chips.</a:t>
            </a:r>
          </a:p>
          <a:p>
            <a:pPr eaLnBrk="1" hangingPunct="1"/>
            <a:r>
              <a:rPr lang="en-US" sz="2400" dirty="0" smtClean="0"/>
              <a:t>Answer question “what can you do with a many-core chip that has (some) shared non-cache-coherent memory?”</a:t>
            </a:r>
          </a:p>
          <a:p>
            <a:pPr eaLnBrk="1" hangingPunct="1"/>
            <a:r>
              <a:rPr lang="en-US" sz="2400" dirty="0" smtClean="0"/>
              <a:t>Study usage models and techniques for software controlled power management</a:t>
            </a:r>
          </a:p>
          <a:p>
            <a:pPr eaLnBrk="1" hangingPunct="1"/>
            <a:r>
              <a:rPr lang="en-US" sz="2400" dirty="0" smtClean="0"/>
              <a:t>Sample software for other programming model and applications researchers (industry partners, Flame group at UT Austin, UPCRC, YOU …)</a:t>
            </a:r>
          </a:p>
        </p:txBody>
      </p:sp>
      <p:sp>
        <p:nvSpPr>
          <p:cNvPr id="246789" name="Text Box 5"/>
          <p:cNvSpPr txBox="1">
            <a:spLocks noChangeArrowheads="1"/>
          </p:cNvSpPr>
          <p:nvPr/>
        </p:nvSpPr>
        <p:spPr bwMode="auto">
          <a:xfrm>
            <a:off x="320675" y="5019675"/>
            <a:ext cx="8453438" cy="860425"/>
          </a:xfrm>
          <a:prstGeom prst="rect">
            <a:avLst/>
          </a:prstGeom>
          <a:solidFill>
            <a:srgbClr val="F0FEEC"/>
          </a:solidFill>
          <a:ln w="38100">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sz="2400" dirty="0"/>
              <a:t>Our research resulted in a light weight, compact, low latency communication library called RCCE (pronounced “Rocky”)</a:t>
            </a:r>
          </a:p>
        </p:txBody>
      </p:sp>
      <p:sp>
        <p:nvSpPr>
          <p:cNvPr id="143365" name="Text Box 7"/>
          <p:cNvSpPr txBox="1">
            <a:spLocks noChangeArrowheads="1"/>
          </p:cNvSpPr>
          <p:nvPr/>
        </p:nvSpPr>
        <p:spPr bwMode="auto">
          <a:xfrm>
            <a:off x="0" y="6643688"/>
            <a:ext cx="2743200" cy="214312"/>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
        <p:nvSpPr>
          <p:cNvPr id="7" name="Slide Number Placeholder 5"/>
          <p:cNvSpPr>
            <a:spLocks noGrp="1"/>
          </p:cNvSpPr>
          <p:nvPr>
            <p:ph type="sldNum" sz="quarter" idx="10"/>
          </p:nvPr>
        </p:nvSpPr>
        <p:spPr/>
        <p:txBody>
          <a:bodyPr/>
          <a:lstStyle/>
          <a:p>
            <a:pPr>
              <a:defRPr/>
            </a:pPr>
            <a:fld id="{3E0B03D7-72AF-45EC-A967-1AE1BE06382C}" type="slidenum">
              <a:rPr lang="en-US" smtClean="0"/>
              <a:pPr>
                <a:defRPr/>
              </a:pPr>
              <a:t>82</a:t>
            </a:fld>
            <a:endParaRPr lang="en-US" dirty="0"/>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lstStyle/>
          <a:p>
            <a:pPr eaLnBrk="1" hangingPunct="1"/>
            <a:r>
              <a:rPr lang="en-US" smtClean="0"/>
              <a:t>SCC Platforms</a:t>
            </a:r>
          </a:p>
        </p:txBody>
      </p:sp>
      <p:sp>
        <p:nvSpPr>
          <p:cNvPr id="144387" name="Rectangle 44"/>
          <p:cNvSpPr>
            <a:spLocks noGrp="1" noChangeArrowheads="1"/>
          </p:cNvSpPr>
          <p:nvPr>
            <p:ph idx="4294967295"/>
          </p:nvPr>
        </p:nvSpPr>
        <p:spPr>
          <a:xfrm>
            <a:off x="455613" y="820738"/>
            <a:ext cx="8237537" cy="3684587"/>
          </a:xfrm>
        </p:spPr>
        <p:txBody>
          <a:bodyPr/>
          <a:lstStyle/>
          <a:p>
            <a:pPr eaLnBrk="1" hangingPunct="1"/>
            <a:r>
              <a:rPr lang="en-US" sz="2400" dirty="0" smtClean="0"/>
              <a:t>Three platforms for SCC and RCCE</a:t>
            </a:r>
          </a:p>
          <a:p>
            <a:pPr lvl="1" eaLnBrk="1" hangingPunct="1"/>
            <a:r>
              <a:rPr lang="en-US" sz="2000" dirty="0" smtClean="0"/>
              <a:t>Functional emulator (on top of </a:t>
            </a:r>
            <a:r>
              <a:rPr lang="en-US" sz="2000" dirty="0" err="1" smtClean="0"/>
              <a:t>OpenMP</a:t>
            </a:r>
            <a:r>
              <a:rPr lang="en-US" sz="2000" dirty="0" smtClean="0"/>
              <a:t>)</a:t>
            </a:r>
          </a:p>
          <a:p>
            <a:pPr lvl="1" eaLnBrk="1" hangingPunct="1"/>
            <a:r>
              <a:rPr lang="en-US" sz="2000" dirty="0" smtClean="0"/>
              <a:t>SCC board with two “OS Flavors” … Linux or </a:t>
            </a:r>
            <a:r>
              <a:rPr lang="en-US" sz="2000" dirty="0" err="1" smtClean="0"/>
              <a:t>Baremetal</a:t>
            </a:r>
            <a:r>
              <a:rPr lang="en-US" sz="2000" dirty="0" smtClean="0"/>
              <a:t> </a:t>
            </a:r>
            <a:br>
              <a:rPr lang="en-US" sz="2000" dirty="0" smtClean="0"/>
            </a:br>
            <a:r>
              <a:rPr lang="en-US" sz="2000" dirty="0" smtClean="0"/>
              <a:t>(i.e. no OS)</a:t>
            </a:r>
          </a:p>
        </p:txBody>
      </p:sp>
      <p:sp>
        <p:nvSpPr>
          <p:cNvPr id="144388" name="Rectangle 3"/>
          <p:cNvSpPr>
            <a:spLocks noChangeArrowheads="1"/>
          </p:cNvSpPr>
          <p:nvPr/>
        </p:nvSpPr>
        <p:spPr bwMode="auto">
          <a:xfrm>
            <a:off x="6408738" y="2708275"/>
            <a:ext cx="2166937" cy="1635125"/>
          </a:xfrm>
          <a:prstGeom prst="rect">
            <a:avLst/>
          </a:prstGeom>
          <a:solidFill>
            <a:srgbClr val="8CF303"/>
          </a:solidFill>
          <a:ln w="9525">
            <a:solidFill>
              <a:schemeClr val="tx1"/>
            </a:solidFill>
            <a:miter lim="800000"/>
            <a:headEnd/>
            <a:tailEnd/>
          </a:ln>
        </p:spPr>
        <p:txBody>
          <a:bodyPr wrap="none" anchor="ctr"/>
          <a:lstStyle/>
          <a:p>
            <a:endParaRPr lang="en-US"/>
          </a:p>
        </p:txBody>
      </p:sp>
      <p:sp>
        <p:nvSpPr>
          <p:cNvPr id="144389" name="Rectangle 4"/>
          <p:cNvSpPr>
            <a:spLocks noChangeArrowheads="1"/>
          </p:cNvSpPr>
          <p:nvPr/>
        </p:nvSpPr>
        <p:spPr bwMode="auto">
          <a:xfrm>
            <a:off x="6386513" y="2286000"/>
            <a:ext cx="21939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390" name="Rectangle 5" descr="White marble"/>
          <p:cNvSpPr>
            <a:spLocks noChangeArrowheads="1"/>
          </p:cNvSpPr>
          <p:nvPr/>
        </p:nvSpPr>
        <p:spPr bwMode="auto">
          <a:xfrm>
            <a:off x="6405563" y="4343400"/>
            <a:ext cx="2179637" cy="6731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144391" name="Rectangle 6"/>
          <p:cNvSpPr>
            <a:spLocks noChangeArrowheads="1"/>
          </p:cNvSpPr>
          <p:nvPr/>
        </p:nvSpPr>
        <p:spPr bwMode="auto">
          <a:xfrm>
            <a:off x="6392863" y="2295525"/>
            <a:ext cx="2195512" cy="2733675"/>
          </a:xfrm>
          <a:prstGeom prst="rect">
            <a:avLst/>
          </a:prstGeom>
          <a:noFill/>
          <a:ln w="50800" algn="ctr">
            <a:solidFill>
              <a:schemeClr val="tx1"/>
            </a:solidFill>
            <a:miter lim="800000"/>
            <a:headEnd/>
            <a:tailEnd/>
          </a:ln>
        </p:spPr>
        <p:txBody>
          <a:bodyPr wrap="none"/>
          <a:lstStyle/>
          <a:p>
            <a:pPr algn="ctr" eaLnBrk="0" hangingPunct="0"/>
            <a:endParaRPr lang="en-US">
              <a:latin typeface="Verdana" pitchFamily="34" charset="0"/>
            </a:endParaRPr>
          </a:p>
        </p:txBody>
      </p:sp>
      <p:sp>
        <p:nvSpPr>
          <p:cNvPr id="144392" name="Line 7"/>
          <p:cNvSpPr>
            <a:spLocks noChangeShapeType="1"/>
          </p:cNvSpPr>
          <p:nvPr/>
        </p:nvSpPr>
        <p:spPr bwMode="auto">
          <a:xfrm>
            <a:off x="6408738" y="4343400"/>
            <a:ext cx="2203450" cy="1588"/>
          </a:xfrm>
          <a:prstGeom prst="line">
            <a:avLst/>
          </a:prstGeom>
          <a:noFill/>
          <a:ln w="38100">
            <a:solidFill>
              <a:schemeClr val="tx1"/>
            </a:solidFill>
            <a:round/>
            <a:headEnd/>
            <a:tailEnd/>
          </a:ln>
        </p:spPr>
        <p:txBody>
          <a:bodyPr/>
          <a:lstStyle/>
          <a:p>
            <a:endParaRPr lang="en-US"/>
          </a:p>
        </p:txBody>
      </p:sp>
      <p:sp>
        <p:nvSpPr>
          <p:cNvPr id="144393" name="Rectangle 8"/>
          <p:cNvSpPr>
            <a:spLocks noChangeArrowheads="1"/>
          </p:cNvSpPr>
          <p:nvPr/>
        </p:nvSpPr>
        <p:spPr bwMode="auto">
          <a:xfrm>
            <a:off x="6811963" y="4521200"/>
            <a:ext cx="1282700" cy="366713"/>
          </a:xfrm>
          <a:prstGeom prst="rect">
            <a:avLst/>
          </a:prstGeom>
          <a:noFill/>
          <a:ln w="9525">
            <a:noFill/>
            <a:miter lim="800000"/>
            <a:headEnd/>
            <a:tailEnd/>
          </a:ln>
        </p:spPr>
        <p:txBody>
          <a:bodyPr wrap="none">
            <a:spAutoFit/>
          </a:bodyPr>
          <a:lstStyle/>
          <a:p>
            <a:r>
              <a:rPr lang="en-US"/>
              <a:t>Rock creek</a:t>
            </a:r>
          </a:p>
        </p:txBody>
      </p:sp>
      <p:sp>
        <p:nvSpPr>
          <p:cNvPr id="144394" name="Text Box 9"/>
          <p:cNvSpPr txBox="1">
            <a:spLocks noChangeArrowheads="1"/>
          </p:cNvSpPr>
          <p:nvPr/>
        </p:nvSpPr>
        <p:spPr bwMode="auto">
          <a:xfrm>
            <a:off x="7192963" y="2311400"/>
            <a:ext cx="676275" cy="366713"/>
          </a:xfrm>
          <a:prstGeom prst="rect">
            <a:avLst/>
          </a:prstGeom>
          <a:noFill/>
          <a:ln w="9525">
            <a:noFill/>
            <a:miter lim="800000"/>
            <a:headEnd/>
            <a:tailEnd/>
          </a:ln>
        </p:spPr>
        <p:txBody>
          <a:bodyPr wrap="none">
            <a:spAutoFit/>
          </a:bodyPr>
          <a:lstStyle/>
          <a:p>
            <a:r>
              <a:rPr lang="en-US">
                <a:solidFill>
                  <a:schemeClr val="bg1"/>
                </a:solidFill>
              </a:rPr>
              <a:t>Apps</a:t>
            </a:r>
          </a:p>
        </p:txBody>
      </p:sp>
      <p:sp>
        <p:nvSpPr>
          <p:cNvPr id="144395" name="Rectangle 10"/>
          <p:cNvSpPr>
            <a:spLocks noChangeArrowheads="1"/>
          </p:cNvSpPr>
          <p:nvPr/>
        </p:nvSpPr>
        <p:spPr bwMode="auto">
          <a:xfrm>
            <a:off x="7040563" y="3873500"/>
            <a:ext cx="717550" cy="366713"/>
          </a:xfrm>
          <a:prstGeom prst="rect">
            <a:avLst/>
          </a:prstGeom>
          <a:noFill/>
          <a:ln w="9525">
            <a:noFill/>
            <a:miter lim="800000"/>
            <a:headEnd/>
            <a:tailEnd/>
          </a:ln>
        </p:spPr>
        <p:txBody>
          <a:bodyPr wrap="none">
            <a:spAutoFit/>
          </a:bodyPr>
          <a:lstStyle/>
          <a:p>
            <a:r>
              <a:rPr lang="en-US" dirty="0"/>
              <a:t>Linux</a:t>
            </a:r>
          </a:p>
        </p:txBody>
      </p:sp>
      <p:sp>
        <p:nvSpPr>
          <p:cNvPr id="144396" name="Line 12"/>
          <p:cNvSpPr>
            <a:spLocks noChangeShapeType="1"/>
          </p:cNvSpPr>
          <p:nvPr/>
        </p:nvSpPr>
        <p:spPr bwMode="auto">
          <a:xfrm flipV="1">
            <a:off x="6370638" y="2740025"/>
            <a:ext cx="2222500" cy="3175"/>
          </a:xfrm>
          <a:prstGeom prst="line">
            <a:avLst/>
          </a:prstGeom>
          <a:noFill/>
          <a:ln w="38100">
            <a:solidFill>
              <a:schemeClr val="tx1"/>
            </a:solidFill>
            <a:round/>
            <a:headEnd/>
            <a:tailEnd/>
          </a:ln>
        </p:spPr>
        <p:txBody>
          <a:bodyPr wrap="none" anchor="ctr"/>
          <a:lstStyle/>
          <a:p>
            <a:endParaRPr lang="en-US"/>
          </a:p>
        </p:txBody>
      </p:sp>
      <p:sp>
        <p:nvSpPr>
          <p:cNvPr id="144397" name="Rectangle 13"/>
          <p:cNvSpPr>
            <a:spLocks noChangeArrowheads="1"/>
          </p:cNvSpPr>
          <p:nvPr/>
        </p:nvSpPr>
        <p:spPr bwMode="auto">
          <a:xfrm>
            <a:off x="768350" y="2708275"/>
            <a:ext cx="2166938" cy="1635125"/>
          </a:xfrm>
          <a:prstGeom prst="rect">
            <a:avLst/>
          </a:prstGeom>
          <a:solidFill>
            <a:srgbClr val="8CF303"/>
          </a:solidFill>
          <a:ln w="9525">
            <a:solidFill>
              <a:schemeClr val="tx1"/>
            </a:solidFill>
            <a:miter lim="800000"/>
            <a:headEnd/>
            <a:tailEnd/>
          </a:ln>
        </p:spPr>
        <p:txBody>
          <a:bodyPr wrap="none" anchor="ctr"/>
          <a:lstStyle/>
          <a:p>
            <a:endParaRPr lang="en-US"/>
          </a:p>
        </p:txBody>
      </p:sp>
      <p:sp>
        <p:nvSpPr>
          <p:cNvPr id="144398" name="Rectangle 14"/>
          <p:cNvSpPr>
            <a:spLocks noChangeArrowheads="1"/>
          </p:cNvSpPr>
          <p:nvPr/>
        </p:nvSpPr>
        <p:spPr bwMode="auto">
          <a:xfrm>
            <a:off x="746125" y="2286000"/>
            <a:ext cx="21939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399" name="Rectangle 15"/>
          <p:cNvSpPr>
            <a:spLocks noChangeArrowheads="1"/>
          </p:cNvSpPr>
          <p:nvPr/>
        </p:nvSpPr>
        <p:spPr bwMode="auto">
          <a:xfrm>
            <a:off x="765175" y="4343400"/>
            <a:ext cx="2179638" cy="673100"/>
          </a:xfrm>
          <a:prstGeom prst="rect">
            <a:avLst/>
          </a:prstGeom>
          <a:solidFill>
            <a:srgbClr val="FFFFB9"/>
          </a:solidFill>
          <a:ln w="9525">
            <a:solidFill>
              <a:schemeClr val="tx1"/>
            </a:solidFill>
            <a:miter lim="800000"/>
            <a:headEnd/>
            <a:tailEnd/>
          </a:ln>
        </p:spPr>
        <p:txBody>
          <a:bodyPr wrap="none" anchor="ctr"/>
          <a:lstStyle/>
          <a:p>
            <a:endParaRPr lang="en-US"/>
          </a:p>
        </p:txBody>
      </p:sp>
      <p:sp>
        <p:nvSpPr>
          <p:cNvPr id="144400" name="Rectangle 16"/>
          <p:cNvSpPr>
            <a:spLocks noChangeArrowheads="1"/>
          </p:cNvSpPr>
          <p:nvPr/>
        </p:nvSpPr>
        <p:spPr bwMode="auto">
          <a:xfrm>
            <a:off x="752475" y="2295525"/>
            <a:ext cx="2195513" cy="2733675"/>
          </a:xfrm>
          <a:prstGeom prst="rect">
            <a:avLst/>
          </a:prstGeom>
          <a:noFill/>
          <a:ln w="50800" algn="ctr">
            <a:solidFill>
              <a:schemeClr val="tx1"/>
            </a:solidFill>
            <a:miter lim="800000"/>
            <a:headEnd/>
            <a:tailEnd/>
          </a:ln>
        </p:spPr>
        <p:txBody>
          <a:bodyPr wrap="none"/>
          <a:lstStyle/>
          <a:p>
            <a:pPr algn="ctr" eaLnBrk="0" hangingPunct="0"/>
            <a:endParaRPr lang="en-US">
              <a:latin typeface="Verdana" pitchFamily="34" charset="0"/>
            </a:endParaRPr>
          </a:p>
        </p:txBody>
      </p:sp>
      <p:grpSp>
        <p:nvGrpSpPr>
          <p:cNvPr id="144401" name="Group 17"/>
          <p:cNvGrpSpPr>
            <a:grpSpLocks/>
          </p:cNvGrpSpPr>
          <p:nvPr/>
        </p:nvGrpSpPr>
        <p:grpSpPr bwMode="auto">
          <a:xfrm>
            <a:off x="752475" y="2735263"/>
            <a:ext cx="1290638" cy="561975"/>
            <a:chOff x="305" y="1227"/>
            <a:chExt cx="813" cy="354"/>
          </a:xfrm>
        </p:grpSpPr>
        <p:sp>
          <p:nvSpPr>
            <p:cNvPr id="144433" name="Rectangle 18"/>
            <p:cNvSpPr>
              <a:spLocks noChangeArrowheads="1"/>
            </p:cNvSpPr>
            <p:nvPr/>
          </p:nvSpPr>
          <p:spPr bwMode="auto">
            <a:xfrm>
              <a:off x="306" y="1232"/>
              <a:ext cx="799" cy="320"/>
            </a:xfrm>
            <a:prstGeom prst="rect">
              <a:avLst/>
            </a:prstGeom>
            <a:solidFill>
              <a:srgbClr val="08A4DC"/>
            </a:solidFill>
            <a:ln w="38100">
              <a:solidFill>
                <a:schemeClr val="tx1"/>
              </a:solidFill>
              <a:miter lim="800000"/>
              <a:headEnd/>
              <a:tailEnd/>
            </a:ln>
          </p:spPr>
          <p:txBody>
            <a:bodyPr wrap="none" anchor="ctr"/>
            <a:lstStyle/>
            <a:p>
              <a:endParaRPr lang="en-US"/>
            </a:p>
          </p:txBody>
        </p:sp>
        <p:sp>
          <p:nvSpPr>
            <p:cNvPr id="144434" name="Rectangle 19"/>
            <p:cNvSpPr>
              <a:spLocks noChangeArrowheads="1"/>
            </p:cNvSpPr>
            <p:nvPr/>
          </p:nvSpPr>
          <p:spPr bwMode="auto">
            <a:xfrm>
              <a:off x="305" y="1227"/>
              <a:ext cx="813" cy="354"/>
            </a:xfrm>
            <a:prstGeom prst="rect">
              <a:avLst/>
            </a:prstGeom>
            <a:noFill/>
            <a:ln w="50800" algn="ctr">
              <a:noFill/>
              <a:miter lim="800000"/>
              <a:headEnd/>
              <a:tailEnd/>
            </a:ln>
          </p:spPr>
          <p:txBody>
            <a:bodyPr wrap="none" anchor="ctr"/>
            <a:lstStyle/>
            <a:p>
              <a:pPr algn="ctr" eaLnBrk="0" hangingPunct="0"/>
              <a:r>
                <a:rPr lang="en-US">
                  <a:solidFill>
                    <a:srgbClr val="FFFF00"/>
                  </a:solidFill>
                </a:rPr>
                <a:t>RCCE </a:t>
              </a:r>
            </a:p>
          </p:txBody>
        </p:sp>
      </p:grpSp>
      <p:sp>
        <p:nvSpPr>
          <p:cNvPr id="144402" name="Line 20"/>
          <p:cNvSpPr>
            <a:spLocks noChangeShapeType="1"/>
          </p:cNvSpPr>
          <p:nvPr/>
        </p:nvSpPr>
        <p:spPr bwMode="auto">
          <a:xfrm>
            <a:off x="768350" y="4343400"/>
            <a:ext cx="2203450" cy="1588"/>
          </a:xfrm>
          <a:prstGeom prst="line">
            <a:avLst/>
          </a:prstGeom>
          <a:noFill/>
          <a:ln w="38100">
            <a:solidFill>
              <a:schemeClr val="tx1"/>
            </a:solidFill>
            <a:round/>
            <a:headEnd/>
            <a:tailEnd/>
          </a:ln>
        </p:spPr>
        <p:txBody>
          <a:bodyPr/>
          <a:lstStyle/>
          <a:p>
            <a:endParaRPr lang="en-US"/>
          </a:p>
        </p:txBody>
      </p:sp>
      <p:sp>
        <p:nvSpPr>
          <p:cNvPr id="144403" name="Rectangle 21"/>
          <p:cNvSpPr>
            <a:spLocks noChangeArrowheads="1"/>
          </p:cNvSpPr>
          <p:nvPr/>
        </p:nvSpPr>
        <p:spPr bwMode="auto">
          <a:xfrm>
            <a:off x="828675" y="4368800"/>
            <a:ext cx="1974850" cy="641350"/>
          </a:xfrm>
          <a:prstGeom prst="rect">
            <a:avLst/>
          </a:prstGeom>
          <a:noFill/>
          <a:ln w="9525">
            <a:noFill/>
            <a:miter lim="800000"/>
            <a:headEnd/>
            <a:tailEnd/>
          </a:ln>
        </p:spPr>
        <p:txBody>
          <a:bodyPr wrap="none">
            <a:spAutoFit/>
          </a:bodyPr>
          <a:lstStyle/>
          <a:p>
            <a:pPr algn="ctr"/>
            <a:r>
              <a:rPr lang="en-US"/>
              <a:t>PC or server with</a:t>
            </a:r>
            <a:br>
              <a:rPr lang="en-US"/>
            </a:br>
            <a:r>
              <a:rPr lang="en-US"/>
              <a:t>Windows or Linux</a:t>
            </a:r>
          </a:p>
        </p:txBody>
      </p:sp>
      <p:sp>
        <p:nvSpPr>
          <p:cNvPr id="144404" name="Text Box 22"/>
          <p:cNvSpPr txBox="1">
            <a:spLocks noChangeArrowheads="1"/>
          </p:cNvSpPr>
          <p:nvPr/>
        </p:nvSpPr>
        <p:spPr bwMode="auto">
          <a:xfrm>
            <a:off x="1552575" y="2311400"/>
            <a:ext cx="676275" cy="366713"/>
          </a:xfrm>
          <a:prstGeom prst="rect">
            <a:avLst/>
          </a:prstGeom>
          <a:noFill/>
          <a:ln w="9525">
            <a:noFill/>
            <a:miter lim="800000"/>
            <a:headEnd/>
            <a:tailEnd/>
          </a:ln>
        </p:spPr>
        <p:txBody>
          <a:bodyPr wrap="none">
            <a:spAutoFit/>
          </a:bodyPr>
          <a:lstStyle/>
          <a:p>
            <a:r>
              <a:rPr lang="en-US">
                <a:solidFill>
                  <a:schemeClr val="bg1"/>
                </a:solidFill>
              </a:rPr>
              <a:t>Apps</a:t>
            </a:r>
          </a:p>
        </p:txBody>
      </p:sp>
      <p:sp>
        <p:nvSpPr>
          <p:cNvPr id="144405" name="Rectangle 23"/>
          <p:cNvSpPr>
            <a:spLocks noChangeArrowheads="1"/>
          </p:cNvSpPr>
          <p:nvPr/>
        </p:nvSpPr>
        <p:spPr bwMode="auto">
          <a:xfrm>
            <a:off x="1336675" y="3873500"/>
            <a:ext cx="1022350" cy="366713"/>
          </a:xfrm>
          <a:prstGeom prst="rect">
            <a:avLst/>
          </a:prstGeom>
          <a:noFill/>
          <a:ln w="9525">
            <a:noFill/>
            <a:miter lim="800000"/>
            <a:headEnd/>
            <a:tailEnd/>
          </a:ln>
        </p:spPr>
        <p:txBody>
          <a:bodyPr wrap="none">
            <a:spAutoFit/>
          </a:bodyPr>
          <a:lstStyle/>
          <a:p>
            <a:r>
              <a:rPr lang="en-US"/>
              <a:t>OpenMP</a:t>
            </a:r>
          </a:p>
        </p:txBody>
      </p:sp>
      <p:sp>
        <p:nvSpPr>
          <p:cNvPr id="144406" name="Line 24"/>
          <p:cNvSpPr>
            <a:spLocks noChangeShapeType="1"/>
          </p:cNvSpPr>
          <p:nvPr/>
        </p:nvSpPr>
        <p:spPr bwMode="auto">
          <a:xfrm flipV="1">
            <a:off x="730250" y="2740025"/>
            <a:ext cx="2222500" cy="3175"/>
          </a:xfrm>
          <a:prstGeom prst="line">
            <a:avLst/>
          </a:prstGeom>
          <a:noFill/>
          <a:ln w="38100">
            <a:solidFill>
              <a:schemeClr val="tx1"/>
            </a:solidFill>
            <a:round/>
            <a:headEnd/>
            <a:tailEnd/>
          </a:ln>
        </p:spPr>
        <p:txBody>
          <a:bodyPr wrap="none" anchor="ctr"/>
          <a:lstStyle/>
          <a:p>
            <a:endParaRPr lang="en-US"/>
          </a:p>
        </p:txBody>
      </p:sp>
      <p:sp>
        <p:nvSpPr>
          <p:cNvPr id="144407" name="Rectangle 25"/>
          <p:cNvSpPr>
            <a:spLocks noChangeArrowheads="1"/>
          </p:cNvSpPr>
          <p:nvPr/>
        </p:nvSpPr>
        <p:spPr bwMode="auto">
          <a:xfrm>
            <a:off x="3917950" y="2708275"/>
            <a:ext cx="2166938" cy="1635125"/>
          </a:xfrm>
          <a:prstGeom prst="rect">
            <a:avLst/>
          </a:prstGeom>
          <a:solidFill>
            <a:srgbClr val="8CF303"/>
          </a:solidFill>
          <a:ln w="9525">
            <a:solidFill>
              <a:schemeClr val="tx1"/>
            </a:solidFill>
            <a:miter lim="800000"/>
            <a:headEnd/>
            <a:tailEnd/>
          </a:ln>
        </p:spPr>
        <p:txBody>
          <a:bodyPr wrap="none" anchor="ctr"/>
          <a:lstStyle/>
          <a:p>
            <a:endParaRPr lang="en-US"/>
          </a:p>
        </p:txBody>
      </p:sp>
      <p:sp>
        <p:nvSpPr>
          <p:cNvPr id="144408" name="Rectangle 26"/>
          <p:cNvSpPr>
            <a:spLocks noChangeArrowheads="1"/>
          </p:cNvSpPr>
          <p:nvPr/>
        </p:nvSpPr>
        <p:spPr bwMode="auto">
          <a:xfrm>
            <a:off x="3895725" y="2286000"/>
            <a:ext cx="21939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44409" name="Rectangle 27" descr="White marble"/>
          <p:cNvSpPr>
            <a:spLocks noChangeArrowheads="1"/>
          </p:cNvSpPr>
          <p:nvPr/>
        </p:nvSpPr>
        <p:spPr bwMode="auto">
          <a:xfrm>
            <a:off x="3914775" y="4343400"/>
            <a:ext cx="2179638" cy="6731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144410" name="Rectangle 28"/>
          <p:cNvSpPr>
            <a:spLocks noChangeArrowheads="1"/>
          </p:cNvSpPr>
          <p:nvPr/>
        </p:nvSpPr>
        <p:spPr bwMode="auto">
          <a:xfrm>
            <a:off x="3902075" y="2295525"/>
            <a:ext cx="2195513" cy="2733675"/>
          </a:xfrm>
          <a:prstGeom prst="rect">
            <a:avLst/>
          </a:prstGeom>
          <a:noFill/>
          <a:ln w="50800" algn="ctr">
            <a:solidFill>
              <a:schemeClr val="tx1"/>
            </a:solidFill>
            <a:miter lim="800000"/>
            <a:headEnd/>
            <a:tailEnd/>
          </a:ln>
        </p:spPr>
        <p:txBody>
          <a:bodyPr wrap="none"/>
          <a:lstStyle/>
          <a:p>
            <a:pPr algn="ctr" eaLnBrk="0" hangingPunct="0"/>
            <a:endParaRPr lang="en-US">
              <a:latin typeface="Verdana" pitchFamily="34" charset="0"/>
            </a:endParaRPr>
          </a:p>
        </p:txBody>
      </p:sp>
      <p:sp>
        <p:nvSpPr>
          <p:cNvPr id="144411" name="Line 29"/>
          <p:cNvSpPr>
            <a:spLocks noChangeShapeType="1"/>
          </p:cNvSpPr>
          <p:nvPr/>
        </p:nvSpPr>
        <p:spPr bwMode="auto">
          <a:xfrm>
            <a:off x="3917950" y="4343400"/>
            <a:ext cx="2203450" cy="1588"/>
          </a:xfrm>
          <a:prstGeom prst="line">
            <a:avLst/>
          </a:prstGeom>
          <a:noFill/>
          <a:ln w="38100">
            <a:solidFill>
              <a:schemeClr val="tx1"/>
            </a:solidFill>
            <a:round/>
            <a:headEnd/>
            <a:tailEnd/>
          </a:ln>
        </p:spPr>
        <p:txBody>
          <a:bodyPr/>
          <a:lstStyle/>
          <a:p>
            <a:endParaRPr lang="en-US"/>
          </a:p>
        </p:txBody>
      </p:sp>
      <p:sp>
        <p:nvSpPr>
          <p:cNvPr id="144412" name="Rectangle 30"/>
          <p:cNvSpPr>
            <a:spLocks noChangeArrowheads="1"/>
          </p:cNvSpPr>
          <p:nvPr/>
        </p:nvSpPr>
        <p:spPr bwMode="auto">
          <a:xfrm>
            <a:off x="4321175" y="4521200"/>
            <a:ext cx="1282700" cy="366713"/>
          </a:xfrm>
          <a:prstGeom prst="rect">
            <a:avLst/>
          </a:prstGeom>
          <a:noFill/>
          <a:ln w="9525">
            <a:noFill/>
            <a:miter lim="800000"/>
            <a:headEnd/>
            <a:tailEnd/>
          </a:ln>
        </p:spPr>
        <p:txBody>
          <a:bodyPr wrap="none">
            <a:spAutoFit/>
          </a:bodyPr>
          <a:lstStyle/>
          <a:p>
            <a:r>
              <a:rPr lang="en-US" dirty="0"/>
              <a:t>Rock creek</a:t>
            </a:r>
          </a:p>
        </p:txBody>
      </p:sp>
      <p:sp>
        <p:nvSpPr>
          <p:cNvPr id="144413" name="Text Box 31"/>
          <p:cNvSpPr txBox="1">
            <a:spLocks noChangeArrowheads="1"/>
          </p:cNvSpPr>
          <p:nvPr/>
        </p:nvSpPr>
        <p:spPr bwMode="auto">
          <a:xfrm>
            <a:off x="4702175" y="2311400"/>
            <a:ext cx="676275" cy="366713"/>
          </a:xfrm>
          <a:prstGeom prst="rect">
            <a:avLst/>
          </a:prstGeom>
          <a:noFill/>
          <a:ln w="9525">
            <a:noFill/>
            <a:miter lim="800000"/>
            <a:headEnd/>
            <a:tailEnd/>
          </a:ln>
        </p:spPr>
        <p:txBody>
          <a:bodyPr wrap="none">
            <a:spAutoFit/>
          </a:bodyPr>
          <a:lstStyle/>
          <a:p>
            <a:r>
              <a:rPr lang="en-US">
                <a:solidFill>
                  <a:schemeClr val="bg1"/>
                </a:solidFill>
              </a:rPr>
              <a:t>Apps</a:t>
            </a:r>
          </a:p>
        </p:txBody>
      </p:sp>
      <p:sp>
        <p:nvSpPr>
          <p:cNvPr id="144414" name="Line 32"/>
          <p:cNvSpPr>
            <a:spLocks noChangeShapeType="1"/>
          </p:cNvSpPr>
          <p:nvPr/>
        </p:nvSpPr>
        <p:spPr bwMode="auto">
          <a:xfrm flipV="1">
            <a:off x="3879850" y="2740025"/>
            <a:ext cx="2222500" cy="3175"/>
          </a:xfrm>
          <a:prstGeom prst="line">
            <a:avLst/>
          </a:prstGeom>
          <a:noFill/>
          <a:ln w="38100">
            <a:solidFill>
              <a:schemeClr val="tx1"/>
            </a:solidFill>
            <a:round/>
            <a:headEnd/>
            <a:tailEnd/>
          </a:ln>
        </p:spPr>
        <p:txBody>
          <a:bodyPr wrap="none" anchor="ctr"/>
          <a:lstStyle/>
          <a:p>
            <a:endParaRPr lang="en-US"/>
          </a:p>
        </p:txBody>
      </p:sp>
      <p:sp>
        <p:nvSpPr>
          <p:cNvPr id="144415" name="Rectangle 33"/>
          <p:cNvSpPr>
            <a:spLocks noChangeArrowheads="1"/>
          </p:cNvSpPr>
          <p:nvPr/>
        </p:nvSpPr>
        <p:spPr bwMode="auto">
          <a:xfrm>
            <a:off x="3951288" y="3851275"/>
            <a:ext cx="2098675" cy="409575"/>
          </a:xfrm>
          <a:prstGeom prst="rect">
            <a:avLst/>
          </a:prstGeom>
          <a:noFill/>
          <a:ln w="50800" algn="ctr">
            <a:noFill/>
            <a:miter lim="800000"/>
            <a:headEnd/>
            <a:tailEnd/>
          </a:ln>
        </p:spPr>
        <p:txBody>
          <a:bodyPr wrap="none" anchor="ctr"/>
          <a:lstStyle/>
          <a:p>
            <a:pPr algn="ctr" eaLnBrk="0" hangingPunct="0"/>
            <a:r>
              <a:rPr lang="en-US" dirty="0" err="1">
                <a:latin typeface="Verdana" pitchFamily="34" charset="0"/>
              </a:rPr>
              <a:t>Baremetal</a:t>
            </a:r>
            <a:r>
              <a:rPr lang="en-US" dirty="0">
                <a:latin typeface="Verdana" pitchFamily="34" charset="0"/>
              </a:rPr>
              <a:t> C </a:t>
            </a:r>
          </a:p>
        </p:txBody>
      </p:sp>
      <p:sp>
        <p:nvSpPr>
          <p:cNvPr id="144416" name="Text Box 34"/>
          <p:cNvSpPr txBox="1">
            <a:spLocks noChangeArrowheads="1"/>
          </p:cNvSpPr>
          <p:nvPr/>
        </p:nvSpPr>
        <p:spPr bwMode="auto">
          <a:xfrm>
            <a:off x="776288" y="3263900"/>
            <a:ext cx="1265237" cy="581025"/>
          </a:xfrm>
          <a:prstGeom prst="rect">
            <a:avLst/>
          </a:prstGeom>
          <a:solidFill>
            <a:srgbClr val="F9B1F0"/>
          </a:solidFill>
          <a:ln w="12700" algn="ctr">
            <a:noFill/>
            <a:miter lim="800000"/>
            <a:headEnd/>
            <a:tailEnd/>
          </a:ln>
        </p:spPr>
        <p:txBody>
          <a:bodyPr>
            <a:spAutoFit/>
          </a:bodyPr>
          <a:lstStyle/>
          <a:p>
            <a:pPr algn="ctr" eaLnBrk="0" hangingPunct="0">
              <a:spcBef>
                <a:spcPct val="50000"/>
              </a:spcBef>
            </a:pPr>
            <a:r>
              <a:rPr lang="en-US" sz="1400">
                <a:latin typeface="Verdana" pitchFamily="34" charset="0"/>
              </a:rPr>
              <a:t>RCCE_EMU</a:t>
            </a:r>
            <a:r>
              <a:rPr lang="en-US" sz="1600">
                <a:latin typeface="Verdana" pitchFamily="34" charset="0"/>
              </a:rPr>
              <a:t> Driver</a:t>
            </a:r>
          </a:p>
        </p:txBody>
      </p:sp>
      <p:grpSp>
        <p:nvGrpSpPr>
          <p:cNvPr id="144417" name="Group 35"/>
          <p:cNvGrpSpPr>
            <a:grpSpLocks/>
          </p:cNvGrpSpPr>
          <p:nvPr/>
        </p:nvGrpSpPr>
        <p:grpSpPr bwMode="auto">
          <a:xfrm>
            <a:off x="3903663" y="2759075"/>
            <a:ext cx="1290637" cy="561975"/>
            <a:chOff x="305" y="1227"/>
            <a:chExt cx="813" cy="354"/>
          </a:xfrm>
        </p:grpSpPr>
        <p:sp>
          <p:nvSpPr>
            <p:cNvPr id="144431" name="Rectangle 36"/>
            <p:cNvSpPr>
              <a:spLocks noChangeArrowheads="1"/>
            </p:cNvSpPr>
            <p:nvPr/>
          </p:nvSpPr>
          <p:spPr bwMode="auto">
            <a:xfrm>
              <a:off x="306" y="1232"/>
              <a:ext cx="799" cy="320"/>
            </a:xfrm>
            <a:prstGeom prst="rect">
              <a:avLst/>
            </a:prstGeom>
            <a:solidFill>
              <a:srgbClr val="08A4DC"/>
            </a:solidFill>
            <a:ln w="38100">
              <a:solidFill>
                <a:schemeClr val="tx1"/>
              </a:solidFill>
              <a:miter lim="800000"/>
              <a:headEnd/>
              <a:tailEnd/>
            </a:ln>
          </p:spPr>
          <p:txBody>
            <a:bodyPr wrap="none" anchor="ctr"/>
            <a:lstStyle/>
            <a:p>
              <a:endParaRPr lang="en-US"/>
            </a:p>
          </p:txBody>
        </p:sp>
        <p:sp>
          <p:nvSpPr>
            <p:cNvPr id="144432" name="Rectangle 37"/>
            <p:cNvSpPr>
              <a:spLocks noChangeArrowheads="1"/>
            </p:cNvSpPr>
            <p:nvPr/>
          </p:nvSpPr>
          <p:spPr bwMode="auto">
            <a:xfrm>
              <a:off x="305" y="1227"/>
              <a:ext cx="813" cy="354"/>
            </a:xfrm>
            <a:prstGeom prst="rect">
              <a:avLst/>
            </a:prstGeom>
            <a:noFill/>
            <a:ln w="50800" algn="ctr">
              <a:noFill/>
              <a:miter lim="800000"/>
              <a:headEnd/>
              <a:tailEnd/>
            </a:ln>
          </p:spPr>
          <p:txBody>
            <a:bodyPr wrap="none" anchor="ctr"/>
            <a:lstStyle/>
            <a:p>
              <a:pPr algn="ctr" eaLnBrk="0" hangingPunct="0"/>
              <a:r>
                <a:rPr lang="en-US" dirty="0">
                  <a:solidFill>
                    <a:srgbClr val="FFFF00"/>
                  </a:solidFill>
                </a:rPr>
                <a:t>RCCE </a:t>
              </a:r>
            </a:p>
          </p:txBody>
        </p:sp>
      </p:grpSp>
      <p:grpSp>
        <p:nvGrpSpPr>
          <p:cNvPr id="144418" name="Group 38"/>
          <p:cNvGrpSpPr>
            <a:grpSpLocks/>
          </p:cNvGrpSpPr>
          <p:nvPr/>
        </p:nvGrpSpPr>
        <p:grpSpPr bwMode="auto">
          <a:xfrm>
            <a:off x="6383338" y="2754313"/>
            <a:ext cx="1290637" cy="561975"/>
            <a:chOff x="305" y="1227"/>
            <a:chExt cx="813" cy="354"/>
          </a:xfrm>
        </p:grpSpPr>
        <p:sp>
          <p:nvSpPr>
            <p:cNvPr id="144429" name="Rectangle 39"/>
            <p:cNvSpPr>
              <a:spLocks noChangeArrowheads="1"/>
            </p:cNvSpPr>
            <p:nvPr/>
          </p:nvSpPr>
          <p:spPr bwMode="auto">
            <a:xfrm>
              <a:off x="306" y="1232"/>
              <a:ext cx="799" cy="320"/>
            </a:xfrm>
            <a:prstGeom prst="rect">
              <a:avLst/>
            </a:prstGeom>
            <a:solidFill>
              <a:srgbClr val="08A4DC"/>
            </a:solidFill>
            <a:ln w="38100">
              <a:solidFill>
                <a:schemeClr val="tx1"/>
              </a:solidFill>
              <a:miter lim="800000"/>
              <a:headEnd/>
              <a:tailEnd/>
            </a:ln>
          </p:spPr>
          <p:txBody>
            <a:bodyPr wrap="none" anchor="ctr"/>
            <a:lstStyle/>
            <a:p>
              <a:endParaRPr lang="en-US"/>
            </a:p>
          </p:txBody>
        </p:sp>
        <p:sp>
          <p:nvSpPr>
            <p:cNvPr id="144430" name="Rectangle 40"/>
            <p:cNvSpPr>
              <a:spLocks noChangeArrowheads="1"/>
            </p:cNvSpPr>
            <p:nvPr/>
          </p:nvSpPr>
          <p:spPr bwMode="auto">
            <a:xfrm>
              <a:off x="305" y="1227"/>
              <a:ext cx="813" cy="354"/>
            </a:xfrm>
            <a:prstGeom prst="rect">
              <a:avLst/>
            </a:prstGeom>
            <a:noFill/>
            <a:ln w="50800" algn="ctr">
              <a:noFill/>
              <a:miter lim="800000"/>
              <a:headEnd/>
              <a:tailEnd/>
            </a:ln>
          </p:spPr>
          <p:txBody>
            <a:bodyPr wrap="none" anchor="ctr"/>
            <a:lstStyle/>
            <a:p>
              <a:pPr algn="ctr" eaLnBrk="0" hangingPunct="0"/>
              <a:r>
                <a:rPr lang="en-US">
                  <a:solidFill>
                    <a:srgbClr val="FFFF00"/>
                  </a:solidFill>
                </a:rPr>
                <a:t>RCCE </a:t>
              </a:r>
            </a:p>
          </p:txBody>
        </p:sp>
      </p:grpSp>
      <p:sp>
        <p:nvSpPr>
          <p:cNvPr id="144419" name="Rectangle 41"/>
          <p:cNvSpPr>
            <a:spLocks noChangeArrowheads="1"/>
          </p:cNvSpPr>
          <p:nvPr/>
        </p:nvSpPr>
        <p:spPr bwMode="auto">
          <a:xfrm>
            <a:off x="361950" y="5351463"/>
            <a:ext cx="3144838" cy="641350"/>
          </a:xfrm>
          <a:prstGeom prst="rect">
            <a:avLst/>
          </a:prstGeom>
          <a:noFill/>
          <a:ln w="12700" algn="ctr">
            <a:noFill/>
            <a:miter lim="800000"/>
            <a:headEnd/>
            <a:tailEnd/>
          </a:ln>
        </p:spPr>
        <p:txBody>
          <a:bodyPr>
            <a:spAutoFit/>
          </a:bodyPr>
          <a:lstStyle/>
          <a:p>
            <a:pPr algn="ctr" eaLnBrk="0" hangingPunct="0"/>
            <a:r>
              <a:rPr lang="en-US" dirty="0">
                <a:latin typeface="Verdana" pitchFamily="34" charset="0"/>
              </a:rPr>
              <a:t>Functional emulator, based on </a:t>
            </a:r>
            <a:r>
              <a:rPr lang="en-US" dirty="0" err="1">
                <a:latin typeface="Verdana" pitchFamily="34" charset="0"/>
              </a:rPr>
              <a:t>OpenMP</a:t>
            </a:r>
            <a:r>
              <a:rPr lang="en-US" dirty="0">
                <a:latin typeface="Verdana" pitchFamily="34" charset="0"/>
              </a:rPr>
              <a:t>. </a:t>
            </a:r>
          </a:p>
        </p:txBody>
      </p:sp>
      <p:sp>
        <p:nvSpPr>
          <p:cNvPr id="144420" name="AutoShape 42"/>
          <p:cNvSpPr>
            <a:spLocks/>
          </p:cNvSpPr>
          <p:nvPr/>
        </p:nvSpPr>
        <p:spPr bwMode="auto">
          <a:xfrm rot="5400000">
            <a:off x="6035675" y="2946400"/>
            <a:ext cx="342900" cy="4711700"/>
          </a:xfrm>
          <a:prstGeom prst="rightBrace">
            <a:avLst>
              <a:gd name="adj1" fmla="val 114506"/>
              <a:gd name="adj2" fmla="val 50000"/>
            </a:avLst>
          </a:prstGeom>
          <a:noFill/>
          <a:ln w="38100">
            <a:solidFill>
              <a:schemeClr val="tx1"/>
            </a:solidFill>
            <a:round/>
            <a:headEnd/>
            <a:tailEnd/>
          </a:ln>
        </p:spPr>
        <p:txBody>
          <a:bodyPr wrap="none" anchor="ctr"/>
          <a:lstStyle/>
          <a:p>
            <a:endParaRPr lang="en-US"/>
          </a:p>
        </p:txBody>
      </p:sp>
      <p:sp>
        <p:nvSpPr>
          <p:cNvPr id="144421" name="AutoShape 43"/>
          <p:cNvSpPr>
            <a:spLocks/>
          </p:cNvSpPr>
          <p:nvPr/>
        </p:nvSpPr>
        <p:spPr bwMode="auto">
          <a:xfrm rot="5400000">
            <a:off x="1698625" y="4171950"/>
            <a:ext cx="279400" cy="2197100"/>
          </a:xfrm>
          <a:prstGeom prst="rightBrace">
            <a:avLst>
              <a:gd name="adj1" fmla="val 65530"/>
              <a:gd name="adj2" fmla="val 50000"/>
            </a:avLst>
          </a:prstGeom>
          <a:noFill/>
          <a:ln w="38100">
            <a:solidFill>
              <a:schemeClr val="tx1"/>
            </a:solidFill>
            <a:round/>
            <a:headEnd/>
            <a:tailEnd/>
          </a:ln>
        </p:spPr>
        <p:txBody>
          <a:bodyPr wrap="none" anchor="ctr"/>
          <a:lstStyle/>
          <a:p>
            <a:endParaRPr lang="en-US"/>
          </a:p>
        </p:txBody>
      </p:sp>
      <p:sp>
        <p:nvSpPr>
          <p:cNvPr id="144422" name="Rectangle 45"/>
          <p:cNvSpPr>
            <a:spLocks noChangeArrowheads="1"/>
          </p:cNvSpPr>
          <p:nvPr/>
        </p:nvSpPr>
        <p:spPr bwMode="auto">
          <a:xfrm>
            <a:off x="3717925" y="5508625"/>
            <a:ext cx="5110163" cy="396875"/>
          </a:xfrm>
          <a:prstGeom prst="rect">
            <a:avLst/>
          </a:prstGeom>
          <a:noFill/>
          <a:ln w="12700" algn="ctr">
            <a:noFill/>
            <a:miter lim="800000"/>
            <a:headEnd/>
            <a:tailEnd/>
          </a:ln>
        </p:spPr>
        <p:txBody>
          <a:bodyPr>
            <a:spAutoFit/>
          </a:bodyPr>
          <a:lstStyle/>
          <a:p>
            <a:pPr algn="ctr" eaLnBrk="0" hangingPunct="0"/>
            <a:r>
              <a:rPr lang="en-US">
                <a:latin typeface="Verdana" pitchFamily="34" charset="0"/>
              </a:rPr>
              <a:t>SCC board  – </a:t>
            </a:r>
            <a:r>
              <a:rPr lang="en-US" u="sng">
                <a:latin typeface="Verdana" pitchFamily="34" charset="0"/>
              </a:rPr>
              <a:t>NO OpenMP</a:t>
            </a:r>
            <a:r>
              <a:rPr lang="en-US" sz="2000" u="sng">
                <a:latin typeface="Verdana" pitchFamily="34" charset="0"/>
              </a:rPr>
              <a:t> </a:t>
            </a:r>
          </a:p>
        </p:txBody>
      </p:sp>
      <p:sp>
        <p:nvSpPr>
          <p:cNvPr id="144423" name="Rectangle 46"/>
          <p:cNvSpPr>
            <a:spLocks noChangeArrowheads="1"/>
          </p:cNvSpPr>
          <p:nvPr/>
        </p:nvSpPr>
        <p:spPr bwMode="auto">
          <a:xfrm>
            <a:off x="2165350" y="3000375"/>
            <a:ext cx="681038" cy="790575"/>
          </a:xfrm>
          <a:prstGeom prst="rect">
            <a:avLst/>
          </a:prstGeom>
          <a:noFill/>
          <a:ln w="50800" algn="ctr">
            <a:noFill/>
            <a:miter lim="800000"/>
            <a:headEnd/>
            <a:tailEnd/>
          </a:ln>
        </p:spPr>
        <p:txBody>
          <a:bodyPr wrap="none" anchor="ctr"/>
          <a:lstStyle/>
          <a:p>
            <a:pPr eaLnBrk="0" hangingPunct="0"/>
            <a:r>
              <a:rPr lang="en-US">
                <a:latin typeface="Verdana" pitchFamily="34" charset="0"/>
              </a:rPr>
              <a:t>icc</a:t>
            </a:r>
            <a:br>
              <a:rPr lang="en-US">
                <a:latin typeface="Verdana" pitchFamily="34" charset="0"/>
              </a:rPr>
            </a:br>
            <a:r>
              <a:rPr lang="en-US">
                <a:latin typeface="Verdana" pitchFamily="34" charset="0"/>
              </a:rPr>
              <a:t>ifort</a:t>
            </a:r>
            <a:br>
              <a:rPr lang="en-US">
                <a:latin typeface="Verdana" pitchFamily="34" charset="0"/>
              </a:rPr>
            </a:br>
            <a:r>
              <a:rPr lang="en-US">
                <a:latin typeface="Verdana" pitchFamily="34" charset="0"/>
              </a:rPr>
              <a:t>MKL</a:t>
            </a:r>
          </a:p>
        </p:txBody>
      </p:sp>
      <p:sp>
        <p:nvSpPr>
          <p:cNvPr id="144424" name="Rectangle 47"/>
          <p:cNvSpPr>
            <a:spLocks noChangeArrowheads="1"/>
          </p:cNvSpPr>
          <p:nvPr/>
        </p:nvSpPr>
        <p:spPr bwMode="auto">
          <a:xfrm>
            <a:off x="4108450" y="3355975"/>
            <a:ext cx="1836738" cy="358775"/>
          </a:xfrm>
          <a:prstGeom prst="rect">
            <a:avLst/>
          </a:prstGeom>
          <a:noFill/>
          <a:ln w="50800" algn="ctr">
            <a:noFill/>
            <a:miter lim="800000"/>
            <a:headEnd/>
            <a:tailEnd/>
          </a:ln>
        </p:spPr>
        <p:txBody>
          <a:bodyPr wrap="none" anchor="ctr"/>
          <a:lstStyle/>
          <a:p>
            <a:pPr algn="ctr" eaLnBrk="0" hangingPunct="0"/>
            <a:r>
              <a:rPr lang="en-US" dirty="0" err="1">
                <a:latin typeface="Verdana" pitchFamily="34" charset="0"/>
              </a:rPr>
              <a:t>icc</a:t>
            </a:r>
            <a:r>
              <a:rPr lang="en-US" dirty="0">
                <a:latin typeface="Verdana" pitchFamily="34" charset="0"/>
              </a:rPr>
              <a:t>  MKL</a:t>
            </a:r>
          </a:p>
        </p:txBody>
      </p:sp>
      <p:sp>
        <p:nvSpPr>
          <p:cNvPr id="144425" name="Rectangle 48"/>
          <p:cNvSpPr>
            <a:spLocks noChangeArrowheads="1"/>
          </p:cNvSpPr>
          <p:nvPr/>
        </p:nvSpPr>
        <p:spPr bwMode="auto">
          <a:xfrm>
            <a:off x="6584950" y="3368675"/>
            <a:ext cx="1836738" cy="358775"/>
          </a:xfrm>
          <a:prstGeom prst="rect">
            <a:avLst/>
          </a:prstGeom>
          <a:noFill/>
          <a:ln w="50800" algn="ctr">
            <a:noFill/>
            <a:miter lim="800000"/>
            <a:headEnd/>
            <a:tailEnd/>
          </a:ln>
        </p:spPr>
        <p:txBody>
          <a:bodyPr wrap="none" anchor="ctr"/>
          <a:lstStyle/>
          <a:p>
            <a:pPr eaLnBrk="0" hangingPunct="0"/>
            <a:r>
              <a:rPr lang="en-US" dirty="0" err="1">
                <a:latin typeface="Verdana" pitchFamily="34" charset="0"/>
              </a:rPr>
              <a:t>icc</a:t>
            </a:r>
            <a:r>
              <a:rPr lang="en-US" dirty="0">
                <a:latin typeface="Verdana" pitchFamily="34" charset="0"/>
              </a:rPr>
              <a:t>  fort    MKL</a:t>
            </a:r>
          </a:p>
        </p:txBody>
      </p:sp>
      <p:sp>
        <p:nvSpPr>
          <p:cNvPr id="144426" name="Text Box 49"/>
          <p:cNvSpPr txBox="1">
            <a:spLocks noChangeArrowheads="1"/>
          </p:cNvSpPr>
          <p:nvPr/>
        </p:nvSpPr>
        <p:spPr bwMode="auto">
          <a:xfrm>
            <a:off x="508000" y="6261100"/>
            <a:ext cx="8483600" cy="376238"/>
          </a:xfrm>
          <a:prstGeom prst="rect">
            <a:avLst/>
          </a:prstGeom>
          <a:solidFill>
            <a:srgbClr val="FCFFDD"/>
          </a:solidFill>
          <a:ln w="9525">
            <a:solidFill>
              <a:srgbClr val="05365F"/>
            </a:solidFill>
            <a:miter lim="800000"/>
            <a:headEnd/>
            <a:tailEnd/>
          </a:ln>
        </p:spPr>
        <p:txBody>
          <a:bodyPr>
            <a:spAutoFit/>
          </a:bodyPr>
          <a:lstStyle/>
          <a:p>
            <a:pPr algn="ctr">
              <a:spcBef>
                <a:spcPct val="50000"/>
              </a:spcBef>
            </a:pPr>
            <a:r>
              <a:rPr lang="en-US" dirty="0"/>
              <a:t>RCCE supports greatest common denominator between the three platforms</a:t>
            </a:r>
          </a:p>
        </p:txBody>
      </p:sp>
      <p:sp>
        <p:nvSpPr>
          <p:cNvPr id="144427" name="Text Box 51"/>
          <p:cNvSpPr txBox="1">
            <a:spLocks noChangeArrowheads="1"/>
          </p:cNvSpPr>
          <p:nvPr/>
        </p:nvSpPr>
        <p:spPr bwMode="auto">
          <a:xfrm>
            <a:off x="76200" y="6643688"/>
            <a:ext cx="2743200" cy="214312"/>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
        <p:nvSpPr>
          <p:cNvPr id="51" name="Slide Number Placeholder 5"/>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DA3EC613-51B4-4527-BDEA-52C16FBE3E86}" type="slidenum">
              <a:rPr lang="en-US" sz="800">
                <a:solidFill>
                  <a:schemeClr val="bg1"/>
                </a:solidFill>
                <a:cs typeface="+mn-cs"/>
              </a:rPr>
              <a:pPr algn="ctr" eaLnBrk="0" hangingPunct="0">
                <a:lnSpc>
                  <a:spcPct val="80000"/>
                </a:lnSpc>
                <a:defRPr/>
              </a:pPr>
              <a:t>83</a:t>
            </a:fld>
            <a:endParaRPr lang="en-US" sz="800" dirty="0">
              <a:solidFill>
                <a:schemeClr val="bg1"/>
              </a:solidFill>
              <a:cs typeface="+mn-cs"/>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Agenda</a:t>
            </a:r>
          </a:p>
        </p:txBody>
      </p:sp>
      <p:sp>
        <p:nvSpPr>
          <p:cNvPr id="145411" name="Rectangle 3"/>
          <p:cNvSpPr>
            <a:spLocks noGrp="1" noChangeArrowheads="1"/>
          </p:cNvSpPr>
          <p:nvPr>
            <p:ph idx="1"/>
          </p:nvPr>
        </p:nvSpPr>
        <p:spPr>
          <a:xfrm>
            <a:off x="777875" y="1201738"/>
            <a:ext cx="7915275" cy="3303587"/>
          </a:xfrm>
        </p:spPr>
        <p:txBody>
          <a:bodyPr/>
          <a:lstStyle/>
          <a:p>
            <a:pPr eaLnBrk="1" hangingPunct="1">
              <a:spcBef>
                <a:spcPct val="50000"/>
              </a:spcBef>
            </a:pPr>
            <a:r>
              <a:rPr lang="en-US" smtClean="0"/>
              <a:t>Views of SCC: HW, SW and Platforms</a:t>
            </a:r>
          </a:p>
          <a:p>
            <a:pPr eaLnBrk="1" hangingPunct="1">
              <a:spcBef>
                <a:spcPct val="50000"/>
              </a:spcBef>
            </a:pPr>
            <a:r>
              <a:rPr lang="en-US" smtClean="0"/>
              <a:t>RCCE: A communication environment for application programmers.</a:t>
            </a:r>
          </a:p>
          <a:p>
            <a:pPr eaLnBrk="1" hangingPunct="1">
              <a:spcBef>
                <a:spcPct val="50000"/>
              </a:spcBef>
            </a:pPr>
            <a:r>
              <a:rPr lang="en-US" smtClean="0"/>
              <a:t>Benchmarks and Results </a:t>
            </a:r>
          </a:p>
          <a:p>
            <a:pPr eaLnBrk="1" hangingPunct="1">
              <a:spcBef>
                <a:spcPct val="50000"/>
              </a:spcBef>
            </a:pPr>
            <a:r>
              <a:rPr lang="en-US" smtClean="0"/>
              <a:t>Power management </a:t>
            </a:r>
          </a:p>
        </p:txBody>
      </p:sp>
      <p:sp>
        <p:nvSpPr>
          <p:cNvPr id="145412" name="AutoShape 4"/>
          <p:cNvSpPr>
            <a:spLocks noChangeArrowheads="1"/>
          </p:cNvSpPr>
          <p:nvPr/>
        </p:nvSpPr>
        <p:spPr bwMode="auto">
          <a:xfrm>
            <a:off x="231775" y="2014538"/>
            <a:ext cx="542925" cy="228600"/>
          </a:xfrm>
          <a:prstGeom prst="rightArrow">
            <a:avLst>
              <a:gd name="adj1" fmla="val 50000"/>
              <a:gd name="adj2" fmla="val 59375"/>
            </a:avLst>
          </a:prstGeom>
          <a:solidFill>
            <a:schemeClr val="accent1"/>
          </a:solidFill>
          <a:ln w="9525">
            <a:solidFill>
              <a:schemeClr val="tx1"/>
            </a:solidFill>
            <a:miter lim="800000"/>
            <a:headEnd/>
            <a:tailEnd/>
          </a:ln>
        </p:spPr>
        <p:txBody>
          <a:bodyPr wrap="none" anchor="ctr"/>
          <a:lstStyle/>
          <a:p>
            <a:endParaRPr lang="en-US"/>
          </a:p>
        </p:txBody>
      </p:sp>
      <p:sp>
        <p:nvSpPr>
          <p:cNvPr id="6" name="Slide Number Placeholder 3"/>
          <p:cNvSpPr>
            <a:spLocks noGrp="1"/>
          </p:cNvSpPr>
          <p:nvPr>
            <p:ph type="sldNum" sz="quarter" idx="10"/>
          </p:nvPr>
        </p:nvSpPr>
        <p:spPr/>
        <p:txBody>
          <a:bodyPr/>
          <a:lstStyle/>
          <a:p>
            <a:pPr>
              <a:defRPr/>
            </a:pPr>
            <a:fld id="{4E8FB43B-2F98-43ED-9D58-657FA9E222F2}" type="slidenum">
              <a:rPr lang="en-US" smtClean="0"/>
              <a:pPr>
                <a:defRPr/>
              </a:pPr>
              <a:t>84</a:t>
            </a:fld>
            <a:endParaRPr lang="en-US"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dirty="0" smtClean="0"/>
              <a:t>High level view of RCCE</a:t>
            </a:r>
          </a:p>
        </p:txBody>
      </p:sp>
      <p:sp>
        <p:nvSpPr>
          <p:cNvPr id="146435" name="Rectangle 3"/>
          <p:cNvSpPr>
            <a:spLocks noGrp="1" noChangeArrowheads="1"/>
          </p:cNvSpPr>
          <p:nvPr>
            <p:ph idx="1"/>
          </p:nvPr>
        </p:nvSpPr>
        <p:spPr>
          <a:xfrm>
            <a:off x="455613" y="908050"/>
            <a:ext cx="8237537" cy="3303588"/>
          </a:xfrm>
        </p:spPr>
        <p:txBody>
          <a:bodyPr/>
          <a:lstStyle/>
          <a:p>
            <a:pPr eaLnBrk="1" hangingPunct="1"/>
            <a:r>
              <a:rPr lang="en-US" sz="2400" dirty="0" smtClean="0"/>
              <a:t>RCCE is a compact, lightweight communication environment.</a:t>
            </a:r>
          </a:p>
          <a:p>
            <a:pPr lvl="1" eaLnBrk="1" hangingPunct="1"/>
            <a:r>
              <a:rPr lang="en-US" sz="2000" dirty="0" smtClean="0"/>
              <a:t>SCC and RCCE were designed together side by side:</a:t>
            </a:r>
          </a:p>
          <a:p>
            <a:pPr lvl="2" eaLnBrk="1" hangingPunct="1"/>
            <a:r>
              <a:rPr lang="en-US" sz="1600" dirty="0" smtClean="0"/>
              <a:t>… a true HW/SW co-design project.</a:t>
            </a:r>
          </a:p>
          <a:p>
            <a:pPr eaLnBrk="1" hangingPunct="1"/>
            <a:r>
              <a:rPr lang="en-US" sz="2400" dirty="0" smtClean="0"/>
              <a:t>RCCE is a research vehicle to understand how message passing APIs map onto many core chips.</a:t>
            </a:r>
          </a:p>
          <a:p>
            <a:pPr eaLnBrk="1" hangingPunct="1"/>
            <a:r>
              <a:rPr lang="en-US" sz="2400" dirty="0" smtClean="0"/>
              <a:t>RCCE is for experienced parallel programmers willing to work close to the hardware.</a:t>
            </a:r>
          </a:p>
          <a:p>
            <a:pPr eaLnBrk="1" hangingPunct="1"/>
            <a:r>
              <a:rPr lang="en-US" sz="2400" dirty="0" smtClean="0"/>
              <a:t>RCCE Execution Model:</a:t>
            </a:r>
          </a:p>
          <a:p>
            <a:pPr lvl="1" eaLnBrk="1" hangingPunct="1"/>
            <a:r>
              <a:rPr lang="en-US" sz="2000" dirty="0" smtClean="0"/>
              <a:t>Static SPMD: </a:t>
            </a:r>
          </a:p>
          <a:p>
            <a:pPr lvl="2" eaLnBrk="1" hangingPunct="1"/>
            <a:r>
              <a:rPr lang="en-US" sz="1600" dirty="0" smtClean="0"/>
              <a:t>identical UEs created together when a program starts (this is a standard approach familiar to message passing programmers)</a:t>
            </a:r>
          </a:p>
        </p:txBody>
      </p:sp>
      <p:sp>
        <p:nvSpPr>
          <p:cNvPr id="146436" name="Text Box 4"/>
          <p:cNvSpPr txBox="1">
            <a:spLocks noChangeArrowheads="1"/>
          </p:cNvSpPr>
          <p:nvPr/>
        </p:nvSpPr>
        <p:spPr bwMode="auto">
          <a:xfrm>
            <a:off x="1281113" y="5359400"/>
            <a:ext cx="6845300" cy="650875"/>
          </a:xfrm>
          <a:prstGeom prst="rect">
            <a:avLst/>
          </a:prstGeom>
          <a:solidFill>
            <a:schemeClr val="bg1"/>
          </a:solidFill>
          <a:ln w="9525">
            <a:solidFill>
              <a:schemeClr val="bg2"/>
            </a:solidFill>
            <a:miter lim="800000"/>
            <a:headEnd/>
            <a:tailEnd/>
          </a:ln>
        </p:spPr>
        <p:txBody>
          <a:bodyPr>
            <a:spAutoFit/>
          </a:bodyPr>
          <a:lstStyle/>
          <a:p>
            <a:pPr>
              <a:spcBef>
                <a:spcPct val="50000"/>
              </a:spcBef>
            </a:pPr>
            <a:r>
              <a:rPr lang="en-US"/>
              <a:t>UE: Unit of Execution … a software entity that advances a program counter (e.g. process of thread).</a:t>
            </a:r>
          </a:p>
        </p:txBody>
      </p:sp>
      <p:sp>
        <p:nvSpPr>
          <p:cNvPr id="6" name="Slide Number Placeholder 5"/>
          <p:cNvSpPr>
            <a:spLocks noGrp="1"/>
          </p:cNvSpPr>
          <p:nvPr>
            <p:ph type="sldNum" sz="quarter" idx="10"/>
          </p:nvPr>
        </p:nvSpPr>
        <p:spPr/>
        <p:txBody>
          <a:bodyPr/>
          <a:lstStyle/>
          <a:p>
            <a:pPr>
              <a:defRPr/>
            </a:pPr>
            <a:fld id="{23B63F30-3749-4CF5-9AF8-6AC191F11049}" type="slidenum">
              <a:rPr lang="en-US" smtClean="0"/>
              <a:pPr>
                <a:defRPr/>
              </a:pPr>
              <a:t>85</a:t>
            </a:fld>
            <a:endParaRPr lang="en-US"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How does RCCE work? Part 1</a:t>
            </a:r>
          </a:p>
        </p:txBody>
      </p:sp>
      <p:sp>
        <p:nvSpPr>
          <p:cNvPr id="147459" name="Rectangle 3"/>
          <p:cNvSpPr>
            <a:spLocks noGrp="1" noChangeArrowheads="1"/>
          </p:cNvSpPr>
          <p:nvPr>
            <p:ph idx="1"/>
          </p:nvPr>
        </p:nvSpPr>
        <p:spPr>
          <a:xfrm>
            <a:off x="198438" y="3494088"/>
            <a:ext cx="8616950" cy="2874962"/>
          </a:xfrm>
        </p:spPr>
        <p:txBody>
          <a:bodyPr/>
          <a:lstStyle/>
          <a:p>
            <a:pPr marL="230188" indent="-230188" eaLnBrk="1" hangingPunct="1">
              <a:buFont typeface="Wingdings" pitchFamily="2" charset="2"/>
              <a:buNone/>
            </a:pPr>
            <a:r>
              <a:rPr lang="en-US" altLang="zh-TW" sz="1800" smtClean="0">
                <a:latin typeface="Tahoma" pitchFamily="34" charset="0"/>
                <a:ea typeface="PMingLiU" pitchFamily="18" charset="-120"/>
              </a:rPr>
              <a:t>Consequences of MPBT properties:</a:t>
            </a:r>
          </a:p>
          <a:p>
            <a:pPr marL="684213" lvl="1" indent="-339725" eaLnBrk="1" hangingPunct="1">
              <a:buFont typeface="Wingdings" pitchFamily="2" charset="2"/>
              <a:buChar char="§"/>
            </a:pPr>
            <a:r>
              <a:rPr lang="en-US" altLang="zh-TW" sz="1800" smtClean="0">
                <a:latin typeface="Tahoma" pitchFamily="34" charset="0"/>
                <a:ea typeface="PMingLiU" pitchFamily="18" charset="-120"/>
              </a:rPr>
              <a:t>If data changed by another core and image still in L1, read returns stale data.  </a:t>
            </a:r>
          </a:p>
          <a:p>
            <a:pPr marL="1163638" lvl="2" indent="-304800" eaLnBrk="1" hangingPunct="1">
              <a:buFont typeface="Wingdings" pitchFamily="2" charset="2"/>
              <a:buChar char="§"/>
            </a:pPr>
            <a:r>
              <a:rPr lang="en-US" altLang="zh-TW" b="1" smtClean="0">
                <a:solidFill>
                  <a:srgbClr val="FF0000"/>
                </a:solidFill>
                <a:latin typeface="Tahoma" pitchFamily="34" charset="0"/>
                <a:ea typeface="PMingLiU" pitchFamily="18" charset="-120"/>
              </a:rPr>
              <a:t>Solution: Invalidate before read.</a:t>
            </a:r>
            <a:r>
              <a:rPr lang="en-US" altLang="zh-TW" smtClean="0">
                <a:latin typeface="Tahoma" pitchFamily="34" charset="0"/>
                <a:ea typeface="PMingLiU" pitchFamily="18" charset="-120"/>
              </a:rPr>
              <a:t> </a:t>
            </a:r>
          </a:p>
          <a:p>
            <a:pPr marL="684213" lvl="1" indent="-339725" eaLnBrk="1" hangingPunct="1">
              <a:buFont typeface="Wingdings" pitchFamily="2" charset="2"/>
              <a:buChar char="§"/>
            </a:pPr>
            <a:r>
              <a:rPr lang="en-US" altLang="zh-TW" sz="1800" smtClean="0">
                <a:latin typeface="Tahoma" pitchFamily="34" charset="0"/>
                <a:ea typeface="PMingLiU" pitchFamily="18" charset="-120"/>
              </a:rPr>
              <a:t>L1 has write-combining buffer; write incomplete line? expect trouble! </a:t>
            </a:r>
          </a:p>
          <a:p>
            <a:pPr marL="1163638" lvl="2" indent="-304800" eaLnBrk="1" hangingPunct="1">
              <a:buFont typeface="Wingdings" pitchFamily="2" charset="2"/>
              <a:buChar char="§"/>
            </a:pPr>
            <a:r>
              <a:rPr lang="en-US" altLang="zh-TW" b="1" smtClean="0">
                <a:solidFill>
                  <a:srgbClr val="FF0000"/>
                </a:solidFill>
                <a:latin typeface="Tahoma" pitchFamily="34" charset="0"/>
                <a:ea typeface="PMingLiU" pitchFamily="18" charset="-120"/>
              </a:rPr>
              <a:t>Solution: don’t.  Always push whole cache lines</a:t>
            </a:r>
          </a:p>
          <a:p>
            <a:pPr marL="684213" lvl="1" indent="-339725" eaLnBrk="1" hangingPunct="1">
              <a:buFont typeface="Wingdings" pitchFamily="2" charset="2"/>
              <a:buChar char="§"/>
            </a:pPr>
            <a:r>
              <a:rPr lang="en-US" altLang="zh-TW" sz="1800" smtClean="0">
                <a:latin typeface="Tahoma" pitchFamily="34" charset="0"/>
                <a:ea typeface="PMingLiU" pitchFamily="18" charset="-120"/>
              </a:rPr>
              <a:t>If image of line to be written already in L1, write will not go to memory.  </a:t>
            </a:r>
          </a:p>
          <a:p>
            <a:pPr marL="1163638" lvl="2" indent="-304800" eaLnBrk="1" hangingPunct="1">
              <a:buFont typeface="Wingdings" pitchFamily="2" charset="2"/>
              <a:buChar char="§"/>
            </a:pPr>
            <a:r>
              <a:rPr lang="en-US" altLang="zh-TW" b="1" smtClean="0">
                <a:solidFill>
                  <a:srgbClr val="FF0000"/>
                </a:solidFill>
                <a:latin typeface="Tahoma" pitchFamily="34" charset="0"/>
                <a:ea typeface="PMingLiU" pitchFamily="18" charset="-120"/>
              </a:rPr>
              <a:t>Solution: invalidate before write.</a:t>
            </a:r>
          </a:p>
        </p:txBody>
      </p:sp>
      <p:sp>
        <p:nvSpPr>
          <p:cNvPr id="147460" name="Text Box 8"/>
          <p:cNvSpPr txBox="1">
            <a:spLocks noChangeArrowheads="1"/>
          </p:cNvSpPr>
          <p:nvPr/>
        </p:nvSpPr>
        <p:spPr bwMode="auto">
          <a:xfrm>
            <a:off x="6338888" y="644525"/>
            <a:ext cx="2794000" cy="3114675"/>
          </a:xfrm>
          <a:prstGeom prst="rect">
            <a:avLst/>
          </a:prstGeom>
          <a:noFill/>
          <a:ln w="9525">
            <a:noFill/>
            <a:miter lim="800000"/>
            <a:headEnd/>
            <a:tailEnd/>
          </a:ln>
        </p:spPr>
        <p:txBody>
          <a:bodyPr>
            <a:spAutoFit/>
          </a:bodyPr>
          <a:lstStyle/>
          <a:p>
            <a:pPr>
              <a:spcBef>
                <a:spcPct val="50000"/>
              </a:spcBef>
            </a:pPr>
            <a:r>
              <a:rPr lang="en-US"/>
              <a:t>Message passing buffer memory is special … of type MPBT</a:t>
            </a:r>
          </a:p>
          <a:p>
            <a:pPr>
              <a:spcBef>
                <a:spcPct val="50000"/>
              </a:spcBef>
            </a:pPr>
            <a:r>
              <a:rPr lang="en-US"/>
              <a:t>Cached in L1, L2 bypassed. Not coherent between cores</a:t>
            </a:r>
          </a:p>
          <a:p>
            <a:pPr>
              <a:spcBef>
                <a:spcPct val="50000"/>
              </a:spcBef>
            </a:pPr>
            <a:r>
              <a:rPr lang="en-US"/>
              <a:t>Data cached on read, not write.  Single cycle op to invalidate all MPBT in L1 … Note this is not a flush</a:t>
            </a:r>
          </a:p>
        </p:txBody>
      </p:sp>
      <p:pic>
        <p:nvPicPr>
          <p:cNvPr id="147461" name="Picture 12" descr="SSC-prog-view-ful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715963"/>
            <a:ext cx="6243638" cy="2524125"/>
          </a:xfrm>
          <a:prstGeom prst="rect">
            <a:avLst/>
          </a:prstGeom>
          <a:noFill/>
          <a:ln w="9525">
            <a:noFill/>
            <a:miter lim="800000"/>
            <a:headEnd/>
            <a:tailEnd/>
          </a:ln>
        </p:spPr>
      </p:pic>
      <p:sp>
        <p:nvSpPr>
          <p:cNvPr id="147462" name="Text Box 13"/>
          <p:cNvSpPr txBox="1">
            <a:spLocks noChangeArrowheads="1"/>
          </p:cNvSpPr>
          <p:nvPr/>
        </p:nvSpPr>
        <p:spPr bwMode="auto">
          <a:xfrm>
            <a:off x="331788" y="6008688"/>
            <a:ext cx="7523162" cy="646112"/>
          </a:xfrm>
          <a:prstGeom prst="rect">
            <a:avLst/>
          </a:prstGeom>
          <a:solidFill>
            <a:srgbClr val="FCFFDD"/>
          </a:solidFill>
          <a:ln w="9525">
            <a:solidFill>
              <a:schemeClr val="bg2"/>
            </a:solidFill>
            <a:miter lim="800000"/>
            <a:headEnd/>
            <a:tailEnd/>
          </a:ln>
        </p:spPr>
        <p:txBody>
          <a:bodyPr>
            <a:spAutoFit/>
          </a:bodyPr>
          <a:lstStyle/>
          <a:p>
            <a:pPr>
              <a:spcBef>
                <a:spcPct val="20000"/>
              </a:spcBef>
            </a:pPr>
            <a:r>
              <a:rPr lang="en-US" altLang="zh-TW">
                <a:ea typeface="PMingLiU" pitchFamily="18" charset="-120"/>
              </a:rPr>
              <a:t>Discourage user operations on data in MPB. Use only as a data movement area managed by RCCE … </a:t>
            </a:r>
            <a:r>
              <a:rPr lang="en-US" altLang="zh-TW" u="sng">
                <a:ea typeface="PMingLiU" pitchFamily="18" charset="-120"/>
              </a:rPr>
              <a:t>Invalidate early, invalidate often</a:t>
            </a:r>
            <a:endParaRPr lang="en-US" u="sng"/>
          </a:p>
        </p:txBody>
      </p:sp>
      <p:sp>
        <p:nvSpPr>
          <p:cNvPr id="8" name="Slide Number Placeholder 5"/>
          <p:cNvSpPr>
            <a:spLocks noGrp="1"/>
          </p:cNvSpPr>
          <p:nvPr>
            <p:ph type="sldNum" sz="quarter" idx="10"/>
          </p:nvPr>
        </p:nvSpPr>
        <p:spPr/>
        <p:txBody>
          <a:bodyPr/>
          <a:lstStyle/>
          <a:p>
            <a:pPr>
              <a:defRPr/>
            </a:pPr>
            <a:fld id="{B7FE3EDB-AB9D-4FDD-A39E-348F6A686F5C}" type="slidenum">
              <a:rPr lang="en-US" smtClean="0"/>
              <a:pPr>
                <a:defRPr/>
              </a:pPr>
              <a:t>86</a:t>
            </a:fld>
            <a:endParaRPr lang="en-US"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5"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1450" y="1938338"/>
            <a:ext cx="6138863" cy="1931987"/>
          </a:xfrm>
          <a:prstGeom prst="rect">
            <a:avLst/>
          </a:prstGeom>
          <a:noFill/>
          <a:ln w="9525">
            <a:noFill/>
            <a:miter lim="800000"/>
            <a:headEnd/>
            <a:tailEnd/>
          </a:ln>
        </p:spPr>
      </p:pic>
      <p:sp>
        <p:nvSpPr>
          <p:cNvPr id="148483" name="Rectangle 5"/>
          <p:cNvSpPr>
            <a:spLocks noGrp="1" noChangeArrowheads="1"/>
          </p:cNvSpPr>
          <p:nvPr>
            <p:ph type="title"/>
          </p:nvPr>
        </p:nvSpPr>
        <p:spPr/>
        <p:txBody>
          <a:bodyPr/>
          <a:lstStyle/>
          <a:p>
            <a:pPr eaLnBrk="1" hangingPunct="1"/>
            <a:r>
              <a:rPr lang="en-US" smtClean="0"/>
              <a:t>How does RCCE work? Part 2</a:t>
            </a:r>
          </a:p>
        </p:txBody>
      </p:sp>
      <p:grpSp>
        <p:nvGrpSpPr>
          <p:cNvPr id="148484" name="Group 36"/>
          <p:cNvGrpSpPr>
            <a:grpSpLocks/>
          </p:cNvGrpSpPr>
          <p:nvPr/>
        </p:nvGrpSpPr>
        <p:grpSpPr bwMode="auto">
          <a:xfrm>
            <a:off x="333375" y="3522663"/>
            <a:ext cx="8283575" cy="1239837"/>
            <a:chOff x="232" y="2315"/>
            <a:chExt cx="5218" cy="781"/>
          </a:xfrm>
        </p:grpSpPr>
        <p:sp>
          <p:nvSpPr>
            <p:cNvPr id="148487" name="Rectangle 8"/>
            <p:cNvSpPr>
              <a:spLocks noChangeArrowheads="1"/>
            </p:cNvSpPr>
            <p:nvPr/>
          </p:nvSpPr>
          <p:spPr bwMode="auto">
            <a:xfrm>
              <a:off x="232" y="2504"/>
              <a:ext cx="5218" cy="592"/>
            </a:xfrm>
            <a:prstGeom prst="rect">
              <a:avLst/>
            </a:prstGeom>
            <a:noFill/>
            <a:ln w="9525">
              <a:solidFill>
                <a:schemeClr val="tx1"/>
              </a:solidFill>
              <a:miter lim="800000"/>
              <a:headEnd/>
              <a:tailEnd/>
            </a:ln>
          </p:spPr>
          <p:txBody>
            <a:bodyPr wrap="none" anchor="ctr"/>
            <a:lstStyle/>
            <a:p>
              <a:endParaRPr lang="en-US"/>
            </a:p>
          </p:txBody>
        </p:sp>
        <p:sp>
          <p:nvSpPr>
            <p:cNvPr id="148488" name="Rectangle 9"/>
            <p:cNvSpPr>
              <a:spLocks noChangeArrowheads="1"/>
            </p:cNvSpPr>
            <p:nvPr/>
          </p:nvSpPr>
          <p:spPr bwMode="auto">
            <a:xfrm>
              <a:off x="297"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8489" name="Rectangle 10"/>
            <p:cNvSpPr>
              <a:spLocks noChangeArrowheads="1"/>
            </p:cNvSpPr>
            <p:nvPr/>
          </p:nvSpPr>
          <p:spPr bwMode="auto">
            <a:xfrm>
              <a:off x="1129"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8490" name="Rectangle 11"/>
            <p:cNvSpPr>
              <a:spLocks noChangeArrowheads="1"/>
            </p:cNvSpPr>
            <p:nvPr/>
          </p:nvSpPr>
          <p:spPr bwMode="auto">
            <a:xfrm>
              <a:off x="1953"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8491" name="Rectangle 12"/>
            <p:cNvSpPr>
              <a:spLocks noChangeArrowheads="1"/>
            </p:cNvSpPr>
            <p:nvPr/>
          </p:nvSpPr>
          <p:spPr bwMode="auto">
            <a:xfrm>
              <a:off x="2785"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8492" name="Rectangle 13"/>
            <p:cNvSpPr>
              <a:spLocks noChangeArrowheads="1"/>
            </p:cNvSpPr>
            <p:nvPr/>
          </p:nvSpPr>
          <p:spPr bwMode="auto">
            <a:xfrm>
              <a:off x="4625"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8493" name="Text Box 14"/>
            <p:cNvSpPr txBox="1">
              <a:spLocks noChangeArrowheads="1"/>
            </p:cNvSpPr>
            <p:nvPr/>
          </p:nvSpPr>
          <p:spPr bwMode="auto">
            <a:xfrm>
              <a:off x="3611" y="2453"/>
              <a:ext cx="846" cy="519"/>
            </a:xfrm>
            <a:prstGeom prst="rect">
              <a:avLst/>
            </a:prstGeom>
            <a:noFill/>
            <a:ln w="50800" algn="ctr">
              <a:noFill/>
              <a:miter lim="800000"/>
              <a:headEnd/>
              <a:tailEnd/>
            </a:ln>
          </p:spPr>
          <p:txBody>
            <a:bodyPr>
              <a:spAutoFit/>
            </a:bodyPr>
            <a:lstStyle/>
            <a:p>
              <a:pPr algn="ctr" eaLnBrk="0" hangingPunct="0">
                <a:spcBef>
                  <a:spcPct val="50000"/>
                </a:spcBef>
              </a:pPr>
              <a:r>
                <a:rPr lang="en-US" sz="4800">
                  <a:latin typeface="Verdana" pitchFamily="34" charset="0"/>
                </a:rPr>
                <a:t>…</a:t>
              </a:r>
            </a:p>
          </p:txBody>
        </p:sp>
        <p:sp>
          <p:nvSpPr>
            <p:cNvPr id="148494" name="Text Box 15"/>
            <p:cNvSpPr txBox="1">
              <a:spLocks noChangeArrowheads="1"/>
            </p:cNvSpPr>
            <p:nvPr/>
          </p:nvSpPr>
          <p:spPr bwMode="auto">
            <a:xfrm>
              <a:off x="816" y="2784"/>
              <a:ext cx="240" cy="231"/>
            </a:xfrm>
            <a:prstGeom prst="rect">
              <a:avLst/>
            </a:prstGeom>
            <a:noFill/>
            <a:ln w="9525">
              <a:noFill/>
              <a:miter lim="800000"/>
              <a:headEnd/>
              <a:tailEnd/>
            </a:ln>
          </p:spPr>
          <p:txBody>
            <a:bodyPr>
              <a:spAutoFit/>
            </a:bodyPr>
            <a:lstStyle/>
            <a:p>
              <a:pPr>
                <a:spcBef>
                  <a:spcPct val="50000"/>
                </a:spcBef>
              </a:pPr>
              <a:r>
                <a:rPr lang="en-US"/>
                <a:t>0</a:t>
              </a:r>
            </a:p>
          </p:txBody>
        </p:sp>
        <p:sp>
          <p:nvSpPr>
            <p:cNvPr id="148495" name="Text Box 16"/>
            <p:cNvSpPr txBox="1">
              <a:spLocks noChangeArrowheads="1"/>
            </p:cNvSpPr>
            <p:nvPr/>
          </p:nvSpPr>
          <p:spPr bwMode="auto">
            <a:xfrm>
              <a:off x="1632" y="2800"/>
              <a:ext cx="240" cy="231"/>
            </a:xfrm>
            <a:prstGeom prst="rect">
              <a:avLst/>
            </a:prstGeom>
            <a:noFill/>
            <a:ln w="9525">
              <a:noFill/>
              <a:miter lim="800000"/>
              <a:headEnd/>
              <a:tailEnd/>
            </a:ln>
          </p:spPr>
          <p:txBody>
            <a:bodyPr>
              <a:spAutoFit/>
            </a:bodyPr>
            <a:lstStyle/>
            <a:p>
              <a:pPr>
                <a:spcBef>
                  <a:spcPct val="50000"/>
                </a:spcBef>
              </a:pPr>
              <a:r>
                <a:rPr lang="en-US"/>
                <a:t>1</a:t>
              </a:r>
            </a:p>
          </p:txBody>
        </p:sp>
        <p:sp>
          <p:nvSpPr>
            <p:cNvPr id="148496" name="Text Box 17"/>
            <p:cNvSpPr txBox="1">
              <a:spLocks noChangeArrowheads="1"/>
            </p:cNvSpPr>
            <p:nvPr/>
          </p:nvSpPr>
          <p:spPr bwMode="auto">
            <a:xfrm>
              <a:off x="2464" y="2816"/>
              <a:ext cx="240" cy="231"/>
            </a:xfrm>
            <a:prstGeom prst="rect">
              <a:avLst/>
            </a:prstGeom>
            <a:noFill/>
            <a:ln w="9525">
              <a:noFill/>
              <a:miter lim="800000"/>
              <a:headEnd/>
              <a:tailEnd/>
            </a:ln>
          </p:spPr>
          <p:txBody>
            <a:bodyPr>
              <a:spAutoFit/>
            </a:bodyPr>
            <a:lstStyle/>
            <a:p>
              <a:pPr>
                <a:spcBef>
                  <a:spcPct val="50000"/>
                </a:spcBef>
              </a:pPr>
              <a:r>
                <a:rPr lang="en-US"/>
                <a:t>2</a:t>
              </a:r>
            </a:p>
          </p:txBody>
        </p:sp>
        <p:sp>
          <p:nvSpPr>
            <p:cNvPr id="148497" name="Text Box 18"/>
            <p:cNvSpPr txBox="1">
              <a:spLocks noChangeArrowheads="1"/>
            </p:cNvSpPr>
            <p:nvPr/>
          </p:nvSpPr>
          <p:spPr bwMode="auto">
            <a:xfrm>
              <a:off x="5098" y="2800"/>
              <a:ext cx="280" cy="231"/>
            </a:xfrm>
            <a:prstGeom prst="rect">
              <a:avLst/>
            </a:prstGeom>
            <a:noFill/>
            <a:ln w="9525">
              <a:noFill/>
              <a:miter lim="800000"/>
              <a:headEnd/>
              <a:tailEnd/>
            </a:ln>
          </p:spPr>
          <p:txBody>
            <a:bodyPr>
              <a:spAutoFit/>
            </a:bodyPr>
            <a:lstStyle/>
            <a:p>
              <a:pPr>
                <a:spcBef>
                  <a:spcPct val="50000"/>
                </a:spcBef>
              </a:pPr>
              <a:r>
                <a:rPr lang="en-US"/>
                <a:t>47</a:t>
              </a:r>
            </a:p>
          </p:txBody>
        </p:sp>
        <p:sp>
          <p:nvSpPr>
            <p:cNvPr id="148498" name="Text Box 19"/>
            <p:cNvSpPr txBox="1">
              <a:spLocks noChangeArrowheads="1"/>
            </p:cNvSpPr>
            <p:nvPr/>
          </p:nvSpPr>
          <p:spPr bwMode="auto">
            <a:xfrm>
              <a:off x="3288" y="2808"/>
              <a:ext cx="240" cy="231"/>
            </a:xfrm>
            <a:prstGeom prst="rect">
              <a:avLst/>
            </a:prstGeom>
            <a:noFill/>
            <a:ln w="9525">
              <a:noFill/>
              <a:miter lim="800000"/>
              <a:headEnd/>
              <a:tailEnd/>
            </a:ln>
          </p:spPr>
          <p:txBody>
            <a:bodyPr>
              <a:spAutoFit/>
            </a:bodyPr>
            <a:lstStyle/>
            <a:p>
              <a:pPr>
                <a:spcBef>
                  <a:spcPct val="50000"/>
                </a:spcBef>
              </a:pPr>
              <a:r>
                <a:rPr lang="en-US"/>
                <a:t>3</a:t>
              </a:r>
            </a:p>
          </p:txBody>
        </p:sp>
        <p:sp>
          <p:nvSpPr>
            <p:cNvPr id="148499" name="Line 20"/>
            <p:cNvSpPr>
              <a:spLocks noChangeShapeType="1"/>
            </p:cNvSpPr>
            <p:nvPr/>
          </p:nvSpPr>
          <p:spPr bwMode="auto">
            <a:xfrm flipH="1">
              <a:off x="240" y="2341"/>
              <a:ext cx="873" cy="155"/>
            </a:xfrm>
            <a:prstGeom prst="line">
              <a:avLst/>
            </a:prstGeom>
            <a:noFill/>
            <a:ln w="28575">
              <a:solidFill>
                <a:schemeClr val="tx1"/>
              </a:solidFill>
              <a:round/>
              <a:headEnd/>
              <a:tailEnd/>
            </a:ln>
          </p:spPr>
          <p:txBody>
            <a:bodyPr/>
            <a:lstStyle/>
            <a:p>
              <a:endParaRPr lang="en-US"/>
            </a:p>
          </p:txBody>
        </p:sp>
        <p:sp>
          <p:nvSpPr>
            <p:cNvPr id="148500" name="Line 21"/>
            <p:cNvSpPr>
              <a:spLocks noChangeShapeType="1"/>
            </p:cNvSpPr>
            <p:nvPr/>
          </p:nvSpPr>
          <p:spPr bwMode="auto">
            <a:xfrm>
              <a:off x="4652" y="2315"/>
              <a:ext cx="796" cy="181"/>
            </a:xfrm>
            <a:prstGeom prst="line">
              <a:avLst/>
            </a:prstGeom>
            <a:noFill/>
            <a:ln w="38100">
              <a:solidFill>
                <a:schemeClr val="tx1"/>
              </a:solidFill>
              <a:round/>
              <a:headEnd/>
              <a:tailEnd/>
            </a:ln>
          </p:spPr>
          <p:txBody>
            <a:bodyPr/>
            <a:lstStyle/>
            <a:p>
              <a:endParaRPr lang="en-US"/>
            </a:p>
          </p:txBody>
        </p:sp>
      </p:grpSp>
      <p:sp>
        <p:nvSpPr>
          <p:cNvPr id="148485" name="Rectangle 23"/>
          <p:cNvSpPr>
            <a:spLocks noChangeArrowheads="1"/>
          </p:cNvSpPr>
          <p:nvPr/>
        </p:nvSpPr>
        <p:spPr bwMode="auto">
          <a:xfrm>
            <a:off x="76200" y="750888"/>
            <a:ext cx="8605838" cy="327025"/>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latin typeface="Verdana" pitchFamily="34" charset="0"/>
              </a:rPr>
              <a:t>Treat Msg Pass Buf (MPB) as 48 smaller buffers … one per core</a:t>
            </a:r>
            <a:r>
              <a:rPr lang="en-US" sz="2000">
                <a:latin typeface="Verdana" pitchFamily="34" charset="0"/>
              </a:rPr>
              <a:t>.</a:t>
            </a:r>
          </a:p>
        </p:txBody>
      </p:sp>
      <p:sp>
        <p:nvSpPr>
          <p:cNvPr id="31" name="Slide Number Placeholder 30"/>
          <p:cNvSpPr>
            <a:spLocks noGrp="1"/>
          </p:cNvSpPr>
          <p:nvPr>
            <p:ph type="sldNum" sz="quarter" idx="10"/>
          </p:nvPr>
        </p:nvSpPr>
        <p:spPr/>
        <p:txBody>
          <a:bodyPr/>
          <a:lstStyle/>
          <a:p>
            <a:pPr>
              <a:defRPr/>
            </a:pPr>
            <a:fld id="{D14A281B-7B54-405F-97DA-41523D7F7708}" type="slidenum">
              <a:rPr lang="en-US" smtClean="0"/>
              <a:pPr>
                <a:defRPr/>
              </a:pPr>
              <a:t>87</a:t>
            </a:fld>
            <a:endParaRPr lang="en-US"/>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5"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1450" y="1938338"/>
            <a:ext cx="6138863" cy="1931987"/>
          </a:xfrm>
          <a:prstGeom prst="rect">
            <a:avLst/>
          </a:prstGeom>
          <a:noFill/>
          <a:ln w="9525">
            <a:noFill/>
            <a:miter lim="800000"/>
            <a:headEnd/>
            <a:tailEnd/>
          </a:ln>
        </p:spPr>
      </p:pic>
      <p:sp>
        <p:nvSpPr>
          <p:cNvPr id="149507" name="Rectangle 5"/>
          <p:cNvSpPr>
            <a:spLocks noGrp="1" noChangeArrowheads="1"/>
          </p:cNvSpPr>
          <p:nvPr>
            <p:ph type="title"/>
          </p:nvPr>
        </p:nvSpPr>
        <p:spPr/>
        <p:txBody>
          <a:bodyPr/>
          <a:lstStyle/>
          <a:p>
            <a:pPr eaLnBrk="1" hangingPunct="1"/>
            <a:r>
              <a:rPr lang="en-US" smtClean="0"/>
              <a:t>How does RCCE work? Part 2</a:t>
            </a:r>
          </a:p>
        </p:txBody>
      </p:sp>
      <p:grpSp>
        <p:nvGrpSpPr>
          <p:cNvPr id="149508" name="Group 36"/>
          <p:cNvGrpSpPr>
            <a:grpSpLocks/>
          </p:cNvGrpSpPr>
          <p:nvPr/>
        </p:nvGrpSpPr>
        <p:grpSpPr bwMode="auto">
          <a:xfrm>
            <a:off x="333375" y="3522663"/>
            <a:ext cx="8283575" cy="1239837"/>
            <a:chOff x="232" y="2315"/>
            <a:chExt cx="5218" cy="781"/>
          </a:xfrm>
        </p:grpSpPr>
        <p:sp>
          <p:nvSpPr>
            <p:cNvPr id="149523" name="Rectangle 8"/>
            <p:cNvSpPr>
              <a:spLocks noChangeArrowheads="1"/>
            </p:cNvSpPr>
            <p:nvPr/>
          </p:nvSpPr>
          <p:spPr bwMode="auto">
            <a:xfrm>
              <a:off x="232" y="2504"/>
              <a:ext cx="5218" cy="592"/>
            </a:xfrm>
            <a:prstGeom prst="rect">
              <a:avLst/>
            </a:prstGeom>
            <a:noFill/>
            <a:ln w="9525">
              <a:solidFill>
                <a:schemeClr val="tx1"/>
              </a:solidFill>
              <a:miter lim="800000"/>
              <a:headEnd/>
              <a:tailEnd/>
            </a:ln>
          </p:spPr>
          <p:txBody>
            <a:bodyPr wrap="none" anchor="ctr"/>
            <a:lstStyle/>
            <a:p>
              <a:endParaRPr lang="en-US"/>
            </a:p>
          </p:txBody>
        </p:sp>
        <p:sp>
          <p:nvSpPr>
            <p:cNvPr id="149524" name="Rectangle 9"/>
            <p:cNvSpPr>
              <a:spLocks noChangeArrowheads="1"/>
            </p:cNvSpPr>
            <p:nvPr/>
          </p:nvSpPr>
          <p:spPr bwMode="auto">
            <a:xfrm>
              <a:off x="297"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25" name="Rectangle 10"/>
            <p:cNvSpPr>
              <a:spLocks noChangeArrowheads="1"/>
            </p:cNvSpPr>
            <p:nvPr/>
          </p:nvSpPr>
          <p:spPr bwMode="auto">
            <a:xfrm>
              <a:off x="1129"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26" name="Rectangle 11"/>
            <p:cNvSpPr>
              <a:spLocks noChangeArrowheads="1"/>
            </p:cNvSpPr>
            <p:nvPr/>
          </p:nvSpPr>
          <p:spPr bwMode="auto">
            <a:xfrm>
              <a:off x="1953"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27" name="Rectangle 12"/>
            <p:cNvSpPr>
              <a:spLocks noChangeArrowheads="1"/>
            </p:cNvSpPr>
            <p:nvPr/>
          </p:nvSpPr>
          <p:spPr bwMode="auto">
            <a:xfrm>
              <a:off x="2785"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28" name="Rectangle 13"/>
            <p:cNvSpPr>
              <a:spLocks noChangeArrowheads="1"/>
            </p:cNvSpPr>
            <p:nvPr/>
          </p:nvSpPr>
          <p:spPr bwMode="auto">
            <a:xfrm>
              <a:off x="4625" y="2565"/>
              <a:ext cx="757" cy="483"/>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29" name="Text Box 14"/>
            <p:cNvSpPr txBox="1">
              <a:spLocks noChangeArrowheads="1"/>
            </p:cNvSpPr>
            <p:nvPr/>
          </p:nvSpPr>
          <p:spPr bwMode="auto">
            <a:xfrm>
              <a:off x="3611" y="2453"/>
              <a:ext cx="846" cy="519"/>
            </a:xfrm>
            <a:prstGeom prst="rect">
              <a:avLst/>
            </a:prstGeom>
            <a:noFill/>
            <a:ln w="50800" algn="ctr">
              <a:noFill/>
              <a:miter lim="800000"/>
              <a:headEnd/>
              <a:tailEnd/>
            </a:ln>
          </p:spPr>
          <p:txBody>
            <a:bodyPr>
              <a:spAutoFit/>
            </a:bodyPr>
            <a:lstStyle/>
            <a:p>
              <a:pPr algn="ctr" eaLnBrk="0" hangingPunct="0">
                <a:spcBef>
                  <a:spcPct val="50000"/>
                </a:spcBef>
              </a:pPr>
              <a:r>
                <a:rPr lang="en-US" sz="4800">
                  <a:latin typeface="Verdana" pitchFamily="34" charset="0"/>
                </a:rPr>
                <a:t>…</a:t>
              </a:r>
            </a:p>
          </p:txBody>
        </p:sp>
        <p:sp>
          <p:nvSpPr>
            <p:cNvPr id="149530" name="Text Box 15"/>
            <p:cNvSpPr txBox="1">
              <a:spLocks noChangeArrowheads="1"/>
            </p:cNvSpPr>
            <p:nvPr/>
          </p:nvSpPr>
          <p:spPr bwMode="auto">
            <a:xfrm>
              <a:off x="816" y="2784"/>
              <a:ext cx="240" cy="231"/>
            </a:xfrm>
            <a:prstGeom prst="rect">
              <a:avLst/>
            </a:prstGeom>
            <a:noFill/>
            <a:ln w="9525">
              <a:noFill/>
              <a:miter lim="800000"/>
              <a:headEnd/>
              <a:tailEnd/>
            </a:ln>
          </p:spPr>
          <p:txBody>
            <a:bodyPr>
              <a:spAutoFit/>
            </a:bodyPr>
            <a:lstStyle/>
            <a:p>
              <a:pPr>
                <a:spcBef>
                  <a:spcPct val="50000"/>
                </a:spcBef>
              </a:pPr>
              <a:r>
                <a:rPr lang="en-US"/>
                <a:t>0</a:t>
              </a:r>
            </a:p>
          </p:txBody>
        </p:sp>
        <p:sp>
          <p:nvSpPr>
            <p:cNvPr id="149531" name="Text Box 16"/>
            <p:cNvSpPr txBox="1">
              <a:spLocks noChangeArrowheads="1"/>
            </p:cNvSpPr>
            <p:nvPr/>
          </p:nvSpPr>
          <p:spPr bwMode="auto">
            <a:xfrm>
              <a:off x="1632" y="2800"/>
              <a:ext cx="240" cy="231"/>
            </a:xfrm>
            <a:prstGeom prst="rect">
              <a:avLst/>
            </a:prstGeom>
            <a:noFill/>
            <a:ln w="9525">
              <a:noFill/>
              <a:miter lim="800000"/>
              <a:headEnd/>
              <a:tailEnd/>
            </a:ln>
          </p:spPr>
          <p:txBody>
            <a:bodyPr>
              <a:spAutoFit/>
            </a:bodyPr>
            <a:lstStyle/>
            <a:p>
              <a:pPr>
                <a:spcBef>
                  <a:spcPct val="50000"/>
                </a:spcBef>
              </a:pPr>
              <a:r>
                <a:rPr lang="en-US"/>
                <a:t>1</a:t>
              </a:r>
            </a:p>
          </p:txBody>
        </p:sp>
        <p:sp>
          <p:nvSpPr>
            <p:cNvPr id="149532" name="Text Box 17"/>
            <p:cNvSpPr txBox="1">
              <a:spLocks noChangeArrowheads="1"/>
            </p:cNvSpPr>
            <p:nvPr/>
          </p:nvSpPr>
          <p:spPr bwMode="auto">
            <a:xfrm>
              <a:off x="2464" y="2816"/>
              <a:ext cx="240" cy="231"/>
            </a:xfrm>
            <a:prstGeom prst="rect">
              <a:avLst/>
            </a:prstGeom>
            <a:noFill/>
            <a:ln w="9525">
              <a:noFill/>
              <a:miter lim="800000"/>
              <a:headEnd/>
              <a:tailEnd/>
            </a:ln>
          </p:spPr>
          <p:txBody>
            <a:bodyPr>
              <a:spAutoFit/>
            </a:bodyPr>
            <a:lstStyle/>
            <a:p>
              <a:pPr>
                <a:spcBef>
                  <a:spcPct val="50000"/>
                </a:spcBef>
              </a:pPr>
              <a:r>
                <a:rPr lang="en-US"/>
                <a:t>2</a:t>
              </a:r>
            </a:p>
          </p:txBody>
        </p:sp>
        <p:sp>
          <p:nvSpPr>
            <p:cNvPr id="149533" name="Text Box 18"/>
            <p:cNvSpPr txBox="1">
              <a:spLocks noChangeArrowheads="1"/>
            </p:cNvSpPr>
            <p:nvPr/>
          </p:nvSpPr>
          <p:spPr bwMode="auto">
            <a:xfrm>
              <a:off x="5098" y="2800"/>
              <a:ext cx="280" cy="231"/>
            </a:xfrm>
            <a:prstGeom prst="rect">
              <a:avLst/>
            </a:prstGeom>
            <a:noFill/>
            <a:ln w="9525">
              <a:noFill/>
              <a:miter lim="800000"/>
              <a:headEnd/>
              <a:tailEnd/>
            </a:ln>
          </p:spPr>
          <p:txBody>
            <a:bodyPr>
              <a:spAutoFit/>
            </a:bodyPr>
            <a:lstStyle/>
            <a:p>
              <a:pPr>
                <a:spcBef>
                  <a:spcPct val="50000"/>
                </a:spcBef>
              </a:pPr>
              <a:r>
                <a:rPr lang="en-US"/>
                <a:t>47</a:t>
              </a:r>
            </a:p>
          </p:txBody>
        </p:sp>
        <p:sp>
          <p:nvSpPr>
            <p:cNvPr id="149534" name="Text Box 19"/>
            <p:cNvSpPr txBox="1">
              <a:spLocks noChangeArrowheads="1"/>
            </p:cNvSpPr>
            <p:nvPr/>
          </p:nvSpPr>
          <p:spPr bwMode="auto">
            <a:xfrm>
              <a:off x="3288" y="2808"/>
              <a:ext cx="240" cy="231"/>
            </a:xfrm>
            <a:prstGeom prst="rect">
              <a:avLst/>
            </a:prstGeom>
            <a:noFill/>
            <a:ln w="9525">
              <a:noFill/>
              <a:miter lim="800000"/>
              <a:headEnd/>
              <a:tailEnd/>
            </a:ln>
          </p:spPr>
          <p:txBody>
            <a:bodyPr>
              <a:spAutoFit/>
            </a:bodyPr>
            <a:lstStyle/>
            <a:p>
              <a:pPr>
                <a:spcBef>
                  <a:spcPct val="50000"/>
                </a:spcBef>
              </a:pPr>
              <a:r>
                <a:rPr lang="en-US"/>
                <a:t>3</a:t>
              </a:r>
            </a:p>
          </p:txBody>
        </p:sp>
        <p:sp>
          <p:nvSpPr>
            <p:cNvPr id="149535" name="Line 20"/>
            <p:cNvSpPr>
              <a:spLocks noChangeShapeType="1"/>
            </p:cNvSpPr>
            <p:nvPr/>
          </p:nvSpPr>
          <p:spPr bwMode="auto">
            <a:xfrm flipH="1">
              <a:off x="240" y="2341"/>
              <a:ext cx="873" cy="155"/>
            </a:xfrm>
            <a:prstGeom prst="line">
              <a:avLst/>
            </a:prstGeom>
            <a:noFill/>
            <a:ln w="28575">
              <a:solidFill>
                <a:schemeClr val="tx1"/>
              </a:solidFill>
              <a:round/>
              <a:headEnd/>
              <a:tailEnd/>
            </a:ln>
          </p:spPr>
          <p:txBody>
            <a:bodyPr/>
            <a:lstStyle/>
            <a:p>
              <a:endParaRPr lang="en-US"/>
            </a:p>
          </p:txBody>
        </p:sp>
        <p:sp>
          <p:nvSpPr>
            <p:cNvPr id="149536" name="Line 21"/>
            <p:cNvSpPr>
              <a:spLocks noChangeShapeType="1"/>
            </p:cNvSpPr>
            <p:nvPr/>
          </p:nvSpPr>
          <p:spPr bwMode="auto">
            <a:xfrm>
              <a:off x="4652" y="2315"/>
              <a:ext cx="796" cy="181"/>
            </a:xfrm>
            <a:prstGeom prst="line">
              <a:avLst/>
            </a:prstGeom>
            <a:noFill/>
            <a:ln w="38100">
              <a:solidFill>
                <a:schemeClr val="tx1"/>
              </a:solidFill>
              <a:round/>
              <a:headEnd/>
              <a:tailEnd/>
            </a:ln>
          </p:spPr>
          <p:txBody>
            <a:bodyPr/>
            <a:lstStyle/>
            <a:p>
              <a:endParaRPr lang="en-US"/>
            </a:p>
          </p:txBody>
        </p:sp>
      </p:grpSp>
      <p:sp>
        <p:nvSpPr>
          <p:cNvPr id="149509" name="Rectangle 23"/>
          <p:cNvSpPr>
            <a:spLocks noChangeArrowheads="1"/>
          </p:cNvSpPr>
          <p:nvPr/>
        </p:nvSpPr>
        <p:spPr bwMode="auto">
          <a:xfrm>
            <a:off x="76200" y="750888"/>
            <a:ext cx="8605838" cy="327025"/>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latin typeface="Verdana" pitchFamily="34" charset="0"/>
              </a:rPr>
              <a:t>Treat Msg Pass Buf (MPB) as 48 smaller buffers … one per core</a:t>
            </a:r>
            <a:r>
              <a:rPr lang="en-US" sz="2000">
                <a:latin typeface="Verdana" pitchFamily="34" charset="0"/>
              </a:rPr>
              <a:t>.</a:t>
            </a:r>
          </a:p>
        </p:txBody>
      </p:sp>
      <p:grpSp>
        <p:nvGrpSpPr>
          <p:cNvPr id="149510" name="Group 33"/>
          <p:cNvGrpSpPr>
            <a:grpSpLocks/>
          </p:cNvGrpSpPr>
          <p:nvPr/>
        </p:nvGrpSpPr>
        <p:grpSpPr bwMode="auto">
          <a:xfrm>
            <a:off x="76200" y="4545013"/>
            <a:ext cx="8915400" cy="1684337"/>
            <a:chOff x="48" y="2863"/>
            <a:chExt cx="5616" cy="1061"/>
          </a:xfrm>
        </p:grpSpPr>
        <p:sp>
          <p:nvSpPr>
            <p:cNvPr id="149513" name="Rectangle 25"/>
            <p:cNvSpPr>
              <a:spLocks noChangeArrowheads="1"/>
            </p:cNvSpPr>
            <p:nvPr/>
          </p:nvSpPr>
          <p:spPr bwMode="auto">
            <a:xfrm>
              <a:off x="1735" y="3228"/>
              <a:ext cx="1157" cy="696"/>
            </a:xfrm>
            <a:prstGeom prst="rect">
              <a:avLst/>
            </a:prstGeom>
            <a:solidFill>
              <a:schemeClr val="accent1"/>
            </a:solidFill>
            <a:ln w="50800" algn="ctr">
              <a:solidFill>
                <a:schemeClr val="tx1"/>
              </a:solidFill>
              <a:miter lim="800000"/>
              <a:headEnd/>
              <a:tailEnd/>
            </a:ln>
          </p:spPr>
          <p:txBody>
            <a:bodyPr wrap="none" anchor="ctr"/>
            <a:lstStyle/>
            <a:p>
              <a:endParaRPr lang="en-US"/>
            </a:p>
          </p:txBody>
        </p:sp>
        <p:sp>
          <p:nvSpPr>
            <p:cNvPr id="149514" name="Text Box 26"/>
            <p:cNvSpPr txBox="1">
              <a:spLocks noChangeArrowheads="1"/>
            </p:cNvSpPr>
            <p:nvPr/>
          </p:nvSpPr>
          <p:spPr bwMode="auto">
            <a:xfrm>
              <a:off x="2288" y="3654"/>
              <a:ext cx="550" cy="231"/>
            </a:xfrm>
            <a:prstGeom prst="rect">
              <a:avLst/>
            </a:prstGeom>
            <a:noFill/>
            <a:ln w="9525">
              <a:noFill/>
              <a:miter lim="800000"/>
              <a:headEnd/>
              <a:tailEnd/>
            </a:ln>
          </p:spPr>
          <p:txBody>
            <a:bodyPr>
              <a:spAutoFit/>
            </a:bodyPr>
            <a:lstStyle/>
            <a:p>
              <a:pPr algn="r">
                <a:spcBef>
                  <a:spcPct val="50000"/>
                </a:spcBef>
              </a:pPr>
              <a:r>
                <a:rPr lang="en-US"/>
                <a:t>2</a:t>
              </a:r>
            </a:p>
          </p:txBody>
        </p:sp>
        <p:sp>
          <p:nvSpPr>
            <p:cNvPr id="149515" name="Rectangle 27"/>
            <p:cNvSpPr>
              <a:spLocks noChangeArrowheads="1"/>
            </p:cNvSpPr>
            <p:nvPr/>
          </p:nvSpPr>
          <p:spPr bwMode="auto">
            <a:xfrm>
              <a:off x="1726" y="3228"/>
              <a:ext cx="272" cy="691"/>
            </a:xfrm>
            <a:prstGeom prst="rect">
              <a:avLst/>
            </a:prstGeom>
            <a:solidFill>
              <a:srgbClr val="FB93E5"/>
            </a:solidFill>
            <a:ln w="28575">
              <a:solidFill>
                <a:schemeClr val="tx1"/>
              </a:solidFill>
              <a:miter lim="800000"/>
              <a:headEnd/>
              <a:tailEnd/>
            </a:ln>
          </p:spPr>
          <p:txBody>
            <a:bodyPr wrap="none" anchor="ctr"/>
            <a:lstStyle/>
            <a:p>
              <a:endParaRPr lang="en-US"/>
            </a:p>
          </p:txBody>
        </p:sp>
        <p:sp>
          <p:nvSpPr>
            <p:cNvPr id="149516" name="Text Box 28"/>
            <p:cNvSpPr txBox="1">
              <a:spLocks noChangeArrowheads="1"/>
            </p:cNvSpPr>
            <p:nvPr/>
          </p:nvSpPr>
          <p:spPr bwMode="auto">
            <a:xfrm>
              <a:off x="3091" y="3043"/>
              <a:ext cx="2573" cy="756"/>
            </a:xfrm>
            <a:prstGeom prst="rect">
              <a:avLst/>
            </a:prstGeom>
            <a:noFill/>
            <a:ln w="9525">
              <a:solidFill>
                <a:schemeClr val="tx1"/>
              </a:solidFill>
              <a:miter lim="800000"/>
              <a:headEnd/>
              <a:tailEnd/>
            </a:ln>
          </p:spPr>
          <p:txBody>
            <a:bodyPr>
              <a:spAutoFit/>
            </a:bodyPr>
            <a:lstStyle/>
            <a:p>
              <a:r>
                <a:rPr lang="en-US"/>
                <a:t>A = (double *) RCCE_malloc(size)</a:t>
              </a:r>
            </a:p>
            <a:p>
              <a:r>
                <a:rPr lang="en-US"/>
                <a:t>Called on all cores so any core can put/get(A at Core_ID) without error-prone explicit offsets</a:t>
              </a:r>
            </a:p>
          </p:txBody>
        </p:sp>
        <p:sp>
          <p:nvSpPr>
            <p:cNvPr id="149517" name="Line 29"/>
            <p:cNvSpPr>
              <a:spLocks noChangeShapeType="1"/>
            </p:cNvSpPr>
            <p:nvPr/>
          </p:nvSpPr>
          <p:spPr bwMode="auto">
            <a:xfrm flipH="1">
              <a:off x="1726" y="2863"/>
              <a:ext cx="208" cy="365"/>
            </a:xfrm>
            <a:prstGeom prst="line">
              <a:avLst/>
            </a:prstGeom>
            <a:noFill/>
            <a:ln w="28575">
              <a:solidFill>
                <a:schemeClr val="tx1"/>
              </a:solidFill>
              <a:round/>
              <a:headEnd/>
              <a:tailEnd/>
            </a:ln>
          </p:spPr>
          <p:txBody>
            <a:bodyPr/>
            <a:lstStyle/>
            <a:p>
              <a:endParaRPr lang="en-US"/>
            </a:p>
          </p:txBody>
        </p:sp>
        <p:sp>
          <p:nvSpPr>
            <p:cNvPr id="149518" name="Line 30"/>
            <p:cNvSpPr>
              <a:spLocks noChangeShapeType="1"/>
            </p:cNvSpPr>
            <p:nvPr/>
          </p:nvSpPr>
          <p:spPr bwMode="auto">
            <a:xfrm>
              <a:off x="2686" y="2863"/>
              <a:ext cx="200" cy="365"/>
            </a:xfrm>
            <a:prstGeom prst="line">
              <a:avLst/>
            </a:prstGeom>
            <a:noFill/>
            <a:ln w="28575">
              <a:solidFill>
                <a:schemeClr val="tx1"/>
              </a:solidFill>
              <a:round/>
              <a:headEnd/>
              <a:tailEnd/>
            </a:ln>
          </p:spPr>
          <p:txBody>
            <a:bodyPr/>
            <a:lstStyle/>
            <a:p>
              <a:endParaRPr lang="en-US"/>
            </a:p>
          </p:txBody>
        </p:sp>
        <p:sp>
          <p:nvSpPr>
            <p:cNvPr id="149519" name="Rectangle 31"/>
            <p:cNvSpPr>
              <a:spLocks noChangeArrowheads="1"/>
            </p:cNvSpPr>
            <p:nvPr/>
          </p:nvSpPr>
          <p:spPr bwMode="auto">
            <a:xfrm>
              <a:off x="2454" y="3324"/>
              <a:ext cx="344" cy="307"/>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149520" name="Line 32"/>
            <p:cNvSpPr>
              <a:spLocks noChangeShapeType="1"/>
            </p:cNvSpPr>
            <p:nvPr/>
          </p:nvSpPr>
          <p:spPr bwMode="auto">
            <a:xfrm flipH="1">
              <a:off x="2758" y="3359"/>
              <a:ext cx="312" cy="80"/>
            </a:xfrm>
            <a:prstGeom prst="line">
              <a:avLst/>
            </a:prstGeom>
            <a:noFill/>
            <a:ln w="28575">
              <a:solidFill>
                <a:schemeClr val="tx1"/>
              </a:solidFill>
              <a:round/>
              <a:headEnd/>
              <a:tailEnd type="arrow" w="med" len="med"/>
            </a:ln>
          </p:spPr>
          <p:txBody>
            <a:bodyPr/>
            <a:lstStyle/>
            <a:p>
              <a:endParaRPr lang="en-US"/>
            </a:p>
          </p:txBody>
        </p:sp>
        <p:sp>
          <p:nvSpPr>
            <p:cNvPr id="149521" name="Text Box 33"/>
            <p:cNvSpPr txBox="1">
              <a:spLocks noChangeArrowheads="1"/>
            </p:cNvSpPr>
            <p:nvPr/>
          </p:nvSpPr>
          <p:spPr bwMode="auto">
            <a:xfrm>
              <a:off x="48" y="3137"/>
              <a:ext cx="1465" cy="583"/>
            </a:xfrm>
            <a:prstGeom prst="rect">
              <a:avLst/>
            </a:prstGeom>
            <a:noFill/>
            <a:ln w="9525">
              <a:solidFill>
                <a:schemeClr val="tx1"/>
              </a:solidFill>
              <a:miter lim="800000"/>
              <a:headEnd/>
              <a:tailEnd/>
            </a:ln>
          </p:spPr>
          <p:txBody>
            <a:bodyPr>
              <a:spAutoFit/>
            </a:bodyPr>
            <a:lstStyle/>
            <a:p>
              <a:r>
                <a:rPr lang="en-US"/>
                <a:t>Flags allocated and used to coordinate memory ops</a:t>
              </a:r>
            </a:p>
          </p:txBody>
        </p:sp>
        <p:sp>
          <p:nvSpPr>
            <p:cNvPr id="149522" name="Line 34"/>
            <p:cNvSpPr>
              <a:spLocks noChangeShapeType="1"/>
            </p:cNvSpPr>
            <p:nvPr/>
          </p:nvSpPr>
          <p:spPr bwMode="auto">
            <a:xfrm>
              <a:off x="1505" y="3429"/>
              <a:ext cx="325" cy="50"/>
            </a:xfrm>
            <a:prstGeom prst="line">
              <a:avLst/>
            </a:prstGeom>
            <a:noFill/>
            <a:ln w="28575">
              <a:solidFill>
                <a:schemeClr val="tx1"/>
              </a:solidFill>
              <a:round/>
              <a:headEnd/>
              <a:tailEnd type="arrow" w="med" len="med"/>
            </a:ln>
          </p:spPr>
          <p:txBody>
            <a:bodyPr/>
            <a:lstStyle/>
            <a:p>
              <a:endParaRPr lang="en-US"/>
            </a:p>
          </p:txBody>
        </p:sp>
      </p:grpSp>
      <p:sp>
        <p:nvSpPr>
          <p:cNvPr id="31" name="Slide Number Placeholder 30"/>
          <p:cNvSpPr>
            <a:spLocks noGrp="1"/>
          </p:cNvSpPr>
          <p:nvPr>
            <p:ph type="sldNum" sz="quarter" idx="10"/>
          </p:nvPr>
        </p:nvSpPr>
        <p:spPr/>
        <p:txBody>
          <a:bodyPr/>
          <a:lstStyle/>
          <a:p>
            <a:pPr>
              <a:defRPr/>
            </a:pPr>
            <a:fld id="{21693B21-2EBC-4638-815B-EF3A35D900B7}" type="slidenum">
              <a:rPr lang="en-US" smtClean="0"/>
              <a:pPr>
                <a:defRPr/>
              </a:pPr>
              <a:t>88</a:t>
            </a:fld>
            <a:endParaRPr lang="en-US"/>
          </a:p>
        </p:txBody>
      </p:sp>
      <p:sp>
        <p:nvSpPr>
          <p:cNvPr id="149512" name="Rectangle 23"/>
          <p:cNvSpPr>
            <a:spLocks noChangeArrowheads="1"/>
          </p:cNvSpPr>
          <p:nvPr/>
        </p:nvSpPr>
        <p:spPr bwMode="auto">
          <a:xfrm>
            <a:off x="76200" y="1120775"/>
            <a:ext cx="8605838" cy="849313"/>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latin typeface="Verdana" pitchFamily="34" charset="0"/>
              </a:rPr>
              <a:t>Symmetric name space … Allocate memory as a collective op. Each core gets a variable with the given name at a fixed offset from the beginning of a core’s MPB.</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92"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95425" y="1905000"/>
            <a:ext cx="5943600" cy="1870075"/>
          </a:xfrm>
          <a:prstGeom prst="rect">
            <a:avLst/>
          </a:prstGeom>
          <a:noFill/>
          <a:ln w="9525">
            <a:noFill/>
            <a:miter lim="800000"/>
            <a:headEnd/>
            <a:tailEnd/>
          </a:ln>
        </p:spPr>
      </p:pic>
      <p:sp>
        <p:nvSpPr>
          <p:cNvPr id="150531" name="Rectangle 67"/>
          <p:cNvSpPr>
            <a:spLocks noChangeArrowheads="1"/>
          </p:cNvSpPr>
          <p:nvPr/>
        </p:nvSpPr>
        <p:spPr bwMode="auto">
          <a:xfrm>
            <a:off x="1406525" y="4765675"/>
            <a:ext cx="6705600" cy="1320800"/>
          </a:xfrm>
          <a:prstGeom prst="rect">
            <a:avLst/>
          </a:prstGeom>
          <a:no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32" name="Rectangle 46"/>
          <p:cNvSpPr>
            <a:spLocks noChangeArrowheads="1"/>
          </p:cNvSpPr>
          <p:nvPr/>
        </p:nvSpPr>
        <p:spPr bwMode="auto">
          <a:xfrm>
            <a:off x="212725" y="34067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33" name="Rectangle 5"/>
          <p:cNvSpPr>
            <a:spLocks noGrp="1" noChangeArrowheads="1"/>
          </p:cNvSpPr>
          <p:nvPr>
            <p:ph type="title" idx="4294967295"/>
          </p:nvPr>
        </p:nvSpPr>
        <p:spPr/>
        <p:txBody>
          <a:bodyPr/>
          <a:lstStyle/>
          <a:p>
            <a:pPr eaLnBrk="1" hangingPunct="1"/>
            <a:r>
              <a:rPr lang="en-US" smtClean="0"/>
              <a:t>How does RCCE work? Part 3</a:t>
            </a:r>
          </a:p>
        </p:txBody>
      </p:sp>
      <p:sp>
        <p:nvSpPr>
          <p:cNvPr id="150534" name="Rectangle 6"/>
          <p:cNvSpPr>
            <a:spLocks noGrp="1" noChangeArrowheads="1"/>
          </p:cNvSpPr>
          <p:nvPr>
            <p:ph type="subTitle" sz="quarter" idx="4294967295"/>
          </p:nvPr>
        </p:nvSpPr>
        <p:spPr>
          <a:xfrm>
            <a:off x="111125" y="793750"/>
            <a:ext cx="8605838" cy="374650"/>
          </a:xfrm>
        </p:spPr>
        <p:txBody>
          <a:bodyPr/>
          <a:lstStyle/>
          <a:p>
            <a:pPr eaLnBrk="1" hangingPunct="1">
              <a:lnSpc>
                <a:spcPct val="90000"/>
              </a:lnSpc>
            </a:pPr>
            <a:r>
              <a:rPr lang="en-US" sz="2000" smtClean="0"/>
              <a:t>The foundation of RCCE is a one-sided put/get interface.</a:t>
            </a:r>
          </a:p>
        </p:txBody>
      </p:sp>
      <p:sp>
        <p:nvSpPr>
          <p:cNvPr id="150535" name="Rectangle 23"/>
          <p:cNvSpPr>
            <a:spLocks noChangeArrowheads="1"/>
          </p:cNvSpPr>
          <p:nvPr/>
        </p:nvSpPr>
        <p:spPr bwMode="auto">
          <a:xfrm>
            <a:off x="123825" y="1266825"/>
            <a:ext cx="8839200" cy="820738"/>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solidFill>
                  <a:schemeClr val="tx1"/>
                </a:solidFill>
                <a:latin typeface="Tahoma" pitchFamily="34" charset="0"/>
              </a:rPr>
              <a:t>Symmetric name space … Allocate memory as a collective op. Each core gets a variable with the given name at a fixed offset from the beginning of a core’s MPB.</a:t>
            </a:r>
          </a:p>
        </p:txBody>
      </p:sp>
      <p:grpSp>
        <p:nvGrpSpPr>
          <p:cNvPr id="150536" name="Group 47"/>
          <p:cNvGrpSpPr>
            <a:grpSpLocks/>
          </p:cNvGrpSpPr>
          <p:nvPr/>
        </p:nvGrpSpPr>
        <p:grpSpPr bwMode="auto">
          <a:xfrm>
            <a:off x="1495425" y="4849813"/>
            <a:ext cx="1851025" cy="1104900"/>
            <a:chOff x="928" y="3277"/>
            <a:chExt cx="1166" cy="696"/>
          </a:xfrm>
        </p:grpSpPr>
        <p:sp>
          <p:nvSpPr>
            <p:cNvPr id="150566" name="Rectangle 25"/>
            <p:cNvSpPr>
              <a:spLocks noChangeArrowheads="1"/>
            </p:cNvSpPr>
            <p:nvPr/>
          </p:nvSpPr>
          <p:spPr bwMode="auto">
            <a:xfrm>
              <a:off x="937" y="3277"/>
              <a:ext cx="1157" cy="696"/>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67" name="Text Box 26"/>
            <p:cNvSpPr txBox="1">
              <a:spLocks noChangeArrowheads="1"/>
            </p:cNvSpPr>
            <p:nvPr/>
          </p:nvSpPr>
          <p:spPr bwMode="auto">
            <a:xfrm>
              <a:off x="1490" y="3703"/>
              <a:ext cx="550" cy="231"/>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0</a:t>
              </a:r>
            </a:p>
          </p:txBody>
        </p:sp>
        <p:sp>
          <p:nvSpPr>
            <p:cNvPr id="150568" name="Rectangle 27"/>
            <p:cNvSpPr>
              <a:spLocks noChangeArrowheads="1"/>
            </p:cNvSpPr>
            <p:nvPr/>
          </p:nvSpPr>
          <p:spPr bwMode="auto">
            <a:xfrm>
              <a:off x="928" y="3277"/>
              <a:ext cx="272" cy="691"/>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69" name="Rectangle 31"/>
            <p:cNvSpPr>
              <a:spLocks noChangeArrowheads="1"/>
            </p:cNvSpPr>
            <p:nvPr/>
          </p:nvSpPr>
          <p:spPr bwMode="auto">
            <a:xfrm>
              <a:off x="1656" y="3373"/>
              <a:ext cx="344" cy="307"/>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grpSp>
        <p:nvGrpSpPr>
          <p:cNvPr id="150537" name="Group 36"/>
          <p:cNvGrpSpPr>
            <a:grpSpLocks/>
          </p:cNvGrpSpPr>
          <p:nvPr/>
        </p:nvGrpSpPr>
        <p:grpSpPr bwMode="auto">
          <a:xfrm>
            <a:off x="174625" y="3475038"/>
            <a:ext cx="3952875" cy="984250"/>
            <a:chOff x="209" y="2319"/>
            <a:chExt cx="2490" cy="620"/>
          </a:xfrm>
        </p:grpSpPr>
        <p:sp>
          <p:nvSpPr>
            <p:cNvPr id="150558" name="Rectangle 37"/>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59" name="Rectangle 38"/>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60" name="Rectangle 39"/>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61" name="Text Box 40"/>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CPU_0</a:t>
              </a:r>
            </a:p>
          </p:txBody>
        </p:sp>
        <p:sp>
          <p:nvSpPr>
            <p:cNvPr id="150562" name="Text Box 41"/>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0563" name="Text Box 42"/>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0564" name="Rectangle 43"/>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65" name="Text Box 44"/>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0538" name="Rectangle 45"/>
          <p:cNvSpPr>
            <a:spLocks noChangeArrowheads="1"/>
          </p:cNvSpPr>
          <p:nvPr/>
        </p:nvSpPr>
        <p:spPr bwMode="auto">
          <a:xfrm>
            <a:off x="2681288" y="35194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0539" name="Line 48"/>
          <p:cNvSpPr>
            <a:spLocks noChangeShapeType="1"/>
          </p:cNvSpPr>
          <p:nvPr/>
        </p:nvSpPr>
        <p:spPr bwMode="auto">
          <a:xfrm>
            <a:off x="2409825" y="4460875"/>
            <a:ext cx="12700" cy="393700"/>
          </a:xfrm>
          <a:prstGeom prst="line">
            <a:avLst/>
          </a:prstGeom>
          <a:noFill/>
          <a:ln w="57150">
            <a:solidFill>
              <a:schemeClr val="tx1"/>
            </a:solidFill>
            <a:round/>
            <a:headEnd/>
            <a:tailEnd/>
          </a:ln>
        </p:spPr>
        <p:txBody>
          <a:bodyPr/>
          <a:lstStyle/>
          <a:p>
            <a:endParaRPr lang="en-US"/>
          </a:p>
        </p:txBody>
      </p:sp>
      <p:sp>
        <p:nvSpPr>
          <p:cNvPr id="150540" name="Rectangle 49"/>
          <p:cNvSpPr>
            <a:spLocks noChangeArrowheads="1"/>
          </p:cNvSpPr>
          <p:nvPr/>
        </p:nvSpPr>
        <p:spPr bwMode="auto">
          <a:xfrm>
            <a:off x="4860925" y="34194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nvGrpSpPr>
          <p:cNvPr id="150541" name="Group 50"/>
          <p:cNvGrpSpPr>
            <a:grpSpLocks/>
          </p:cNvGrpSpPr>
          <p:nvPr/>
        </p:nvGrpSpPr>
        <p:grpSpPr bwMode="auto">
          <a:xfrm>
            <a:off x="4822825" y="3487738"/>
            <a:ext cx="3952875" cy="984250"/>
            <a:chOff x="209" y="2319"/>
            <a:chExt cx="2490" cy="620"/>
          </a:xfrm>
        </p:grpSpPr>
        <p:sp>
          <p:nvSpPr>
            <p:cNvPr id="150550" name="Rectangle 51"/>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51" name="Rectangle 52"/>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52" name="Rectangle 53"/>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53" name="Text Box 54"/>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CPU_47</a:t>
              </a:r>
            </a:p>
          </p:txBody>
        </p:sp>
        <p:sp>
          <p:nvSpPr>
            <p:cNvPr id="150554" name="Text Box 55"/>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0555" name="Text Box 56"/>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0556" name="Rectangle 57"/>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57" name="Text Box 58"/>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0542" name="Rectangle 59"/>
          <p:cNvSpPr>
            <a:spLocks noChangeArrowheads="1"/>
          </p:cNvSpPr>
          <p:nvPr/>
        </p:nvSpPr>
        <p:spPr bwMode="auto">
          <a:xfrm>
            <a:off x="7329488" y="35321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0543" name="Rectangle 61"/>
          <p:cNvSpPr>
            <a:spLocks noChangeArrowheads="1"/>
          </p:cNvSpPr>
          <p:nvPr/>
        </p:nvSpPr>
        <p:spPr bwMode="auto">
          <a:xfrm>
            <a:off x="6170613" y="4887913"/>
            <a:ext cx="1836737" cy="110490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44" name="Text Box 62"/>
          <p:cNvSpPr txBox="1">
            <a:spLocks noChangeArrowheads="1"/>
          </p:cNvSpPr>
          <p:nvPr/>
        </p:nvSpPr>
        <p:spPr bwMode="auto">
          <a:xfrm>
            <a:off x="6807200" y="5564188"/>
            <a:ext cx="1114425" cy="366712"/>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47</a:t>
            </a:r>
          </a:p>
        </p:txBody>
      </p:sp>
      <p:sp>
        <p:nvSpPr>
          <p:cNvPr id="150545" name="Rectangle 63"/>
          <p:cNvSpPr>
            <a:spLocks noChangeArrowheads="1"/>
          </p:cNvSpPr>
          <p:nvPr/>
        </p:nvSpPr>
        <p:spPr bwMode="auto">
          <a:xfrm>
            <a:off x="6156325" y="4887913"/>
            <a:ext cx="431800" cy="1096962"/>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46" name="Rectangle 64"/>
          <p:cNvSpPr>
            <a:spLocks noChangeArrowheads="1"/>
          </p:cNvSpPr>
          <p:nvPr/>
        </p:nvSpPr>
        <p:spPr bwMode="auto">
          <a:xfrm>
            <a:off x="7312025" y="5040313"/>
            <a:ext cx="546100" cy="487362"/>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0547" name="Line 65"/>
          <p:cNvSpPr>
            <a:spLocks noChangeShapeType="1"/>
          </p:cNvSpPr>
          <p:nvPr/>
        </p:nvSpPr>
        <p:spPr bwMode="auto">
          <a:xfrm>
            <a:off x="7070725" y="4498975"/>
            <a:ext cx="12700" cy="393700"/>
          </a:xfrm>
          <a:prstGeom prst="line">
            <a:avLst/>
          </a:prstGeom>
          <a:noFill/>
          <a:ln w="57150">
            <a:solidFill>
              <a:schemeClr val="tx1"/>
            </a:solidFill>
            <a:round/>
            <a:headEnd/>
            <a:tailEnd/>
          </a:ln>
        </p:spPr>
        <p:txBody>
          <a:bodyPr/>
          <a:lstStyle/>
          <a:p>
            <a:endParaRPr lang="en-US"/>
          </a:p>
        </p:txBody>
      </p:sp>
      <p:sp>
        <p:nvSpPr>
          <p:cNvPr id="150548" name="Text Box 75"/>
          <p:cNvSpPr txBox="1">
            <a:spLocks noChangeArrowheads="1"/>
          </p:cNvSpPr>
          <p:nvPr/>
        </p:nvSpPr>
        <p:spPr bwMode="auto">
          <a:xfrm>
            <a:off x="4090988" y="5116513"/>
            <a:ext cx="1343025" cy="823912"/>
          </a:xfrm>
          <a:prstGeom prst="rect">
            <a:avLst/>
          </a:prstGeom>
          <a:noFill/>
          <a:ln w="50800" algn="ctr">
            <a:noFill/>
            <a:miter lim="800000"/>
            <a:headEnd/>
            <a:tailEnd/>
          </a:ln>
        </p:spPr>
        <p:txBody>
          <a:bodyPr>
            <a:spAutoFit/>
          </a:bodyPr>
          <a:lstStyle/>
          <a:p>
            <a:pPr algn="ctr" eaLnBrk="0" hangingPunct="0">
              <a:spcBef>
                <a:spcPct val="50000"/>
              </a:spcBef>
            </a:pPr>
            <a:r>
              <a:rPr lang="en-US" sz="4800">
                <a:solidFill>
                  <a:schemeClr val="tx1"/>
                </a:solidFill>
                <a:latin typeface="Verdana" pitchFamily="34" charset="0"/>
              </a:rPr>
              <a:t>…</a:t>
            </a:r>
          </a:p>
        </p:txBody>
      </p:sp>
      <p:sp>
        <p:nvSpPr>
          <p:cNvPr id="48" name="Slide Number Placeholder 47"/>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2BCA905F-148E-416C-99A4-7A3C4C87DBEB}" type="slidenum">
              <a:rPr lang="en-US" sz="800" b="0">
                <a:solidFill>
                  <a:schemeClr val="bg1"/>
                </a:solidFill>
                <a:latin typeface="Tahoma" pitchFamily="34" charset="0"/>
                <a:cs typeface="+mn-cs"/>
              </a:rPr>
              <a:pPr algn="ctr" eaLnBrk="0" hangingPunct="0">
                <a:lnSpc>
                  <a:spcPct val="80000"/>
                </a:lnSpc>
                <a:defRPr/>
              </a:pPr>
              <a:t>89</a:t>
            </a:fld>
            <a:endParaRPr lang="en-US" sz="800" b="0">
              <a:solidFill>
                <a:schemeClr val="bg1"/>
              </a:solidFill>
              <a:latin typeface="Tahoma" pitchFamily="34" charset="0"/>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Agenda</a:t>
            </a:r>
          </a:p>
        </p:txBody>
      </p:sp>
      <p:sp>
        <p:nvSpPr>
          <p:cNvPr id="17412" name="Rectangle 3"/>
          <p:cNvSpPr>
            <a:spLocks noGrp="1" noChangeArrowheads="1"/>
          </p:cNvSpPr>
          <p:nvPr>
            <p:ph idx="1"/>
          </p:nvPr>
        </p:nvSpPr>
        <p:spPr>
          <a:xfrm>
            <a:off x="375504" y="1288472"/>
            <a:ext cx="8768495" cy="4481357"/>
          </a:xfrm>
        </p:spPr>
        <p:txBody>
          <a:bodyPr/>
          <a:lstStyle/>
          <a:p>
            <a:pPr eaLnBrk="1" hangingPunct="1">
              <a:lnSpc>
                <a:spcPct val="150000"/>
              </a:lnSpc>
            </a:pPr>
            <a:r>
              <a:rPr lang="en-US" dirty="0" err="1" smtClean="0"/>
              <a:t>Tera</a:t>
            </a:r>
            <a:r>
              <a:rPr lang="en-US" dirty="0" smtClean="0"/>
              <a:t>-scale Research</a:t>
            </a:r>
          </a:p>
          <a:p>
            <a:pPr eaLnBrk="1" hangingPunct="1">
              <a:lnSpc>
                <a:spcPct val="150000"/>
              </a:lnSpc>
            </a:pPr>
            <a:r>
              <a:rPr lang="en-US" dirty="0" smtClean="0"/>
              <a:t>Teraflops Research Processor</a:t>
            </a:r>
          </a:p>
          <a:p>
            <a:pPr eaLnBrk="1" hangingPunct="1">
              <a:lnSpc>
                <a:spcPct val="150000"/>
              </a:lnSpc>
            </a:pPr>
            <a:r>
              <a:rPr lang="en-US" dirty="0" smtClean="0"/>
              <a:t>Single-chip Cloud Computer</a:t>
            </a:r>
          </a:p>
          <a:p>
            <a:pPr eaLnBrk="1" hangingPunct="1">
              <a:lnSpc>
                <a:spcPct val="150000"/>
              </a:lnSpc>
            </a:pPr>
            <a:r>
              <a:rPr lang="en-US" dirty="0" err="1" smtClean="0"/>
              <a:t>Manycore</a:t>
            </a:r>
            <a:r>
              <a:rPr lang="en-US" dirty="0" smtClean="0"/>
              <a:t> Applications Research Community</a:t>
            </a:r>
          </a:p>
          <a:p>
            <a:pPr>
              <a:lnSpc>
                <a:spcPct val="150000"/>
              </a:lnSpc>
            </a:pPr>
            <a:r>
              <a:rPr lang="en-US" dirty="0" smtClean="0"/>
              <a:t>Summary</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92"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95425" y="1905000"/>
            <a:ext cx="5943600" cy="1870075"/>
          </a:xfrm>
          <a:prstGeom prst="rect">
            <a:avLst/>
          </a:prstGeom>
          <a:noFill/>
          <a:ln w="9525">
            <a:noFill/>
            <a:miter lim="800000"/>
            <a:headEnd/>
            <a:tailEnd/>
          </a:ln>
        </p:spPr>
      </p:pic>
      <p:sp>
        <p:nvSpPr>
          <p:cNvPr id="151555" name="Rectangle 67"/>
          <p:cNvSpPr>
            <a:spLocks noChangeArrowheads="1"/>
          </p:cNvSpPr>
          <p:nvPr/>
        </p:nvSpPr>
        <p:spPr bwMode="auto">
          <a:xfrm>
            <a:off x="1406525" y="4765675"/>
            <a:ext cx="6705600" cy="1320800"/>
          </a:xfrm>
          <a:prstGeom prst="rect">
            <a:avLst/>
          </a:prstGeom>
          <a:no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56" name="Rectangle 46"/>
          <p:cNvSpPr>
            <a:spLocks noChangeArrowheads="1"/>
          </p:cNvSpPr>
          <p:nvPr/>
        </p:nvSpPr>
        <p:spPr bwMode="auto">
          <a:xfrm>
            <a:off x="212725" y="34067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57" name="Rectangle 5"/>
          <p:cNvSpPr>
            <a:spLocks noGrp="1" noChangeArrowheads="1"/>
          </p:cNvSpPr>
          <p:nvPr>
            <p:ph type="title" idx="4294967295"/>
          </p:nvPr>
        </p:nvSpPr>
        <p:spPr/>
        <p:txBody>
          <a:bodyPr/>
          <a:lstStyle/>
          <a:p>
            <a:pPr eaLnBrk="1" hangingPunct="1"/>
            <a:r>
              <a:rPr lang="en-US" smtClean="0"/>
              <a:t>How does RCCE work? Part 3</a:t>
            </a:r>
          </a:p>
        </p:txBody>
      </p:sp>
      <p:sp>
        <p:nvSpPr>
          <p:cNvPr id="151558" name="Rectangle 6"/>
          <p:cNvSpPr>
            <a:spLocks noGrp="1" noChangeArrowheads="1"/>
          </p:cNvSpPr>
          <p:nvPr>
            <p:ph type="subTitle" sz="quarter" idx="4294967295"/>
          </p:nvPr>
        </p:nvSpPr>
        <p:spPr>
          <a:xfrm>
            <a:off x="111125" y="793750"/>
            <a:ext cx="8605838" cy="374650"/>
          </a:xfrm>
        </p:spPr>
        <p:txBody>
          <a:bodyPr/>
          <a:lstStyle/>
          <a:p>
            <a:pPr eaLnBrk="1" hangingPunct="1">
              <a:lnSpc>
                <a:spcPct val="90000"/>
              </a:lnSpc>
            </a:pPr>
            <a:r>
              <a:rPr lang="en-US" sz="2000" smtClean="0"/>
              <a:t>The foundation of RCCE is a one-sided put/get interface.</a:t>
            </a:r>
          </a:p>
        </p:txBody>
      </p:sp>
      <p:sp>
        <p:nvSpPr>
          <p:cNvPr id="151559" name="Rectangle 23"/>
          <p:cNvSpPr>
            <a:spLocks noChangeArrowheads="1"/>
          </p:cNvSpPr>
          <p:nvPr/>
        </p:nvSpPr>
        <p:spPr bwMode="auto">
          <a:xfrm>
            <a:off x="123825" y="1266825"/>
            <a:ext cx="8839200" cy="820738"/>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solidFill>
                  <a:schemeClr val="tx1"/>
                </a:solidFill>
                <a:latin typeface="Tahoma" pitchFamily="34" charset="0"/>
              </a:rPr>
              <a:t>Symmetric name space … Allocate memory as a collective op. Each core gets a variable with the given name at a fixed offset from the beginning of a core’s MPB.</a:t>
            </a:r>
          </a:p>
        </p:txBody>
      </p:sp>
      <p:grpSp>
        <p:nvGrpSpPr>
          <p:cNvPr id="151560" name="Group 47"/>
          <p:cNvGrpSpPr>
            <a:grpSpLocks/>
          </p:cNvGrpSpPr>
          <p:nvPr/>
        </p:nvGrpSpPr>
        <p:grpSpPr bwMode="auto">
          <a:xfrm>
            <a:off x="1495425" y="4849813"/>
            <a:ext cx="1851025" cy="1104900"/>
            <a:chOff x="928" y="3277"/>
            <a:chExt cx="1166" cy="696"/>
          </a:xfrm>
        </p:grpSpPr>
        <p:sp>
          <p:nvSpPr>
            <p:cNvPr id="151593" name="Rectangle 25"/>
            <p:cNvSpPr>
              <a:spLocks noChangeArrowheads="1"/>
            </p:cNvSpPr>
            <p:nvPr/>
          </p:nvSpPr>
          <p:spPr bwMode="auto">
            <a:xfrm>
              <a:off x="937" y="3277"/>
              <a:ext cx="1157" cy="696"/>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94" name="Text Box 26"/>
            <p:cNvSpPr txBox="1">
              <a:spLocks noChangeArrowheads="1"/>
            </p:cNvSpPr>
            <p:nvPr/>
          </p:nvSpPr>
          <p:spPr bwMode="auto">
            <a:xfrm>
              <a:off x="1490" y="3703"/>
              <a:ext cx="550" cy="231"/>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0</a:t>
              </a:r>
            </a:p>
          </p:txBody>
        </p:sp>
        <p:sp>
          <p:nvSpPr>
            <p:cNvPr id="151595" name="Rectangle 27"/>
            <p:cNvSpPr>
              <a:spLocks noChangeArrowheads="1"/>
            </p:cNvSpPr>
            <p:nvPr/>
          </p:nvSpPr>
          <p:spPr bwMode="auto">
            <a:xfrm>
              <a:off x="928" y="3277"/>
              <a:ext cx="272" cy="691"/>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96" name="Rectangle 31"/>
            <p:cNvSpPr>
              <a:spLocks noChangeArrowheads="1"/>
            </p:cNvSpPr>
            <p:nvPr/>
          </p:nvSpPr>
          <p:spPr bwMode="auto">
            <a:xfrm>
              <a:off x="1656" y="3373"/>
              <a:ext cx="344" cy="307"/>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grpSp>
        <p:nvGrpSpPr>
          <p:cNvPr id="151561" name="Group 36"/>
          <p:cNvGrpSpPr>
            <a:grpSpLocks/>
          </p:cNvGrpSpPr>
          <p:nvPr/>
        </p:nvGrpSpPr>
        <p:grpSpPr bwMode="auto">
          <a:xfrm>
            <a:off x="174625" y="3475038"/>
            <a:ext cx="3952875" cy="984250"/>
            <a:chOff x="209" y="2319"/>
            <a:chExt cx="2490" cy="620"/>
          </a:xfrm>
        </p:grpSpPr>
        <p:sp>
          <p:nvSpPr>
            <p:cNvPr id="151585" name="Rectangle 37"/>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86" name="Rectangle 38"/>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87" name="Rectangle 39"/>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88" name="Text Box 40"/>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CPU_0</a:t>
              </a:r>
            </a:p>
          </p:txBody>
        </p:sp>
        <p:sp>
          <p:nvSpPr>
            <p:cNvPr id="151589" name="Text Box 41"/>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1590" name="Text Box 42"/>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1591" name="Rectangle 43"/>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92" name="Text Box 44"/>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1562" name="Rectangle 45"/>
          <p:cNvSpPr>
            <a:spLocks noChangeArrowheads="1"/>
          </p:cNvSpPr>
          <p:nvPr/>
        </p:nvSpPr>
        <p:spPr bwMode="auto">
          <a:xfrm>
            <a:off x="2681288" y="35194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1563" name="Line 48"/>
          <p:cNvSpPr>
            <a:spLocks noChangeShapeType="1"/>
          </p:cNvSpPr>
          <p:nvPr/>
        </p:nvSpPr>
        <p:spPr bwMode="auto">
          <a:xfrm>
            <a:off x="2409825" y="4460875"/>
            <a:ext cx="12700" cy="393700"/>
          </a:xfrm>
          <a:prstGeom prst="line">
            <a:avLst/>
          </a:prstGeom>
          <a:noFill/>
          <a:ln w="57150">
            <a:solidFill>
              <a:schemeClr val="tx1"/>
            </a:solidFill>
            <a:round/>
            <a:headEnd/>
            <a:tailEnd/>
          </a:ln>
        </p:spPr>
        <p:txBody>
          <a:bodyPr/>
          <a:lstStyle/>
          <a:p>
            <a:endParaRPr lang="en-US"/>
          </a:p>
        </p:txBody>
      </p:sp>
      <p:sp>
        <p:nvSpPr>
          <p:cNvPr id="151564" name="Rectangle 49"/>
          <p:cNvSpPr>
            <a:spLocks noChangeArrowheads="1"/>
          </p:cNvSpPr>
          <p:nvPr/>
        </p:nvSpPr>
        <p:spPr bwMode="auto">
          <a:xfrm>
            <a:off x="4860925" y="34194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nvGrpSpPr>
          <p:cNvPr id="151565" name="Group 50"/>
          <p:cNvGrpSpPr>
            <a:grpSpLocks/>
          </p:cNvGrpSpPr>
          <p:nvPr/>
        </p:nvGrpSpPr>
        <p:grpSpPr bwMode="auto">
          <a:xfrm>
            <a:off x="4822825" y="3487738"/>
            <a:ext cx="3952875" cy="984250"/>
            <a:chOff x="209" y="2319"/>
            <a:chExt cx="2490" cy="620"/>
          </a:xfrm>
        </p:grpSpPr>
        <p:sp>
          <p:nvSpPr>
            <p:cNvPr id="151577" name="Rectangle 51"/>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78" name="Rectangle 52"/>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79" name="Rectangle 53"/>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80" name="Text Box 54"/>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CPU_47</a:t>
              </a:r>
            </a:p>
          </p:txBody>
        </p:sp>
        <p:sp>
          <p:nvSpPr>
            <p:cNvPr id="151581" name="Text Box 55"/>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1582" name="Text Box 56"/>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1583" name="Rectangle 57"/>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84" name="Text Box 58"/>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1566" name="Rectangle 59"/>
          <p:cNvSpPr>
            <a:spLocks noChangeArrowheads="1"/>
          </p:cNvSpPr>
          <p:nvPr/>
        </p:nvSpPr>
        <p:spPr bwMode="auto">
          <a:xfrm>
            <a:off x="7329488" y="35321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1567" name="Rectangle 61"/>
          <p:cNvSpPr>
            <a:spLocks noChangeArrowheads="1"/>
          </p:cNvSpPr>
          <p:nvPr/>
        </p:nvSpPr>
        <p:spPr bwMode="auto">
          <a:xfrm>
            <a:off x="6170613" y="4887913"/>
            <a:ext cx="1836737" cy="110490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68" name="Text Box 62"/>
          <p:cNvSpPr txBox="1">
            <a:spLocks noChangeArrowheads="1"/>
          </p:cNvSpPr>
          <p:nvPr/>
        </p:nvSpPr>
        <p:spPr bwMode="auto">
          <a:xfrm>
            <a:off x="6807200" y="5564188"/>
            <a:ext cx="1114425" cy="366712"/>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47</a:t>
            </a:r>
          </a:p>
        </p:txBody>
      </p:sp>
      <p:sp>
        <p:nvSpPr>
          <p:cNvPr id="151569" name="Rectangle 63"/>
          <p:cNvSpPr>
            <a:spLocks noChangeArrowheads="1"/>
          </p:cNvSpPr>
          <p:nvPr/>
        </p:nvSpPr>
        <p:spPr bwMode="auto">
          <a:xfrm>
            <a:off x="6156325" y="4887913"/>
            <a:ext cx="431800" cy="1096962"/>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70" name="Rectangle 64"/>
          <p:cNvSpPr>
            <a:spLocks noChangeArrowheads="1"/>
          </p:cNvSpPr>
          <p:nvPr/>
        </p:nvSpPr>
        <p:spPr bwMode="auto">
          <a:xfrm>
            <a:off x="7312025" y="5040313"/>
            <a:ext cx="546100" cy="487362"/>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1571" name="Line 65"/>
          <p:cNvSpPr>
            <a:spLocks noChangeShapeType="1"/>
          </p:cNvSpPr>
          <p:nvPr/>
        </p:nvSpPr>
        <p:spPr bwMode="auto">
          <a:xfrm>
            <a:off x="7070725" y="4498975"/>
            <a:ext cx="12700" cy="393700"/>
          </a:xfrm>
          <a:prstGeom prst="line">
            <a:avLst/>
          </a:prstGeom>
          <a:noFill/>
          <a:ln w="57150">
            <a:solidFill>
              <a:schemeClr val="tx1"/>
            </a:solidFill>
            <a:round/>
            <a:headEnd/>
            <a:tailEnd/>
          </a:ln>
        </p:spPr>
        <p:txBody>
          <a:bodyPr/>
          <a:lstStyle/>
          <a:p>
            <a:endParaRPr lang="en-US"/>
          </a:p>
        </p:txBody>
      </p:sp>
      <p:sp>
        <p:nvSpPr>
          <p:cNvPr id="151572" name="Text Box 75"/>
          <p:cNvSpPr txBox="1">
            <a:spLocks noChangeArrowheads="1"/>
          </p:cNvSpPr>
          <p:nvPr/>
        </p:nvSpPr>
        <p:spPr bwMode="auto">
          <a:xfrm>
            <a:off x="4090988" y="5116513"/>
            <a:ext cx="1343025" cy="823912"/>
          </a:xfrm>
          <a:prstGeom prst="rect">
            <a:avLst/>
          </a:prstGeom>
          <a:noFill/>
          <a:ln w="50800" algn="ctr">
            <a:noFill/>
            <a:miter lim="800000"/>
            <a:headEnd/>
            <a:tailEnd/>
          </a:ln>
        </p:spPr>
        <p:txBody>
          <a:bodyPr>
            <a:spAutoFit/>
          </a:bodyPr>
          <a:lstStyle/>
          <a:p>
            <a:pPr algn="ctr" eaLnBrk="0" hangingPunct="0">
              <a:spcBef>
                <a:spcPct val="50000"/>
              </a:spcBef>
            </a:pPr>
            <a:r>
              <a:rPr lang="en-US" sz="4800">
                <a:solidFill>
                  <a:schemeClr val="tx1"/>
                </a:solidFill>
                <a:latin typeface="Verdana" pitchFamily="34" charset="0"/>
              </a:rPr>
              <a:t>…</a:t>
            </a:r>
          </a:p>
        </p:txBody>
      </p:sp>
      <p:grpSp>
        <p:nvGrpSpPr>
          <p:cNvPr id="151573" name="Group 41"/>
          <p:cNvGrpSpPr>
            <a:grpSpLocks/>
          </p:cNvGrpSpPr>
          <p:nvPr/>
        </p:nvGrpSpPr>
        <p:grpSpPr bwMode="auto">
          <a:xfrm>
            <a:off x="2955925" y="4214813"/>
            <a:ext cx="1155700" cy="1058862"/>
            <a:chOff x="1862" y="2655"/>
            <a:chExt cx="728" cy="667"/>
          </a:xfrm>
        </p:grpSpPr>
        <p:sp>
          <p:nvSpPr>
            <p:cNvPr id="151575" name="Freeform 84"/>
            <p:cNvSpPr>
              <a:spLocks/>
            </p:cNvSpPr>
            <p:nvPr/>
          </p:nvSpPr>
          <p:spPr bwMode="auto">
            <a:xfrm>
              <a:off x="1865" y="2655"/>
              <a:ext cx="27" cy="667"/>
            </a:xfrm>
            <a:custGeom>
              <a:avLst/>
              <a:gdLst>
                <a:gd name="T0" fmla="*/ 0 w 3180"/>
                <a:gd name="T1" fmla="*/ 0 h 648"/>
                <a:gd name="T2" fmla="*/ 0 w 3180"/>
                <a:gd name="T3" fmla="*/ 34 h 648"/>
                <a:gd name="T4" fmla="*/ 0 w 3180"/>
                <a:gd name="T5" fmla="*/ 118 h 648"/>
                <a:gd name="T6" fmla="*/ 0 w 3180"/>
                <a:gd name="T7" fmla="*/ 272 h 648"/>
                <a:gd name="T8" fmla="*/ 0 w 3180"/>
                <a:gd name="T9" fmla="*/ 322 h 648"/>
                <a:gd name="T10" fmla="*/ 0 w 3180"/>
                <a:gd name="T11" fmla="*/ 407 h 648"/>
                <a:gd name="T12" fmla="*/ 0 w 3180"/>
                <a:gd name="T13" fmla="*/ 526 h 648"/>
                <a:gd name="T14" fmla="*/ 0 w 3180"/>
                <a:gd name="T15" fmla="*/ 593 h 648"/>
                <a:gd name="T16" fmla="*/ 0 w 3180"/>
                <a:gd name="T17" fmla="*/ 687 h 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0"/>
                <a:gd name="T28" fmla="*/ 0 h 648"/>
                <a:gd name="T29" fmla="*/ 3180 w 3180"/>
                <a:gd name="T30" fmla="*/ 648 h 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0" h="648">
                  <a:moveTo>
                    <a:pt x="380" y="0"/>
                  </a:moveTo>
                  <a:cubicBezTo>
                    <a:pt x="254" y="6"/>
                    <a:pt x="128" y="13"/>
                    <a:pt x="68" y="32"/>
                  </a:cubicBezTo>
                  <a:cubicBezTo>
                    <a:pt x="8" y="51"/>
                    <a:pt x="24" y="75"/>
                    <a:pt x="20" y="112"/>
                  </a:cubicBezTo>
                  <a:cubicBezTo>
                    <a:pt x="16" y="149"/>
                    <a:pt x="0" y="224"/>
                    <a:pt x="44" y="256"/>
                  </a:cubicBezTo>
                  <a:cubicBezTo>
                    <a:pt x="88" y="288"/>
                    <a:pt x="149" y="283"/>
                    <a:pt x="284" y="304"/>
                  </a:cubicBezTo>
                  <a:cubicBezTo>
                    <a:pt x="419" y="325"/>
                    <a:pt x="712" y="352"/>
                    <a:pt x="852" y="384"/>
                  </a:cubicBezTo>
                  <a:cubicBezTo>
                    <a:pt x="992" y="416"/>
                    <a:pt x="909" y="467"/>
                    <a:pt x="1124" y="496"/>
                  </a:cubicBezTo>
                  <a:cubicBezTo>
                    <a:pt x="1339" y="525"/>
                    <a:pt x="1797" y="535"/>
                    <a:pt x="2140" y="560"/>
                  </a:cubicBezTo>
                  <a:cubicBezTo>
                    <a:pt x="2483" y="585"/>
                    <a:pt x="2831" y="616"/>
                    <a:pt x="3180" y="648"/>
                  </a:cubicBezTo>
                </a:path>
              </a:pathLst>
            </a:custGeom>
            <a:noFill/>
            <a:ln w="38100" cmpd="sng">
              <a:solidFill>
                <a:srgbClr val="580989"/>
              </a:solidFill>
              <a:round/>
              <a:headEnd type="none" w="med" len="med"/>
              <a:tailEnd type="arrow" w="med" len="med"/>
            </a:ln>
          </p:spPr>
          <p:txBody>
            <a:bodyPr/>
            <a:lstStyle/>
            <a:p>
              <a:endParaRPr lang="en-US"/>
            </a:p>
          </p:txBody>
        </p:sp>
        <p:sp>
          <p:nvSpPr>
            <p:cNvPr id="151576" name="Text Box 86"/>
            <p:cNvSpPr txBox="1">
              <a:spLocks noChangeArrowheads="1"/>
            </p:cNvSpPr>
            <p:nvPr/>
          </p:nvSpPr>
          <p:spPr bwMode="auto">
            <a:xfrm>
              <a:off x="1862" y="2819"/>
              <a:ext cx="728" cy="231"/>
            </a:xfrm>
            <a:prstGeom prst="rect">
              <a:avLst/>
            </a:prstGeom>
            <a:noFill/>
            <a:ln w="9525">
              <a:noFill/>
              <a:miter lim="800000"/>
              <a:headEnd/>
              <a:tailEnd/>
            </a:ln>
          </p:spPr>
          <p:txBody>
            <a:bodyPr>
              <a:spAutoFit/>
            </a:bodyPr>
            <a:lstStyle/>
            <a:p>
              <a:pPr>
                <a:spcBef>
                  <a:spcPct val="50000"/>
                </a:spcBef>
              </a:pPr>
              <a:r>
                <a:rPr lang="en-US" b="0">
                  <a:solidFill>
                    <a:schemeClr val="tx1"/>
                  </a:solidFill>
                  <a:latin typeface="Tahoma" pitchFamily="34" charset="0"/>
                </a:rPr>
                <a:t>Put(A,0)</a:t>
              </a:r>
            </a:p>
          </p:txBody>
        </p:sp>
      </p:grpSp>
      <p:sp>
        <p:nvSpPr>
          <p:cNvPr id="48" name="Slide Number Placeholder 47"/>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1F2C0EDE-C7F2-47BB-951B-8D4DB6B25C31}" type="slidenum">
              <a:rPr lang="en-US" sz="800" b="0">
                <a:solidFill>
                  <a:schemeClr val="bg1"/>
                </a:solidFill>
                <a:latin typeface="Tahoma" pitchFamily="34" charset="0"/>
                <a:cs typeface="+mn-cs"/>
              </a:rPr>
              <a:pPr algn="ctr" eaLnBrk="0" hangingPunct="0">
                <a:lnSpc>
                  <a:spcPct val="80000"/>
                </a:lnSpc>
                <a:defRPr/>
              </a:pPr>
              <a:t>90</a:t>
            </a:fld>
            <a:endParaRPr lang="en-US" sz="800" b="0">
              <a:solidFill>
                <a:schemeClr val="bg1"/>
              </a:solidFill>
              <a:latin typeface="Tahoma" pitchFamily="34" charset="0"/>
              <a:cs typeface="+mn-cs"/>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92"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95425" y="1905000"/>
            <a:ext cx="5943600" cy="1870075"/>
          </a:xfrm>
          <a:prstGeom prst="rect">
            <a:avLst/>
          </a:prstGeom>
          <a:noFill/>
          <a:ln w="9525">
            <a:noFill/>
            <a:miter lim="800000"/>
            <a:headEnd/>
            <a:tailEnd/>
          </a:ln>
        </p:spPr>
      </p:pic>
      <p:sp>
        <p:nvSpPr>
          <p:cNvPr id="152579" name="Rectangle 67"/>
          <p:cNvSpPr>
            <a:spLocks noChangeArrowheads="1"/>
          </p:cNvSpPr>
          <p:nvPr/>
        </p:nvSpPr>
        <p:spPr bwMode="auto">
          <a:xfrm>
            <a:off x="1406525" y="4765675"/>
            <a:ext cx="6705600" cy="1320800"/>
          </a:xfrm>
          <a:prstGeom prst="rect">
            <a:avLst/>
          </a:prstGeom>
          <a:no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580" name="Rectangle 46"/>
          <p:cNvSpPr>
            <a:spLocks noChangeArrowheads="1"/>
          </p:cNvSpPr>
          <p:nvPr/>
        </p:nvSpPr>
        <p:spPr bwMode="auto">
          <a:xfrm>
            <a:off x="212725" y="34067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581" name="Rectangle 5"/>
          <p:cNvSpPr>
            <a:spLocks noGrp="1" noChangeArrowheads="1"/>
          </p:cNvSpPr>
          <p:nvPr>
            <p:ph type="title" idx="4294967295"/>
          </p:nvPr>
        </p:nvSpPr>
        <p:spPr/>
        <p:txBody>
          <a:bodyPr/>
          <a:lstStyle/>
          <a:p>
            <a:pPr eaLnBrk="1" hangingPunct="1"/>
            <a:r>
              <a:rPr lang="en-US" smtClean="0"/>
              <a:t>How does RCCE work? Part 3</a:t>
            </a:r>
          </a:p>
        </p:txBody>
      </p:sp>
      <p:sp>
        <p:nvSpPr>
          <p:cNvPr id="152582" name="Rectangle 6"/>
          <p:cNvSpPr>
            <a:spLocks noGrp="1" noChangeArrowheads="1"/>
          </p:cNvSpPr>
          <p:nvPr>
            <p:ph type="subTitle" sz="quarter" idx="4294967295"/>
          </p:nvPr>
        </p:nvSpPr>
        <p:spPr>
          <a:xfrm>
            <a:off x="111125" y="793750"/>
            <a:ext cx="8605838" cy="374650"/>
          </a:xfrm>
        </p:spPr>
        <p:txBody>
          <a:bodyPr/>
          <a:lstStyle/>
          <a:p>
            <a:pPr eaLnBrk="1" hangingPunct="1">
              <a:lnSpc>
                <a:spcPct val="90000"/>
              </a:lnSpc>
            </a:pPr>
            <a:r>
              <a:rPr lang="en-US" sz="2000" smtClean="0"/>
              <a:t>The foundation of RCCE is a one-sided put/get interface.</a:t>
            </a:r>
          </a:p>
        </p:txBody>
      </p:sp>
      <p:sp>
        <p:nvSpPr>
          <p:cNvPr id="152583" name="Rectangle 23"/>
          <p:cNvSpPr>
            <a:spLocks noChangeArrowheads="1"/>
          </p:cNvSpPr>
          <p:nvPr/>
        </p:nvSpPr>
        <p:spPr bwMode="auto">
          <a:xfrm>
            <a:off x="123825" y="1266825"/>
            <a:ext cx="8839200" cy="820738"/>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solidFill>
                  <a:schemeClr val="tx1"/>
                </a:solidFill>
                <a:latin typeface="Tahoma" pitchFamily="34" charset="0"/>
              </a:rPr>
              <a:t>Symmetric name space … Allocate memory as a collective op. Each core gets a variable with the given name at a fixed offset from the beginning of a core’s MPB.</a:t>
            </a:r>
          </a:p>
        </p:txBody>
      </p:sp>
      <p:grpSp>
        <p:nvGrpSpPr>
          <p:cNvPr id="152584" name="Group 47"/>
          <p:cNvGrpSpPr>
            <a:grpSpLocks/>
          </p:cNvGrpSpPr>
          <p:nvPr/>
        </p:nvGrpSpPr>
        <p:grpSpPr bwMode="auto">
          <a:xfrm>
            <a:off x="1495425" y="4849813"/>
            <a:ext cx="1851025" cy="1104900"/>
            <a:chOff x="928" y="3277"/>
            <a:chExt cx="1166" cy="696"/>
          </a:xfrm>
        </p:grpSpPr>
        <p:sp>
          <p:nvSpPr>
            <p:cNvPr id="152620" name="Rectangle 25"/>
            <p:cNvSpPr>
              <a:spLocks noChangeArrowheads="1"/>
            </p:cNvSpPr>
            <p:nvPr/>
          </p:nvSpPr>
          <p:spPr bwMode="auto">
            <a:xfrm>
              <a:off x="937" y="3277"/>
              <a:ext cx="1157" cy="696"/>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21" name="Text Box 26"/>
            <p:cNvSpPr txBox="1">
              <a:spLocks noChangeArrowheads="1"/>
            </p:cNvSpPr>
            <p:nvPr/>
          </p:nvSpPr>
          <p:spPr bwMode="auto">
            <a:xfrm>
              <a:off x="1490" y="3703"/>
              <a:ext cx="550" cy="231"/>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0</a:t>
              </a:r>
            </a:p>
          </p:txBody>
        </p:sp>
        <p:sp>
          <p:nvSpPr>
            <p:cNvPr id="152622" name="Rectangle 27"/>
            <p:cNvSpPr>
              <a:spLocks noChangeArrowheads="1"/>
            </p:cNvSpPr>
            <p:nvPr/>
          </p:nvSpPr>
          <p:spPr bwMode="auto">
            <a:xfrm>
              <a:off x="928" y="3277"/>
              <a:ext cx="272" cy="691"/>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23" name="Rectangle 31"/>
            <p:cNvSpPr>
              <a:spLocks noChangeArrowheads="1"/>
            </p:cNvSpPr>
            <p:nvPr/>
          </p:nvSpPr>
          <p:spPr bwMode="auto">
            <a:xfrm>
              <a:off x="1656" y="3373"/>
              <a:ext cx="344" cy="307"/>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grpSp>
        <p:nvGrpSpPr>
          <p:cNvPr id="152585" name="Group 36"/>
          <p:cNvGrpSpPr>
            <a:grpSpLocks/>
          </p:cNvGrpSpPr>
          <p:nvPr/>
        </p:nvGrpSpPr>
        <p:grpSpPr bwMode="auto">
          <a:xfrm>
            <a:off x="174625" y="3475038"/>
            <a:ext cx="3952875" cy="984250"/>
            <a:chOff x="209" y="2319"/>
            <a:chExt cx="2490" cy="620"/>
          </a:xfrm>
        </p:grpSpPr>
        <p:sp>
          <p:nvSpPr>
            <p:cNvPr id="152612" name="Rectangle 37"/>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13" name="Rectangle 38"/>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14" name="Rectangle 39"/>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15" name="Text Box 40"/>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CPU_0</a:t>
              </a:r>
            </a:p>
          </p:txBody>
        </p:sp>
        <p:sp>
          <p:nvSpPr>
            <p:cNvPr id="152616" name="Text Box 41"/>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2617" name="Text Box 42"/>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2618" name="Rectangle 43"/>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19" name="Text Box 44"/>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2586" name="Rectangle 45"/>
          <p:cNvSpPr>
            <a:spLocks noChangeArrowheads="1"/>
          </p:cNvSpPr>
          <p:nvPr/>
        </p:nvSpPr>
        <p:spPr bwMode="auto">
          <a:xfrm>
            <a:off x="2681288" y="35194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2587" name="Line 48"/>
          <p:cNvSpPr>
            <a:spLocks noChangeShapeType="1"/>
          </p:cNvSpPr>
          <p:nvPr/>
        </p:nvSpPr>
        <p:spPr bwMode="auto">
          <a:xfrm>
            <a:off x="2409825" y="4460875"/>
            <a:ext cx="12700" cy="393700"/>
          </a:xfrm>
          <a:prstGeom prst="line">
            <a:avLst/>
          </a:prstGeom>
          <a:noFill/>
          <a:ln w="57150">
            <a:solidFill>
              <a:schemeClr val="tx1"/>
            </a:solidFill>
            <a:round/>
            <a:headEnd/>
            <a:tailEnd/>
          </a:ln>
        </p:spPr>
        <p:txBody>
          <a:bodyPr/>
          <a:lstStyle/>
          <a:p>
            <a:endParaRPr lang="en-US"/>
          </a:p>
        </p:txBody>
      </p:sp>
      <p:sp>
        <p:nvSpPr>
          <p:cNvPr id="152588" name="Rectangle 49"/>
          <p:cNvSpPr>
            <a:spLocks noChangeArrowheads="1"/>
          </p:cNvSpPr>
          <p:nvPr/>
        </p:nvSpPr>
        <p:spPr bwMode="auto">
          <a:xfrm>
            <a:off x="4860925" y="34194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nvGrpSpPr>
          <p:cNvPr id="152589" name="Group 50"/>
          <p:cNvGrpSpPr>
            <a:grpSpLocks/>
          </p:cNvGrpSpPr>
          <p:nvPr/>
        </p:nvGrpSpPr>
        <p:grpSpPr bwMode="auto">
          <a:xfrm>
            <a:off x="4822825" y="3487738"/>
            <a:ext cx="3952875" cy="984250"/>
            <a:chOff x="209" y="2319"/>
            <a:chExt cx="2490" cy="620"/>
          </a:xfrm>
        </p:grpSpPr>
        <p:sp>
          <p:nvSpPr>
            <p:cNvPr id="152604" name="Rectangle 51"/>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05" name="Rectangle 52"/>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06" name="Rectangle 53"/>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07" name="Text Box 54"/>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CPU_47</a:t>
              </a:r>
            </a:p>
          </p:txBody>
        </p:sp>
        <p:sp>
          <p:nvSpPr>
            <p:cNvPr id="152608" name="Text Box 55"/>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2609" name="Text Box 56"/>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2610" name="Rectangle 57"/>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611" name="Text Box 58"/>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2590" name="Rectangle 59"/>
          <p:cNvSpPr>
            <a:spLocks noChangeArrowheads="1"/>
          </p:cNvSpPr>
          <p:nvPr/>
        </p:nvSpPr>
        <p:spPr bwMode="auto">
          <a:xfrm>
            <a:off x="7329488" y="35321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2591" name="Rectangle 61"/>
          <p:cNvSpPr>
            <a:spLocks noChangeArrowheads="1"/>
          </p:cNvSpPr>
          <p:nvPr/>
        </p:nvSpPr>
        <p:spPr bwMode="auto">
          <a:xfrm>
            <a:off x="6170613" y="4887913"/>
            <a:ext cx="1836737" cy="110490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592" name="Text Box 62"/>
          <p:cNvSpPr txBox="1">
            <a:spLocks noChangeArrowheads="1"/>
          </p:cNvSpPr>
          <p:nvPr/>
        </p:nvSpPr>
        <p:spPr bwMode="auto">
          <a:xfrm>
            <a:off x="6807200" y="5564188"/>
            <a:ext cx="1114425" cy="366712"/>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47</a:t>
            </a:r>
          </a:p>
        </p:txBody>
      </p:sp>
      <p:sp>
        <p:nvSpPr>
          <p:cNvPr id="152593" name="Rectangle 63"/>
          <p:cNvSpPr>
            <a:spLocks noChangeArrowheads="1"/>
          </p:cNvSpPr>
          <p:nvPr/>
        </p:nvSpPr>
        <p:spPr bwMode="auto">
          <a:xfrm>
            <a:off x="6156325" y="4887913"/>
            <a:ext cx="431800" cy="1096962"/>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594" name="Rectangle 64"/>
          <p:cNvSpPr>
            <a:spLocks noChangeArrowheads="1"/>
          </p:cNvSpPr>
          <p:nvPr/>
        </p:nvSpPr>
        <p:spPr bwMode="auto">
          <a:xfrm>
            <a:off x="7312025" y="5040313"/>
            <a:ext cx="546100" cy="487362"/>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2595" name="Line 65"/>
          <p:cNvSpPr>
            <a:spLocks noChangeShapeType="1"/>
          </p:cNvSpPr>
          <p:nvPr/>
        </p:nvSpPr>
        <p:spPr bwMode="auto">
          <a:xfrm>
            <a:off x="7070725" y="4498975"/>
            <a:ext cx="12700" cy="393700"/>
          </a:xfrm>
          <a:prstGeom prst="line">
            <a:avLst/>
          </a:prstGeom>
          <a:noFill/>
          <a:ln w="57150">
            <a:solidFill>
              <a:schemeClr val="tx1"/>
            </a:solidFill>
            <a:round/>
            <a:headEnd/>
            <a:tailEnd/>
          </a:ln>
        </p:spPr>
        <p:txBody>
          <a:bodyPr/>
          <a:lstStyle/>
          <a:p>
            <a:endParaRPr lang="en-US"/>
          </a:p>
        </p:txBody>
      </p:sp>
      <p:sp>
        <p:nvSpPr>
          <p:cNvPr id="152596" name="Text Box 75"/>
          <p:cNvSpPr txBox="1">
            <a:spLocks noChangeArrowheads="1"/>
          </p:cNvSpPr>
          <p:nvPr/>
        </p:nvSpPr>
        <p:spPr bwMode="auto">
          <a:xfrm>
            <a:off x="4090988" y="5116513"/>
            <a:ext cx="1343025" cy="823912"/>
          </a:xfrm>
          <a:prstGeom prst="rect">
            <a:avLst/>
          </a:prstGeom>
          <a:noFill/>
          <a:ln w="50800" algn="ctr">
            <a:noFill/>
            <a:miter lim="800000"/>
            <a:headEnd/>
            <a:tailEnd/>
          </a:ln>
        </p:spPr>
        <p:txBody>
          <a:bodyPr>
            <a:spAutoFit/>
          </a:bodyPr>
          <a:lstStyle/>
          <a:p>
            <a:pPr algn="ctr" eaLnBrk="0" hangingPunct="0">
              <a:spcBef>
                <a:spcPct val="50000"/>
              </a:spcBef>
            </a:pPr>
            <a:r>
              <a:rPr lang="en-US" sz="4800">
                <a:solidFill>
                  <a:schemeClr val="tx1"/>
                </a:solidFill>
                <a:latin typeface="Verdana" pitchFamily="34" charset="0"/>
              </a:rPr>
              <a:t>…</a:t>
            </a:r>
          </a:p>
        </p:txBody>
      </p:sp>
      <p:grpSp>
        <p:nvGrpSpPr>
          <p:cNvPr id="152597" name="Group 41"/>
          <p:cNvGrpSpPr>
            <a:grpSpLocks/>
          </p:cNvGrpSpPr>
          <p:nvPr/>
        </p:nvGrpSpPr>
        <p:grpSpPr bwMode="auto">
          <a:xfrm>
            <a:off x="2955925" y="4214813"/>
            <a:ext cx="1155700" cy="1058862"/>
            <a:chOff x="1862" y="2655"/>
            <a:chExt cx="728" cy="667"/>
          </a:xfrm>
        </p:grpSpPr>
        <p:sp>
          <p:nvSpPr>
            <p:cNvPr id="152602" name="Freeform 84"/>
            <p:cNvSpPr>
              <a:spLocks/>
            </p:cNvSpPr>
            <p:nvPr/>
          </p:nvSpPr>
          <p:spPr bwMode="auto">
            <a:xfrm>
              <a:off x="1865" y="2655"/>
              <a:ext cx="27" cy="667"/>
            </a:xfrm>
            <a:custGeom>
              <a:avLst/>
              <a:gdLst>
                <a:gd name="T0" fmla="*/ 0 w 3180"/>
                <a:gd name="T1" fmla="*/ 0 h 648"/>
                <a:gd name="T2" fmla="*/ 0 w 3180"/>
                <a:gd name="T3" fmla="*/ 34 h 648"/>
                <a:gd name="T4" fmla="*/ 0 w 3180"/>
                <a:gd name="T5" fmla="*/ 118 h 648"/>
                <a:gd name="T6" fmla="*/ 0 w 3180"/>
                <a:gd name="T7" fmla="*/ 272 h 648"/>
                <a:gd name="T8" fmla="*/ 0 w 3180"/>
                <a:gd name="T9" fmla="*/ 322 h 648"/>
                <a:gd name="T10" fmla="*/ 0 w 3180"/>
                <a:gd name="T11" fmla="*/ 407 h 648"/>
                <a:gd name="T12" fmla="*/ 0 w 3180"/>
                <a:gd name="T13" fmla="*/ 526 h 648"/>
                <a:gd name="T14" fmla="*/ 0 w 3180"/>
                <a:gd name="T15" fmla="*/ 593 h 648"/>
                <a:gd name="T16" fmla="*/ 0 w 3180"/>
                <a:gd name="T17" fmla="*/ 687 h 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0"/>
                <a:gd name="T28" fmla="*/ 0 h 648"/>
                <a:gd name="T29" fmla="*/ 3180 w 3180"/>
                <a:gd name="T30" fmla="*/ 648 h 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0" h="648">
                  <a:moveTo>
                    <a:pt x="380" y="0"/>
                  </a:moveTo>
                  <a:cubicBezTo>
                    <a:pt x="254" y="6"/>
                    <a:pt x="128" y="13"/>
                    <a:pt x="68" y="32"/>
                  </a:cubicBezTo>
                  <a:cubicBezTo>
                    <a:pt x="8" y="51"/>
                    <a:pt x="24" y="75"/>
                    <a:pt x="20" y="112"/>
                  </a:cubicBezTo>
                  <a:cubicBezTo>
                    <a:pt x="16" y="149"/>
                    <a:pt x="0" y="224"/>
                    <a:pt x="44" y="256"/>
                  </a:cubicBezTo>
                  <a:cubicBezTo>
                    <a:pt x="88" y="288"/>
                    <a:pt x="149" y="283"/>
                    <a:pt x="284" y="304"/>
                  </a:cubicBezTo>
                  <a:cubicBezTo>
                    <a:pt x="419" y="325"/>
                    <a:pt x="712" y="352"/>
                    <a:pt x="852" y="384"/>
                  </a:cubicBezTo>
                  <a:cubicBezTo>
                    <a:pt x="992" y="416"/>
                    <a:pt x="909" y="467"/>
                    <a:pt x="1124" y="496"/>
                  </a:cubicBezTo>
                  <a:cubicBezTo>
                    <a:pt x="1339" y="525"/>
                    <a:pt x="1797" y="535"/>
                    <a:pt x="2140" y="560"/>
                  </a:cubicBezTo>
                  <a:cubicBezTo>
                    <a:pt x="2483" y="585"/>
                    <a:pt x="2831" y="616"/>
                    <a:pt x="3180" y="648"/>
                  </a:cubicBezTo>
                </a:path>
              </a:pathLst>
            </a:custGeom>
            <a:noFill/>
            <a:ln w="38100" cmpd="sng">
              <a:solidFill>
                <a:srgbClr val="580989"/>
              </a:solidFill>
              <a:round/>
              <a:headEnd type="none" w="med" len="med"/>
              <a:tailEnd type="arrow" w="med" len="med"/>
            </a:ln>
          </p:spPr>
          <p:txBody>
            <a:bodyPr/>
            <a:lstStyle/>
            <a:p>
              <a:endParaRPr lang="en-US"/>
            </a:p>
          </p:txBody>
        </p:sp>
        <p:sp>
          <p:nvSpPr>
            <p:cNvPr id="152603" name="Text Box 86"/>
            <p:cNvSpPr txBox="1">
              <a:spLocks noChangeArrowheads="1"/>
            </p:cNvSpPr>
            <p:nvPr/>
          </p:nvSpPr>
          <p:spPr bwMode="auto">
            <a:xfrm>
              <a:off x="1862" y="2819"/>
              <a:ext cx="728" cy="231"/>
            </a:xfrm>
            <a:prstGeom prst="rect">
              <a:avLst/>
            </a:prstGeom>
            <a:noFill/>
            <a:ln w="9525">
              <a:noFill/>
              <a:miter lim="800000"/>
              <a:headEnd/>
              <a:tailEnd/>
            </a:ln>
          </p:spPr>
          <p:txBody>
            <a:bodyPr>
              <a:spAutoFit/>
            </a:bodyPr>
            <a:lstStyle/>
            <a:p>
              <a:pPr>
                <a:spcBef>
                  <a:spcPct val="50000"/>
                </a:spcBef>
              </a:pPr>
              <a:r>
                <a:rPr lang="en-US" b="0">
                  <a:solidFill>
                    <a:schemeClr val="tx1"/>
                  </a:solidFill>
                  <a:latin typeface="Tahoma" pitchFamily="34" charset="0"/>
                </a:rPr>
                <a:t>Put(A,0)</a:t>
              </a:r>
            </a:p>
          </p:txBody>
        </p:sp>
      </p:grpSp>
      <p:grpSp>
        <p:nvGrpSpPr>
          <p:cNvPr id="152598" name="Group 44"/>
          <p:cNvGrpSpPr>
            <a:grpSpLocks/>
          </p:cNvGrpSpPr>
          <p:nvPr/>
        </p:nvGrpSpPr>
        <p:grpSpPr bwMode="auto">
          <a:xfrm>
            <a:off x="3035300" y="4159250"/>
            <a:ext cx="5597525" cy="1284288"/>
            <a:chOff x="1912" y="2620"/>
            <a:chExt cx="3526" cy="809"/>
          </a:xfrm>
        </p:grpSpPr>
        <p:sp>
          <p:nvSpPr>
            <p:cNvPr id="152600" name="Freeform 88"/>
            <p:cNvSpPr>
              <a:spLocks/>
            </p:cNvSpPr>
            <p:nvPr/>
          </p:nvSpPr>
          <p:spPr bwMode="auto">
            <a:xfrm>
              <a:off x="1912" y="2620"/>
              <a:ext cx="2960" cy="809"/>
            </a:xfrm>
            <a:custGeom>
              <a:avLst/>
              <a:gdLst>
                <a:gd name="T0" fmla="*/ 339 w 2878"/>
                <a:gd name="T1" fmla="*/ 576 h 809"/>
                <a:gd name="T2" fmla="*/ 128 w 2878"/>
                <a:gd name="T3" fmla="*/ 528 h 809"/>
                <a:gd name="T4" fmla="*/ 17 w 2878"/>
                <a:gd name="T5" fmla="*/ 384 h 809"/>
                <a:gd name="T6" fmla="*/ 17 w 2878"/>
                <a:gd name="T7" fmla="*/ 264 h 809"/>
                <a:gd name="T8" fmla="*/ 17 w 2878"/>
                <a:gd name="T9" fmla="*/ 152 h 809"/>
                <a:gd name="T10" fmla="*/ 103 w 2878"/>
                <a:gd name="T11" fmla="*/ 32 h 809"/>
                <a:gd name="T12" fmla="*/ 305 w 2878"/>
                <a:gd name="T13" fmla="*/ 0 h 809"/>
                <a:gd name="T14" fmla="*/ 0 60000 65536"/>
                <a:gd name="T15" fmla="*/ 0 60000 65536"/>
                <a:gd name="T16" fmla="*/ 0 60000 65536"/>
                <a:gd name="T17" fmla="*/ 0 60000 65536"/>
                <a:gd name="T18" fmla="*/ 0 60000 65536"/>
                <a:gd name="T19" fmla="*/ 0 60000 65536"/>
                <a:gd name="T20" fmla="*/ 0 60000 65536"/>
                <a:gd name="T21" fmla="*/ 0 w 2878"/>
                <a:gd name="T22" fmla="*/ 0 h 809"/>
                <a:gd name="T23" fmla="*/ 321 w 2878"/>
                <a:gd name="T24" fmla="*/ 576 h 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8" h="809">
                  <a:moveTo>
                    <a:pt x="0" y="697"/>
                  </a:moveTo>
                  <a:cubicBezTo>
                    <a:pt x="155" y="687"/>
                    <a:pt x="20" y="634"/>
                    <a:pt x="412" y="638"/>
                  </a:cubicBezTo>
                  <a:cubicBezTo>
                    <a:pt x="804" y="642"/>
                    <a:pt x="2005" y="809"/>
                    <a:pt x="2350" y="721"/>
                  </a:cubicBezTo>
                  <a:cubicBezTo>
                    <a:pt x="2695" y="633"/>
                    <a:pt x="2406" y="222"/>
                    <a:pt x="2480" y="111"/>
                  </a:cubicBezTo>
                  <a:cubicBezTo>
                    <a:pt x="2554" y="0"/>
                    <a:pt x="2730" y="64"/>
                    <a:pt x="2796" y="54"/>
                  </a:cubicBezTo>
                  <a:cubicBezTo>
                    <a:pt x="2862" y="44"/>
                    <a:pt x="2861" y="54"/>
                    <a:pt x="2878" y="54"/>
                  </a:cubicBezTo>
                </a:path>
              </a:pathLst>
            </a:custGeom>
            <a:noFill/>
            <a:ln w="38100" cmpd="sng">
              <a:solidFill>
                <a:srgbClr val="580989"/>
              </a:solidFill>
              <a:round/>
              <a:headEnd type="none" w="med" len="med"/>
              <a:tailEnd type="arrow" w="med" len="med"/>
            </a:ln>
          </p:spPr>
          <p:txBody>
            <a:bodyPr/>
            <a:lstStyle/>
            <a:p>
              <a:endParaRPr lang="en-US"/>
            </a:p>
          </p:txBody>
        </p:sp>
        <p:sp>
          <p:nvSpPr>
            <p:cNvPr id="152601" name="Text Box 89"/>
            <p:cNvSpPr txBox="1">
              <a:spLocks noChangeArrowheads="1"/>
            </p:cNvSpPr>
            <p:nvPr/>
          </p:nvSpPr>
          <p:spPr bwMode="auto">
            <a:xfrm>
              <a:off x="4566" y="2826"/>
              <a:ext cx="872" cy="231"/>
            </a:xfrm>
            <a:prstGeom prst="rect">
              <a:avLst/>
            </a:prstGeom>
            <a:noFill/>
            <a:ln w="9525">
              <a:noFill/>
              <a:miter lim="800000"/>
              <a:headEnd/>
              <a:tailEnd/>
            </a:ln>
          </p:spPr>
          <p:txBody>
            <a:bodyPr>
              <a:spAutoFit/>
            </a:bodyPr>
            <a:lstStyle/>
            <a:p>
              <a:pPr>
                <a:spcBef>
                  <a:spcPct val="50000"/>
                </a:spcBef>
              </a:pPr>
              <a:r>
                <a:rPr lang="en-US" b="0">
                  <a:solidFill>
                    <a:schemeClr val="tx1"/>
                  </a:solidFill>
                  <a:latin typeface="Tahoma" pitchFamily="34" charset="0"/>
                </a:rPr>
                <a:t>Get(A, 0)</a:t>
              </a:r>
            </a:p>
          </p:txBody>
        </p:sp>
      </p:grpSp>
      <p:sp>
        <p:nvSpPr>
          <p:cNvPr id="48" name="Slide Number Placeholder 47"/>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B7410299-8AC2-4F6A-9A09-3A683ABC9834}" type="slidenum">
              <a:rPr lang="en-US" sz="800" b="0">
                <a:solidFill>
                  <a:schemeClr val="bg1"/>
                </a:solidFill>
                <a:latin typeface="Tahoma" pitchFamily="34" charset="0"/>
                <a:cs typeface="+mn-cs"/>
              </a:rPr>
              <a:pPr algn="ctr" eaLnBrk="0" hangingPunct="0">
                <a:lnSpc>
                  <a:spcPct val="80000"/>
                </a:lnSpc>
                <a:defRPr/>
              </a:pPr>
              <a:t>91</a:t>
            </a:fld>
            <a:endParaRPr lang="en-US" sz="800" b="0">
              <a:solidFill>
                <a:schemeClr val="bg1"/>
              </a:solidFill>
              <a:latin typeface="Tahoma" pitchFamily="34" charset="0"/>
              <a:cs typeface="+mn-cs"/>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92" descr="SCC-prog-view-cu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95425" y="1905000"/>
            <a:ext cx="5943600" cy="1870075"/>
          </a:xfrm>
          <a:prstGeom prst="rect">
            <a:avLst/>
          </a:prstGeom>
          <a:noFill/>
          <a:ln w="9525">
            <a:noFill/>
            <a:miter lim="800000"/>
            <a:headEnd/>
            <a:tailEnd/>
          </a:ln>
        </p:spPr>
      </p:pic>
      <p:sp>
        <p:nvSpPr>
          <p:cNvPr id="153603" name="Rectangle 67"/>
          <p:cNvSpPr>
            <a:spLocks noChangeArrowheads="1"/>
          </p:cNvSpPr>
          <p:nvPr/>
        </p:nvSpPr>
        <p:spPr bwMode="auto">
          <a:xfrm>
            <a:off x="1406525" y="4765675"/>
            <a:ext cx="6705600" cy="1320800"/>
          </a:xfrm>
          <a:prstGeom prst="rect">
            <a:avLst/>
          </a:prstGeom>
          <a:no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04" name="Rectangle 46"/>
          <p:cNvSpPr>
            <a:spLocks noChangeArrowheads="1"/>
          </p:cNvSpPr>
          <p:nvPr/>
        </p:nvSpPr>
        <p:spPr bwMode="auto">
          <a:xfrm>
            <a:off x="212725" y="34067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05" name="Rectangle 5"/>
          <p:cNvSpPr>
            <a:spLocks noGrp="1" noChangeArrowheads="1"/>
          </p:cNvSpPr>
          <p:nvPr>
            <p:ph type="title" idx="4294967295"/>
          </p:nvPr>
        </p:nvSpPr>
        <p:spPr/>
        <p:txBody>
          <a:bodyPr/>
          <a:lstStyle/>
          <a:p>
            <a:pPr eaLnBrk="1" hangingPunct="1"/>
            <a:r>
              <a:rPr lang="en-US" smtClean="0"/>
              <a:t>How does RCCE work? Part 3</a:t>
            </a:r>
          </a:p>
        </p:txBody>
      </p:sp>
      <p:sp>
        <p:nvSpPr>
          <p:cNvPr id="153606" name="Rectangle 6"/>
          <p:cNvSpPr>
            <a:spLocks noGrp="1" noChangeArrowheads="1"/>
          </p:cNvSpPr>
          <p:nvPr>
            <p:ph type="subTitle" sz="quarter" idx="4294967295"/>
          </p:nvPr>
        </p:nvSpPr>
        <p:spPr>
          <a:xfrm>
            <a:off x="111125" y="793750"/>
            <a:ext cx="8605838" cy="374650"/>
          </a:xfrm>
        </p:spPr>
        <p:txBody>
          <a:bodyPr/>
          <a:lstStyle/>
          <a:p>
            <a:pPr eaLnBrk="1" hangingPunct="1">
              <a:lnSpc>
                <a:spcPct val="90000"/>
              </a:lnSpc>
            </a:pPr>
            <a:r>
              <a:rPr lang="en-US" sz="2000" smtClean="0"/>
              <a:t>The foundation of RCCE is a one-sided put/get interface.</a:t>
            </a:r>
          </a:p>
        </p:txBody>
      </p:sp>
      <p:sp>
        <p:nvSpPr>
          <p:cNvPr id="153607" name="Rectangle 23"/>
          <p:cNvSpPr>
            <a:spLocks noChangeArrowheads="1"/>
          </p:cNvSpPr>
          <p:nvPr/>
        </p:nvSpPr>
        <p:spPr bwMode="auto">
          <a:xfrm>
            <a:off x="123825" y="1266825"/>
            <a:ext cx="8839200" cy="820738"/>
          </a:xfrm>
          <a:prstGeom prst="rect">
            <a:avLst/>
          </a:prstGeom>
          <a:noFill/>
          <a:ln w="9525">
            <a:noFill/>
            <a:miter lim="800000"/>
            <a:headEnd/>
            <a:tailEnd/>
          </a:ln>
        </p:spPr>
        <p:txBody>
          <a:bodyPr lIns="0" tIns="0" rIns="0" bIns="0"/>
          <a:lstStyle/>
          <a:p>
            <a:pPr marL="225425" indent="-225425">
              <a:lnSpc>
                <a:spcPct val="90000"/>
              </a:lnSpc>
              <a:spcBef>
                <a:spcPct val="20000"/>
              </a:spcBef>
              <a:buFontTx/>
              <a:buChar char="•"/>
            </a:pPr>
            <a:r>
              <a:rPr lang="en-US">
                <a:solidFill>
                  <a:schemeClr val="tx1"/>
                </a:solidFill>
                <a:latin typeface="Tahoma" pitchFamily="34" charset="0"/>
              </a:rPr>
              <a:t>Symmetric name space … Allocate memory as a collective op. Each core gets a variable with the given name at a fixed offset from the beginning of a core’s MPB.</a:t>
            </a:r>
          </a:p>
        </p:txBody>
      </p:sp>
      <p:grpSp>
        <p:nvGrpSpPr>
          <p:cNvPr id="153608" name="Group 47"/>
          <p:cNvGrpSpPr>
            <a:grpSpLocks/>
          </p:cNvGrpSpPr>
          <p:nvPr/>
        </p:nvGrpSpPr>
        <p:grpSpPr bwMode="auto">
          <a:xfrm>
            <a:off x="1495425" y="4849813"/>
            <a:ext cx="1851025" cy="1104900"/>
            <a:chOff x="928" y="3277"/>
            <a:chExt cx="1166" cy="696"/>
          </a:xfrm>
        </p:grpSpPr>
        <p:sp>
          <p:nvSpPr>
            <p:cNvPr id="153645" name="Rectangle 25"/>
            <p:cNvSpPr>
              <a:spLocks noChangeArrowheads="1"/>
            </p:cNvSpPr>
            <p:nvPr/>
          </p:nvSpPr>
          <p:spPr bwMode="auto">
            <a:xfrm>
              <a:off x="937" y="3277"/>
              <a:ext cx="1157" cy="696"/>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46" name="Text Box 26"/>
            <p:cNvSpPr txBox="1">
              <a:spLocks noChangeArrowheads="1"/>
            </p:cNvSpPr>
            <p:nvPr/>
          </p:nvSpPr>
          <p:spPr bwMode="auto">
            <a:xfrm>
              <a:off x="1490" y="3703"/>
              <a:ext cx="550" cy="231"/>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0</a:t>
              </a:r>
            </a:p>
          </p:txBody>
        </p:sp>
        <p:sp>
          <p:nvSpPr>
            <p:cNvPr id="153647" name="Rectangle 27"/>
            <p:cNvSpPr>
              <a:spLocks noChangeArrowheads="1"/>
            </p:cNvSpPr>
            <p:nvPr/>
          </p:nvSpPr>
          <p:spPr bwMode="auto">
            <a:xfrm>
              <a:off x="928" y="3277"/>
              <a:ext cx="272" cy="691"/>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48" name="Rectangle 31"/>
            <p:cNvSpPr>
              <a:spLocks noChangeArrowheads="1"/>
            </p:cNvSpPr>
            <p:nvPr/>
          </p:nvSpPr>
          <p:spPr bwMode="auto">
            <a:xfrm>
              <a:off x="1656" y="3373"/>
              <a:ext cx="344" cy="307"/>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grpSp>
        <p:nvGrpSpPr>
          <p:cNvPr id="153609" name="Group 36"/>
          <p:cNvGrpSpPr>
            <a:grpSpLocks/>
          </p:cNvGrpSpPr>
          <p:nvPr/>
        </p:nvGrpSpPr>
        <p:grpSpPr bwMode="auto">
          <a:xfrm>
            <a:off x="174625" y="3475038"/>
            <a:ext cx="3952875" cy="984250"/>
            <a:chOff x="209" y="2319"/>
            <a:chExt cx="2490" cy="620"/>
          </a:xfrm>
        </p:grpSpPr>
        <p:sp>
          <p:nvSpPr>
            <p:cNvPr id="153637" name="Rectangle 37"/>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8" name="Rectangle 38"/>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9" name="Rectangle 39"/>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40" name="Text Box 40"/>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CPU_0</a:t>
              </a:r>
            </a:p>
          </p:txBody>
        </p:sp>
        <p:sp>
          <p:nvSpPr>
            <p:cNvPr id="153641" name="Text Box 41"/>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3642" name="Text Box 42"/>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3643" name="Rectangle 43"/>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44" name="Text Box 44"/>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3610" name="Rectangle 45"/>
          <p:cNvSpPr>
            <a:spLocks noChangeArrowheads="1"/>
          </p:cNvSpPr>
          <p:nvPr/>
        </p:nvSpPr>
        <p:spPr bwMode="auto">
          <a:xfrm>
            <a:off x="2681288" y="35194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3611" name="Line 48"/>
          <p:cNvSpPr>
            <a:spLocks noChangeShapeType="1"/>
          </p:cNvSpPr>
          <p:nvPr/>
        </p:nvSpPr>
        <p:spPr bwMode="auto">
          <a:xfrm>
            <a:off x="2409825" y="4460875"/>
            <a:ext cx="12700" cy="393700"/>
          </a:xfrm>
          <a:prstGeom prst="line">
            <a:avLst/>
          </a:prstGeom>
          <a:noFill/>
          <a:ln w="57150">
            <a:solidFill>
              <a:schemeClr val="tx1"/>
            </a:solidFill>
            <a:round/>
            <a:headEnd/>
            <a:tailEnd/>
          </a:ln>
        </p:spPr>
        <p:txBody>
          <a:bodyPr/>
          <a:lstStyle/>
          <a:p>
            <a:endParaRPr lang="en-US"/>
          </a:p>
        </p:txBody>
      </p:sp>
      <p:sp>
        <p:nvSpPr>
          <p:cNvPr id="153612" name="Rectangle 49"/>
          <p:cNvSpPr>
            <a:spLocks noChangeArrowheads="1"/>
          </p:cNvSpPr>
          <p:nvPr/>
        </p:nvSpPr>
        <p:spPr bwMode="auto">
          <a:xfrm>
            <a:off x="4860925" y="3419475"/>
            <a:ext cx="3987800" cy="1130300"/>
          </a:xfrm>
          <a:prstGeom prst="rect">
            <a:avLst/>
          </a:prstGeom>
          <a:solidFill>
            <a:srgbClr val="FFF4D9"/>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nvGrpSpPr>
          <p:cNvPr id="153613" name="Group 50"/>
          <p:cNvGrpSpPr>
            <a:grpSpLocks/>
          </p:cNvGrpSpPr>
          <p:nvPr/>
        </p:nvGrpSpPr>
        <p:grpSpPr bwMode="auto">
          <a:xfrm>
            <a:off x="4822825" y="3487738"/>
            <a:ext cx="3952875" cy="984250"/>
            <a:chOff x="209" y="2319"/>
            <a:chExt cx="2490" cy="620"/>
          </a:xfrm>
        </p:grpSpPr>
        <p:sp>
          <p:nvSpPr>
            <p:cNvPr id="153629" name="Rectangle 51"/>
            <p:cNvSpPr>
              <a:spLocks noChangeArrowheads="1"/>
            </p:cNvSpPr>
            <p:nvPr/>
          </p:nvSpPr>
          <p:spPr bwMode="auto">
            <a:xfrm>
              <a:off x="1761" y="2319"/>
              <a:ext cx="938"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0" name="Rectangle 52"/>
            <p:cNvSpPr>
              <a:spLocks noChangeArrowheads="1"/>
            </p:cNvSpPr>
            <p:nvPr/>
          </p:nvSpPr>
          <p:spPr bwMode="auto">
            <a:xfrm>
              <a:off x="1506" y="2319"/>
              <a:ext cx="244"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1" name="Rectangle 53"/>
            <p:cNvSpPr>
              <a:spLocks noChangeArrowheads="1"/>
            </p:cNvSpPr>
            <p:nvPr/>
          </p:nvSpPr>
          <p:spPr bwMode="auto">
            <a:xfrm>
              <a:off x="1066" y="2319"/>
              <a:ext cx="429" cy="62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2" name="Text Box 54"/>
            <p:cNvSpPr txBox="1">
              <a:spLocks noChangeArrowheads="1"/>
            </p:cNvSpPr>
            <p:nvPr/>
          </p:nvSpPr>
          <p:spPr bwMode="auto">
            <a:xfrm>
              <a:off x="1761" y="2516"/>
              <a:ext cx="938" cy="250"/>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CPU_47</a:t>
              </a:r>
            </a:p>
          </p:txBody>
        </p:sp>
        <p:sp>
          <p:nvSpPr>
            <p:cNvPr id="153633" name="Text Box 55"/>
            <p:cNvSpPr txBox="1">
              <a:spLocks noChangeArrowheads="1"/>
            </p:cNvSpPr>
            <p:nvPr/>
          </p:nvSpPr>
          <p:spPr bwMode="auto">
            <a:xfrm rot="5400000">
              <a:off x="1415"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L1$</a:t>
              </a:r>
            </a:p>
          </p:txBody>
        </p:sp>
        <p:sp>
          <p:nvSpPr>
            <p:cNvPr id="153634" name="Text Box 56"/>
            <p:cNvSpPr txBox="1">
              <a:spLocks noChangeArrowheads="1"/>
            </p:cNvSpPr>
            <p:nvPr/>
          </p:nvSpPr>
          <p:spPr bwMode="auto">
            <a:xfrm rot="5400000">
              <a:off x="1103" y="2598"/>
              <a:ext cx="440" cy="231"/>
            </a:xfrm>
            <a:prstGeom prst="rect">
              <a:avLst/>
            </a:prstGeom>
            <a:noFill/>
            <a:ln w="50800" algn="ctr">
              <a:noFill/>
              <a:miter lim="800000"/>
              <a:headEnd/>
              <a:tailEnd/>
            </a:ln>
          </p:spPr>
          <p:txBody>
            <a:bodyPr>
              <a:spAutoFit/>
            </a:bodyPr>
            <a:lstStyle/>
            <a:p>
              <a:pPr algn="ctr" eaLnBrk="0" hangingPunct="0">
                <a:spcBef>
                  <a:spcPct val="50000"/>
                </a:spcBef>
              </a:pPr>
              <a:r>
                <a:rPr lang="en-US">
                  <a:solidFill>
                    <a:srgbClr val="000000"/>
                  </a:solidFill>
                  <a:latin typeface="Verdana" pitchFamily="34" charset="0"/>
                </a:rPr>
                <a:t>L2$</a:t>
              </a:r>
            </a:p>
          </p:txBody>
        </p:sp>
        <p:sp>
          <p:nvSpPr>
            <p:cNvPr id="153635" name="Rectangle 57"/>
            <p:cNvSpPr>
              <a:spLocks noChangeArrowheads="1"/>
            </p:cNvSpPr>
            <p:nvPr/>
          </p:nvSpPr>
          <p:spPr bwMode="auto">
            <a:xfrm>
              <a:off x="285" y="2319"/>
              <a:ext cx="781" cy="615"/>
            </a:xfrm>
            <a:prstGeom prst="rect">
              <a:avLst/>
            </a:prstGeom>
            <a:solidFill>
              <a:schemeClr val="accent2"/>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36" name="Text Box 58"/>
            <p:cNvSpPr txBox="1">
              <a:spLocks noChangeArrowheads="1"/>
            </p:cNvSpPr>
            <p:nvPr/>
          </p:nvSpPr>
          <p:spPr bwMode="auto">
            <a:xfrm>
              <a:off x="209" y="2492"/>
              <a:ext cx="998" cy="442"/>
            </a:xfrm>
            <a:prstGeom prst="rect">
              <a:avLst/>
            </a:prstGeom>
            <a:noFill/>
            <a:ln w="50800" algn="ctr">
              <a:noFill/>
              <a:miter lim="800000"/>
              <a:headEnd/>
              <a:tailEnd/>
            </a:ln>
          </p:spPr>
          <p:txBody>
            <a:bodyPr>
              <a:spAutoFit/>
            </a:bodyPr>
            <a:lstStyle/>
            <a:p>
              <a:pPr algn="ctr" eaLnBrk="0" hangingPunct="0">
                <a:spcBef>
                  <a:spcPct val="50000"/>
                </a:spcBef>
              </a:pPr>
              <a:r>
                <a:rPr lang="en-US" sz="2000">
                  <a:solidFill>
                    <a:srgbClr val="000000"/>
                  </a:solidFill>
                  <a:latin typeface="Verdana" pitchFamily="34" charset="0"/>
                </a:rPr>
                <a:t>Private DRAM</a:t>
              </a:r>
            </a:p>
          </p:txBody>
        </p:sp>
      </p:grpSp>
      <p:sp>
        <p:nvSpPr>
          <p:cNvPr id="153614" name="Rectangle 59"/>
          <p:cNvSpPr>
            <a:spLocks noChangeArrowheads="1"/>
          </p:cNvSpPr>
          <p:nvPr/>
        </p:nvSpPr>
        <p:spPr bwMode="auto">
          <a:xfrm>
            <a:off x="7329488" y="3532188"/>
            <a:ext cx="417512" cy="288925"/>
          </a:xfrm>
          <a:prstGeom prst="rect">
            <a:avLst/>
          </a:prstGeom>
          <a:solidFill>
            <a:schemeClr val="bg2"/>
          </a:solidFill>
          <a:ln w="12700" algn="ctr">
            <a:solidFill>
              <a:srgbClr val="FF0000"/>
            </a:solidFill>
            <a:miter lim="800000"/>
            <a:headEnd/>
            <a:tailEnd/>
          </a:ln>
        </p:spPr>
        <p:txBody>
          <a:bodyPr wrap="none" anchor="ctr"/>
          <a:lstStyle/>
          <a:p>
            <a:pPr algn="ctr" eaLnBrk="0" hangingPunct="0"/>
            <a:r>
              <a:rPr lang="en-US" sz="1400">
                <a:solidFill>
                  <a:schemeClr val="tx1"/>
                </a:solidFill>
                <a:latin typeface="Verdana" pitchFamily="34" charset="0"/>
              </a:rPr>
              <a:t>t&amp;s</a:t>
            </a:r>
          </a:p>
        </p:txBody>
      </p:sp>
      <p:sp>
        <p:nvSpPr>
          <p:cNvPr id="153615" name="Rectangle 61"/>
          <p:cNvSpPr>
            <a:spLocks noChangeArrowheads="1"/>
          </p:cNvSpPr>
          <p:nvPr/>
        </p:nvSpPr>
        <p:spPr bwMode="auto">
          <a:xfrm>
            <a:off x="6170613" y="4887913"/>
            <a:ext cx="1836737" cy="1104900"/>
          </a:xfrm>
          <a:prstGeom prst="rect">
            <a:avLst/>
          </a:prstGeom>
          <a:solidFill>
            <a:schemeClr val="accent1"/>
          </a:solidFill>
          <a:ln w="50800" algn="ctr">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16" name="Text Box 62"/>
          <p:cNvSpPr txBox="1">
            <a:spLocks noChangeArrowheads="1"/>
          </p:cNvSpPr>
          <p:nvPr/>
        </p:nvSpPr>
        <p:spPr bwMode="auto">
          <a:xfrm>
            <a:off x="6807200" y="5564188"/>
            <a:ext cx="1114425" cy="366712"/>
          </a:xfrm>
          <a:prstGeom prst="rect">
            <a:avLst/>
          </a:prstGeom>
          <a:noFill/>
          <a:ln w="9525">
            <a:noFill/>
            <a:miter lim="800000"/>
            <a:headEnd/>
            <a:tailEnd/>
          </a:ln>
        </p:spPr>
        <p:txBody>
          <a:bodyPr>
            <a:spAutoFit/>
          </a:bodyPr>
          <a:lstStyle/>
          <a:p>
            <a:pPr algn="r">
              <a:spcBef>
                <a:spcPct val="50000"/>
              </a:spcBef>
            </a:pPr>
            <a:r>
              <a:rPr lang="en-US" b="0">
                <a:solidFill>
                  <a:schemeClr val="tx1"/>
                </a:solidFill>
                <a:latin typeface="Tahoma" pitchFamily="34" charset="0"/>
              </a:rPr>
              <a:t>47</a:t>
            </a:r>
          </a:p>
        </p:txBody>
      </p:sp>
      <p:sp>
        <p:nvSpPr>
          <p:cNvPr id="153617" name="Rectangle 63"/>
          <p:cNvSpPr>
            <a:spLocks noChangeArrowheads="1"/>
          </p:cNvSpPr>
          <p:nvPr/>
        </p:nvSpPr>
        <p:spPr bwMode="auto">
          <a:xfrm>
            <a:off x="6156325" y="4887913"/>
            <a:ext cx="431800" cy="1096962"/>
          </a:xfrm>
          <a:prstGeom prst="rect">
            <a:avLst/>
          </a:prstGeom>
          <a:solidFill>
            <a:srgbClr val="FB93E5"/>
          </a:solidFill>
          <a:ln w="2857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18" name="Rectangle 64"/>
          <p:cNvSpPr>
            <a:spLocks noChangeArrowheads="1"/>
          </p:cNvSpPr>
          <p:nvPr/>
        </p:nvSpPr>
        <p:spPr bwMode="auto">
          <a:xfrm>
            <a:off x="7312025" y="5040313"/>
            <a:ext cx="546100" cy="487362"/>
          </a:xfrm>
          <a:prstGeom prst="rect">
            <a:avLst/>
          </a:prstGeom>
          <a:solidFill>
            <a:srgbClr val="00CC00"/>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3619" name="Line 65"/>
          <p:cNvSpPr>
            <a:spLocks noChangeShapeType="1"/>
          </p:cNvSpPr>
          <p:nvPr/>
        </p:nvSpPr>
        <p:spPr bwMode="auto">
          <a:xfrm>
            <a:off x="7070725" y="4498975"/>
            <a:ext cx="12700" cy="393700"/>
          </a:xfrm>
          <a:prstGeom prst="line">
            <a:avLst/>
          </a:prstGeom>
          <a:noFill/>
          <a:ln w="57150">
            <a:solidFill>
              <a:schemeClr val="tx1"/>
            </a:solidFill>
            <a:round/>
            <a:headEnd/>
            <a:tailEnd/>
          </a:ln>
        </p:spPr>
        <p:txBody>
          <a:bodyPr/>
          <a:lstStyle/>
          <a:p>
            <a:endParaRPr lang="en-US"/>
          </a:p>
        </p:txBody>
      </p:sp>
      <p:sp>
        <p:nvSpPr>
          <p:cNvPr id="153620" name="Text Box 75"/>
          <p:cNvSpPr txBox="1">
            <a:spLocks noChangeArrowheads="1"/>
          </p:cNvSpPr>
          <p:nvPr/>
        </p:nvSpPr>
        <p:spPr bwMode="auto">
          <a:xfrm>
            <a:off x="4090988" y="5116513"/>
            <a:ext cx="1343025" cy="823912"/>
          </a:xfrm>
          <a:prstGeom prst="rect">
            <a:avLst/>
          </a:prstGeom>
          <a:noFill/>
          <a:ln w="50800" algn="ctr">
            <a:noFill/>
            <a:miter lim="800000"/>
            <a:headEnd/>
            <a:tailEnd/>
          </a:ln>
        </p:spPr>
        <p:txBody>
          <a:bodyPr>
            <a:spAutoFit/>
          </a:bodyPr>
          <a:lstStyle/>
          <a:p>
            <a:pPr algn="ctr" eaLnBrk="0" hangingPunct="0">
              <a:spcBef>
                <a:spcPct val="50000"/>
              </a:spcBef>
            </a:pPr>
            <a:r>
              <a:rPr lang="en-US" sz="4800">
                <a:solidFill>
                  <a:schemeClr val="tx1"/>
                </a:solidFill>
                <a:latin typeface="Verdana" pitchFamily="34" charset="0"/>
              </a:rPr>
              <a:t>…</a:t>
            </a:r>
          </a:p>
        </p:txBody>
      </p:sp>
      <p:grpSp>
        <p:nvGrpSpPr>
          <p:cNvPr id="153621" name="Group 41"/>
          <p:cNvGrpSpPr>
            <a:grpSpLocks/>
          </p:cNvGrpSpPr>
          <p:nvPr/>
        </p:nvGrpSpPr>
        <p:grpSpPr bwMode="auto">
          <a:xfrm>
            <a:off x="2955925" y="4214813"/>
            <a:ext cx="1155700" cy="1058862"/>
            <a:chOff x="1862" y="2655"/>
            <a:chExt cx="728" cy="667"/>
          </a:xfrm>
        </p:grpSpPr>
        <p:sp>
          <p:nvSpPr>
            <p:cNvPr id="153627" name="Freeform 84"/>
            <p:cNvSpPr>
              <a:spLocks/>
            </p:cNvSpPr>
            <p:nvPr/>
          </p:nvSpPr>
          <p:spPr bwMode="auto">
            <a:xfrm>
              <a:off x="1865" y="2655"/>
              <a:ext cx="27" cy="667"/>
            </a:xfrm>
            <a:custGeom>
              <a:avLst/>
              <a:gdLst>
                <a:gd name="T0" fmla="*/ 0 w 3180"/>
                <a:gd name="T1" fmla="*/ 0 h 648"/>
                <a:gd name="T2" fmla="*/ 0 w 3180"/>
                <a:gd name="T3" fmla="*/ 34 h 648"/>
                <a:gd name="T4" fmla="*/ 0 w 3180"/>
                <a:gd name="T5" fmla="*/ 118 h 648"/>
                <a:gd name="T6" fmla="*/ 0 w 3180"/>
                <a:gd name="T7" fmla="*/ 272 h 648"/>
                <a:gd name="T8" fmla="*/ 0 w 3180"/>
                <a:gd name="T9" fmla="*/ 322 h 648"/>
                <a:gd name="T10" fmla="*/ 0 w 3180"/>
                <a:gd name="T11" fmla="*/ 407 h 648"/>
                <a:gd name="T12" fmla="*/ 0 w 3180"/>
                <a:gd name="T13" fmla="*/ 526 h 648"/>
                <a:gd name="T14" fmla="*/ 0 w 3180"/>
                <a:gd name="T15" fmla="*/ 593 h 648"/>
                <a:gd name="T16" fmla="*/ 0 w 3180"/>
                <a:gd name="T17" fmla="*/ 687 h 6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0"/>
                <a:gd name="T28" fmla="*/ 0 h 648"/>
                <a:gd name="T29" fmla="*/ 3180 w 3180"/>
                <a:gd name="T30" fmla="*/ 648 h 6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0" h="648">
                  <a:moveTo>
                    <a:pt x="380" y="0"/>
                  </a:moveTo>
                  <a:cubicBezTo>
                    <a:pt x="254" y="6"/>
                    <a:pt x="128" y="13"/>
                    <a:pt x="68" y="32"/>
                  </a:cubicBezTo>
                  <a:cubicBezTo>
                    <a:pt x="8" y="51"/>
                    <a:pt x="24" y="75"/>
                    <a:pt x="20" y="112"/>
                  </a:cubicBezTo>
                  <a:cubicBezTo>
                    <a:pt x="16" y="149"/>
                    <a:pt x="0" y="224"/>
                    <a:pt x="44" y="256"/>
                  </a:cubicBezTo>
                  <a:cubicBezTo>
                    <a:pt x="88" y="288"/>
                    <a:pt x="149" y="283"/>
                    <a:pt x="284" y="304"/>
                  </a:cubicBezTo>
                  <a:cubicBezTo>
                    <a:pt x="419" y="325"/>
                    <a:pt x="712" y="352"/>
                    <a:pt x="852" y="384"/>
                  </a:cubicBezTo>
                  <a:cubicBezTo>
                    <a:pt x="992" y="416"/>
                    <a:pt x="909" y="467"/>
                    <a:pt x="1124" y="496"/>
                  </a:cubicBezTo>
                  <a:cubicBezTo>
                    <a:pt x="1339" y="525"/>
                    <a:pt x="1797" y="535"/>
                    <a:pt x="2140" y="560"/>
                  </a:cubicBezTo>
                  <a:cubicBezTo>
                    <a:pt x="2483" y="585"/>
                    <a:pt x="2831" y="616"/>
                    <a:pt x="3180" y="648"/>
                  </a:cubicBezTo>
                </a:path>
              </a:pathLst>
            </a:custGeom>
            <a:noFill/>
            <a:ln w="38100" cmpd="sng">
              <a:solidFill>
                <a:srgbClr val="580989"/>
              </a:solidFill>
              <a:round/>
              <a:headEnd type="none" w="med" len="med"/>
              <a:tailEnd type="arrow" w="med" len="med"/>
            </a:ln>
          </p:spPr>
          <p:txBody>
            <a:bodyPr/>
            <a:lstStyle/>
            <a:p>
              <a:endParaRPr lang="en-US"/>
            </a:p>
          </p:txBody>
        </p:sp>
        <p:sp>
          <p:nvSpPr>
            <p:cNvPr id="153628" name="Text Box 86"/>
            <p:cNvSpPr txBox="1">
              <a:spLocks noChangeArrowheads="1"/>
            </p:cNvSpPr>
            <p:nvPr/>
          </p:nvSpPr>
          <p:spPr bwMode="auto">
            <a:xfrm>
              <a:off x="1862" y="2819"/>
              <a:ext cx="728" cy="231"/>
            </a:xfrm>
            <a:prstGeom prst="rect">
              <a:avLst/>
            </a:prstGeom>
            <a:noFill/>
            <a:ln w="9525">
              <a:noFill/>
              <a:miter lim="800000"/>
              <a:headEnd/>
              <a:tailEnd/>
            </a:ln>
          </p:spPr>
          <p:txBody>
            <a:bodyPr>
              <a:spAutoFit/>
            </a:bodyPr>
            <a:lstStyle/>
            <a:p>
              <a:pPr>
                <a:spcBef>
                  <a:spcPct val="50000"/>
                </a:spcBef>
              </a:pPr>
              <a:r>
                <a:rPr lang="en-US" b="0">
                  <a:solidFill>
                    <a:schemeClr val="tx1"/>
                  </a:solidFill>
                  <a:latin typeface="Tahoma" pitchFamily="34" charset="0"/>
                </a:rPr>
                <a:t>Put(A,0)</a:t>
              </a:r>
            </a:p>
          </p:txBody>
        </p:sp>
      </p:grpSp>
      <p:grpSp>
        <p:nvGrpSpPr>
          <p:cNvPr id="153622" name="Group 44"/>
          <p:cNvGrpSpPr>
            <a:grpSpLocks/>
          </p:cNvGrpSpPr>
          <p:nvPr/>
        </p:nvGrpSpPr>
        <p:grpSpPr bwMode="auto">
          <a:xfrm>
            <a:off x="3035300" y="4159250"/>
            <a:ext cx="5597525" cy="1284288"/>
            <a:chOff x="1912" y="2620"/>
            <a:chExt cx="3526" cy="809"/>
          </a:xfrm>
        </p:grpSpPr>
        <p:sp>
          <p:nvSpPr>
            <p:cNvPr id="153625" name="Freeform 88"/>
            <p:cNvSpPr>
              <a:spLocks/>
            </p:cNvSpPr>
            <p:nvPr/>
          </p:nvSpPr>
          <p:spPr bwMode="auto">
            <a:xfrm>
              <a:off x="1912" y="2620"/>
              <a:ext cx="2960" cy="809"/>
            </a:xfrm>
            <a:custGeom>
              <a:avLst/>
              <a:gdLst>
                <a:gd name="T0" fmla="*/ 339 w 2878"/>
                <a:gd name="T1" fmla="*/ 576 h 809"/>
                <a:gd name="T2" fmla="*/ 128 w 2878"/>
                <a:gd name="T3" fmla="*/ 528 h 809"/>
                <a:gd name="T4" fmla="*/ 17 w 2878"/>
                <a:gd name="T5" fmla="*/ 384 h 809"/>
                <a:gd name="T6" fmla="*/ 17 w 2878"/>
                <a:gd name="T7" fmla="*/ 264 h 809"/>
                <a:gd name="T8" fmla="*/ 17 w 2878"/>
                <a:gd name="T9" fmla="*/ 152 h 809"/>
                <a:gd name="T10" fmla="*/ 103 w 2878"/>
                <a:gd name="T11" fmla="*/ 32 h 809"/>
                <a:gd name="T12" fmla="*/ 305 w 2878"/>
                <a:gd name="T13" fmla="*/ 0 h 809"/>
                <a:gd name="T14" fmla="*/ 0 60000 65536"/>
                <a:gd name="T15" fmla="*/ 0 60000 65536"/>
                <a:gd name="T16" fmla="*/ 0 60000 65536"/>
                <a:gd name="T17" fmla="*/ 0 60000 65536"/>
                <a:gd name="T18" fmla="*/ 0 60000 65536"/>
                <a:gd name="T19" fmla="*/ 0 60000 65536"/>
                <a:gd name="T20" fmla="*/ 0 60000 65536"/>
                <a:gd name="T21" fmla="*/ 0 w 2878"/>
                <a:gd name="T22" fmla="*/ 0 h 809"/>
                <a:gd name="T23" fmla="*/ 321 w 2878"/>
                <a:gd name="T24" fmla="*/ 576 h 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8" h="809">
                  <a:moveTo>
                    <a:pt x="0" y="697"/>
                  </a:moveTo>
                  <a:cubicBezTo>
                    <a:pt x="155" y="687"/>
                    <a:pt x="20" y="634"/>
                    <a:pt x="412" y="638"/>
                  </a:cubicBezTo>
                  <a:cubicBezTo>
                    <a:pt x="804" y="642"/>
                    <a:pt x="2005" y="809"/>
                    <a:pt x="2350" y="721"/>
                  </a:cubicBezTo>
                  <a:cubicBezTo>
                    <a:pt x="2695" y="633"/>
                    <a:pt x="2406" y="222"/>
                    <a:pt x="2480" y="111"/>
                  </a:cubicBezTo>
                  <a:cubicBezTo>
                    <a:pt x="2554" y="0"/>
                    <a:pt x="2730" y="64"/>
                    <a:pt x="2796" y="54"/>
                  </a:cubicBezTo>
                  <a:cubicBezTo>
                    <a:pt x="2862" y="44"/>
                    <a:pt x="2861" y="54"/>
                    <a:pt x="2878" y="54"/>
                  </a:cubicBezTo>
                </a:path>
              </a:pathLst>
            </a:custGeom>
            <a:noFill/>
            <a:ln w="38100" cmpd="sng">
              <a:solidFill>
                <a:srgbClr val="580989"/>
              </a:solidFill>
              <a:round/>
              <a:headEnd type="none" w="med" len="med"/>
              <a:tailEnd type="arrow" w="med" len="med"/>
            </a:ln>
          </p:spPr>
          <p:txBody>
            <a:bodyPr/>
            <a:lstStyle/>
            <a:p>
              <a:endParaRPr lang="en-US"/>
            </a:p>
          </p:txBody>
        </p:sp>
        <p:sp>
          <p:nvSpPr>
            <p:cNvPr id="153626" name="Text Box 89"/>
            <p:cNvSpPr txBox="1">
              <a:spLocks noChangeArrowheads="1"/>
            </p:cNvSpPr>
            <p:nvPr/>
          </p:nvSpPr>
          <p:spPr bwMode="auto">
            <a:xfrm>
              <a:off x="4566" y="2826"/>
              <a:ext cx="872" cy="231"/>
            </a:xfrm>
            <a:prstGeom prst="rect">
              <a:avLst/>
            </a:prstGeom>
            <a:noFill/>
            <a:ln w="9525">
              <a:noFill/>
              <a:miter lim="800000"/>
              <a:headEnd/>
              <a:tailEnd/>
            </a:ln>
          </p:spPr>
          <p:txBody>
            <a:bodyPr>
              <a:spAutoFit/>
            </a:bodyPr>
            <a:lstStyle/>
            <a:p>
              <a:pPr>
                <a:spcBef>
                  <a:spcPct val="50000"/>
                </a:spcBef>
              </a:pPr>
              <a:r>
                <a:rPr lang="en-US" b="0">
                  <a:solidFill>
                    <a:schemeClr val="tx1"/>
                  </a:solidFill>
                  <a:latin typeface="Tahoma" pitchFamily="34" charset="0"/>
                </a:rPr>
                <a:t>Get(A, 0)</a:t>
              </a:r>
            </a:p>
          </p:txBody>
        </p:sp>
      </p:grpSp>
      <p:sp>
        <p:nvSpPr>
          <p:cNvPr id="153623" name="Text Box 91"/>
          <p:cNvSpPr txBox="1">
            <a:spLocks noChangeArrowheads="1"/>
          </p:cNvSpPr>
          <p:nvPr/>
        </p:nvSpPr>
        <p:spPr bwMode="auto">
          <a:xfrm>
            <a:off x="827088" y="6065838"/>
            <a:ext cx="7645400" cy="366712"/>
          </a:xfrm>
          <a:prstGeom prst="rect">
            <a:avLst/>
          </a:prstGeom>
          <a:noFill/>
          <a:ln w="9525">
            <a:noFill/>
            <a:miter lim="800000"/>
            <a:headEnd/>
            <a:tailEnd/>
          </a:ln>
        </p:spPr>
        <p:txBody>
          <a:bodyPr>
            <a:spAutoFit/>
          </a:bodyPr>
          <a:lstStyle/>
          <a:p>
            <a:pPr algn="ctr">
              <a:spcBef>
                <a:spcPct val="50000"/>
              </a:spcBef>
            </a:pPr>
            <a:r>
              <a:rPr lang="en-US" b="0">
                <a:solidFill>
                  <a:schemeClr val="bg1"/>
                </a:solidFill>
                <a:latin typeface="Tahoma" pitchFamily="34" charset="0"/>
              </a:rPr>
              <a:t>… and use flags to make the puts and gets “safe”</a:t>
            </a:r>
          </a:p>
        </p:txBody>
      </p:sp>
      <p:sp>
        <p:nvSpPr>
          <p:cNvPr id="48" name="Slide Number Placeholder 47"/>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0B272AF4-8214-4F89-BA7C-669D0A15404A}" type="slidenum">
              <a:rPr lang="en-US" sz="800" b="0">
                <a:solidFill>
                  <a:schemeClr val="bg1"/>
                </a:solidFill>
                <a:latin typeface="Tahoma" pitchFamily="34" charset="0"/>
                <a:cs typeface="+mn-cs"/>
              </a:rPr>
              <a:pPr algn="ctr" eaLnBrk="0" hangingPunct="0">
                <a:lnSpc>
                  <a:spcPct val="80000"/>
                </a:lnSpc>
                <a:defRPr/>
              </a:pPr>
              <a:t>92</a:t>
            </a:fld>
            <a:endParaRPr lang="en-US" sz="800" b="0">
              <a:solidFill>
                <a:schemeClr val="bg1"/>
              </a:solidFill>
              <a:latin typeface="Tahoma" pitchFamily="34" charset="0"/>
              <a:cs typeface="+mn-cs"/>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8"/>
          <p:cNvSpPr>
            <a:spLocks noGrp="1" noChangeArrowheads="1"/>
          </p:cNvSpPr>
          <p:nvPr>
            <p:ph type="title" idx="4294967295"/>
          </p:nvPr>
        </p:nvSpPr>
        <p:spPr/>
        <p:txBody>
          <a:bodyPr/>
          <a:lstStyle/>
          <a:p>
            <a:pPr eaLnBrk="1" hangingPunct="1"/>
            <a:r>
              <a:rPr lang="en-US" smtClean="0"/>
              <a:t>The RCCE library</a:t>
            </a:r>
          </a:p>
        </p:txBody>
      </p:sp>
      <p:sp>
        <p:nvSpPr>
          <p:cNvPr id="154627" name="Rectangle 9"/>
          <p:cNvSpPr>
            <a:spLocks noGrp="1" noChangeArrowheads="1"/>
          </p:cNvSpPr>
          <p:nvPr>
            <p:ph idx="4294967295"/>
          </p:nvPr>
        </p:nvSpPr>
        <p:spPr>
          <a:xfrm>
            <a:off x="196850" y="781050"/>
            <a:ext cx="8237538" cy="3303588"/>
          </a:xfrm>
        </p:spPr>
        <p:txBody>
          <a:bodyPr/>
          <a:lstStyle/>
          <a:p>
            <a:pPr eaLnBrk="1" hangingPunct="1"/>
            <a:r>
              <a:rPr lang="en-US" sz="2400" smtClean="0"/>
              <a:t>RCCE API provides the basic message passing functionality expected in a tiny communication library:</a:t>
            </a:r>
          </a:p>
        </p:txBody>
      </p:sp>
      <p:sp>
        <p:nvSpPr>
          <p:cNvPr id="154628" name="Rectangle 10"/>
          <p:cNvSpPr>
            <a:spLocks noChangeArrowheads="1"/>
          </p:cNvSpPr>
          <p:nvPr/>
        </p:nvSpPr>
        <p:spPr bwMode="auto">
          <a:xfrm>
            <a:off x="-57150" y="2063750"/>
            <a:ext cx="5232400" cy="1854200"/>
          </a:xfrm>
          <a:prstGeom prst="rect">
            <a:avLst/>
          </a:prstGeom>
          <a:noFill/>
          <a:ln w="9525">
            <a:noFill/>
            <a:miter lim="800000"/>
            <a:headEnd/>
            <a:tailEnd/>
          </a:ln>
        </p:spPr>
        <p:txBody>
          <a:bodyPr lIns="0" tIns="0" rIns="0" bIns="0"/>
          <a:lstStyle/>
          <a:p>
            <a:pPr marL="576263" lvl="1" indent="-236538">
              <a:spcBef>
                <a:spcPct val="20000"/>
              </a:spcBef>
              <a:buFont typeface="Verdana" pitchFamily="34" charset="0"/>
              <a:buChar char="–"/>
            </a:pPr>
            <a:r>
              <a:rPr lang="en-US">
                <a:latin typeface="Verdana" pitchFamily="34" charset="0"/>
              </a:rPr>
              <a:t>One + two sided interface (put/get + send/recv) with synchronization flags and MPB management exposed.</a:t>
            </a:r>
          </a:p>
          <a:p>
            <a:pPr lvl="2" indent="-223838">
              <a:spcBef>
                <a:spcPct val="20000"/>
              </a:spcBef>
              <a:buFont typeface="Verdana" pitchFamily="34" charset="0"/>
              <a:buChar char="–"/>
            </a:pPr>
            <a:r>
              <a:rPr lang="en-US" sz="1600">
                <a:latin typeface="Verdana" pitchFamily="34" charset="0"/>
              </a:rPr>
              <a:t>The “</a:t>
            </a:r>
            <a:r>
              <a:rPr lang="en-US" sz="1600" u="sng">
                <a:latin typeface="Verdana" pitchFamily="34" charset="0"/>
              </a:rPr>
              <a:t>gory</a:t>
            </a:r>
            <a:r>
              <a:rPr lang="en-US" sz="1600">
                <a:latin typeface="Verdana" pitchFamily="34" charset="0"/>
              </a:rPr>
              <a:t>” interface for programmers who need the most detailed control over SCC</a:t>
            </a:r>
          </a:p>
        </p:txBody>
      </p:sp>
      <p:sp>
        <p:nvSpPr>
          <p:cNvPr id="154629" name="Rectangle 11"/>
          <p:cNvSpPr>
            <a:spLocks noChangeArrowheads="1"/>
          </p:cNvSpPr>
          <p:nvPr/>
        </p:nvSpPr>
        <p:spPr bwMode="auto">
          <a:xfrm>
            <a:off x="-39688" y="4521200"/>
            <a:ext cx="5232401" cy="1925638"/>
          </a:xfrm>
          <a:prstGeom prst="rect">
            <a:avLst/>
          </a:prstGeom>
          <a:noFill/>
          <a:ln w="9525">
            <a:noFill/>
            <a:miter lim="800000"/>
            <a:headEnd/>
            <a:tailEnd/>
          </a:ln>
        </p:spPr>
        <p:txBody>
          <a:bodyPr lIns="0" tIns="0" rIns="0" bIns="0"/>
          <a:lstStyle/>
          <a:p>
            <a:pPr marL="576263" lvl="1" indent="-236538">
              <a:spcBef>
                <a:spcPct val="20000"/>
              </a:spcBef>
              <a:buFont typeface="Verdana" pitchFamily="34" charset="0"/>
              <a:buChar char="–"/>
            </a:pPr>
            <a:r>
              <a:rPr lang="en-US">
                <a:latin typeface="Verdana" pitchFamily="34" charset="0"/>
              </a:rPr>
              <a:t>Two sided interface (send/recv) with most detail (flags and MPB management) hidden.</a:t>
            </a:r>
          </a:p>
          <a:p>
            <a:pPr lvl="2" indent="-223838">
              <a:spcBef>
                <a:spcPct val="20000"/>
              </a:spcBef>
              <a:buFont typeface="Verdana" pitchFamily="34" charset="0"/>
              <a:buChar char="–"/>
            </a:pPr>
            <a:r>
              <a:rPr lang="en-US" sz="1600">
                <a:latin typeface="Verdana" pitchFamily="34" charset="0"/>
              </a:rPr>
              <a:t>The “</a:t>
            </a:r>
            <a:r>
              <a:rPr lang="en-US" sz="1600" u="sng">
                <a:latin typeface="Verdana" pitchFamily="34" charset="0"/>
              </a:rPr>
              <a:t>basic”</a:t>
            </a:r>
            <a:r>
              <a:rPr lang="en-US" sz="1600">
                <a:latin typeface="Verdana" pitchFamily="34" charset="0"/>
              </a:rPr>
              <a:t> interface for typical application programmers.</a:t>
            </a:r>
          </a:p>
        </p:txBody>
      </p:sp>
      <p:sp>
        <p:nvSpPr>
          <p:cNvPr id="18" name="Slide Number Placeholder 5"/>
          <p:cNvSpPr txBox="1">
            <a:spLocks noGrp="1"/>
          </p:cNvSpPr>
          <p:nvPr/>
        </p:nvSpPr>
        <p:spPr bwMode="auto">
          <a:xfrm>
            <a:off x="8715375" y="6654800"/>
            <a:ext cx="415925" cy="304800"/>
          </a:xfrm>
          <a:prstGeom prst="rect">
            <a:avLst/>
          </a:prstGeom>
          <a:noFill/>
          <a:ln>
            <a:miter lim="800000"/>
            <a:headEnd/>
            <a:tailEnd/>
          </a:ln>
        </p:spPr>
        <p:txBody>
          <a:bodyPr lIns="0" tIns="0" rIns="0" bIns="0"/>
          <a:lstStyle/>
          <a:p>
            <a:pPr algn="ctr" eaLnBrk="0" hangingPunct="0">
              <a:lnSpc>
                <a:spcPct val="80000"/>
              </a:lnSpc>
              <a:defRPr/>
            </a:pPr>
            <a:fld id="{3391A627-68CF-467B-BE89-46623F03E965}" type="slidenum">
              <a:rPr lang="en-US" sz="800">
                <a:solidFill>
                  <a:schemeClr val="bg1"/>
                </a:solidFill>
                <a:cs typeface="+mn-cs"/>
              </a:rPr>
              <a:pPr algn="ctr" eaLnBrk="0" hangingPunct="0">
                <a:lnSpc>
                  <a:spcPct val="80000"/>
                </a:lnSpc>
                <a:defRPr/>
              </a:pPr>
              <a:t>93</a:t>
            </a:fld>
            <a:endParaRPr lang="en-US" sz="800" dirty="0">
              <a:solidFill>
                <a:schemeClr val="bg1"/>
              </a:solidFill>
              <a:cs typeface="+mn-cs"/>
            </a:endParaRPr>
          </a:p>
        </p:txBody>
      </p:sp>
      <p:grpSp>
        <p:nvGrpSpPr>
          <p:cNvPr id="154631" name="Group 7"/>
          <p:cNvGrpSpPr>
            <a:grpSpLocks/>
          </p:cNvGrpSpPr>
          <p:nvPr/>
        </p:nvGrpSpPr>
        <p:grpSpPr bwMode="auto">
          <a:xfrm>
            <a:off x="5062538" y="2000250"/>
            <a:ext cx="4081462" cy="1549400"/>
            <a:chOff x="3164" y="1251"/>
            <a:chExt cx="2571" cy="976"/>
          </a:xfrm>
        </p:grpSpPr>
        <p:pic>
          <p:nvPicPr>
            <p:cNvPr id="154637" name="Picture 21" descr="SCC-prog-view-cu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64" y="1251"/>
              <a:ext cx="2571" cy="976"/>
            </a:xfrm>
            <a:prstGeom prst="rect">
              <a:avLst/>
            </a:prstGeom>
            <a:noFill/>
            <a:ln w="9525">
              <a:noFill/>
              <a:miter lim="800000"/>
              <a:headEnd/>
              <a:tailEnd/>
            </a:ln>
          </p:spPr>
        </p:pic>
        <p:sp>
          <p:nvSpPr>
            <p:cNvPr id="154638" name="Text Box 15"/>
            <p:cNvSpPr txBox="1">
              <a:spLocks noChangeArrowheads="1"/>
            </p:cNvSpPr>
            <p:nvPr/>
          </p:nvSpPr>
          <p:spPr bwMode="auto">
            <a:xfrm>
              <a:off x="3813" y="1697"/>
              <a:ext cx="556" cy="218"/>
            </a:xfrm>
            <a:prstGeom prst="rect">
              <a:avLst/>
            </a:prstGeom>
            <a:solidFill>
              <a:srgbClr val="FCFFDD"/>
            </a:solidFill>
            <a:ln w="9525">
              <a:solidFill>
                <a:srgbClr val="05365F"/>
              </a:solidFill>
              <a:miter lim="800000"/>
              <a:headEnd/>
              <a:tailEnd/>
            </a:ln>
          </p:spPr>
          <p:txBody>
            <a:bodyPr>
              <a:spAutoFit/>
            </a:bodyPr>
            <a:lstStyle/>
            <a:p>
              <a:pPr algn="ctr">
                <a:spcBef>
                  <a:spcPct val="50000"/>
                </a:spcBef>
              </a:pPr>
              <a:r>
                <a:rPr lang="en-US" sz="1600">
                  <a:solidFill>
                    <a:schemeClr val="tx1"/>
                  </a:solidFill>
                  <a:latin typeface="Tahoma" pitchFamily="34" charset="0"/>
                </a:rPr>
                <a:t>put()</a:t>
              </a:r>
            </a:p>
          </p:txBody>
        </p:sp>
        <p:sp>
          <p:nvSpPr>
            <p:cNvPr id="154639" name="Text Box 16"/>
            <p:cNvSpPr txBox="1">
              <a:spLocks noChangeArrowheads="1"/>
            </p:cNvSpPr>
            <p:nvPr/>
          </p:nvSpPr>
          <p:spPr bwMode="auto">
            <a:xfrm>
              <a:off x="5173" y="1729"/>
              <a:ext cx="556" cy="218"/>
            </a:xfrm>
            <a:prstGeom prst="rect">
              <a:avLst/>
            </a:prstGeom>
            <a:solidFill>
              <a:srgbClr val="FCFFDD"/>
            </a:solidFill>
            <a:ln w="9525">
              <a:solidFill>
                <a:srgbClr val="05365F"/>
              </a:solidFill>
              <a:miter lim="800000"/>
              <a:headEnd/>
              <a:tailEnd/>
            </a:ln>
          </p:spPr>
          <p:txBody>
            <a:bodyPr>
              <a:spAutoFit/>
            </a:bodyPr>
            <a:lstStyle/>
            <a:p>
              <a:pPr algn="ctr">
                <a:spcBef>
                  <a:spcPct val="50000"/>
                </a:spcBef>
              </a:pPr>
              <a:r>
                <a:rPr lang="en-US" sz="1600">
                  <a:solidFill>
                    <a:schemeClr val="tx1"/>
                  </a:solidFill>
                  <a:latin typeface="Tahoma" pitchFamily="34" charset="0"/>
                </a:rPr>
                <a:t>get()</a:t>
              </a:r>
            </a:p>
          </p:txBody>
        </p:sp>
        <p:sp>
          <p:nvSpPr>
            <p:cNvPr id="154640" name="Freeform 17"/>
            <p:cNvSpPr>
              <a:spLocks/>
            </p:cNvSpPr>
            <p:nvPr/>
          </p:nvSpPr>
          <p:spPr bwMode="auto">
            <a:xfrm>
              <a:off x="4044" y="1861"/>
              <a:ext cx="3" cy="250"/>
            </a:xfrm>
            <a:custGeom>
              <a:avLst/>
              <a:gdLst>
                <a:gd name="T0" fmla="*/ 2147481429 w 3"/>
                <a:gd name="T1" fmla="*/ 0 h 250"/>
                <a:gd name="T2" fmla="*/ 2147481429 w 3"/>
                <a:gd name="T3" fmla="*/ 2147481588 h 250"/>
                <a:gd name="T4" fmla="*/ 2147481429 w 3"/>
                <a:gd name="T5" fmla="*/ 2147481588 h 250"/>
                <a:gd name="T6" fmla="*/ 2147481429 w 3"/>
                <a:gd name="T7" fmla="*/ 2147481588 h 250"/>
                <a:gd name="T8" fmla="*/ 0 60000 65536"/>
                <a:gd name="T9" fmla="*/ 0 60000 65536"/>
                <a:gd name="T10" fmla="*/ 0 60000 65536"/>
                <a:gd name="T11" fmla="*/ 0 60000 65536"/>
                <a:gd name="T12" fmla="*/ 0 w 3"/>
                <a:gd name="T13" fmla="*/ 0 h 250"/>
                <a:gd name="T14" fmla="*/ 945 w 3"/>
                <a:gd name="T15" fmla="*/ 201 h 250"/>
              </a:gdLst>
              <a:ahLst/>
              <a:cxnLst>
                <a:cxn ang="T8">
                  <a:pos x="T0" y="T1"/>
                </a:cxn>
                <a:cxn ang="T9">
                  <a:pos x="T2" y="T3"/>
                </a:cxn>
                <a:cxn ang="T10">
                  <a:pos x="T4" y="T5"/>
                </a:cxn>
                <a:cxn ang="T11">
                  <a:pos x="T6" y="T7"/>
                </a:cxn>
              </a:cxnLst>
              <a:rect l="T12" t="T13" r="T14" b="T15"/>
              <a:pathLst>
                <a:path w="3" h="250">
                  <a:moveTo>
                    <a:pt x="0" y="0"/>
                  </a:moveTo>
                  <a:cubicBezTo>
                    <a:pt x="0" y="42"/>
                    <a:pt x="2" y="198"/>
                    <a:pt x="3" y="250"/>
                  </a:cubicBezTo>
                </a:path>
              </a:pathLst>
            </a:custGeom>
            <a:noFill/>
            <a:ln w="57150" cmpd="sng">
              <a:solidFill>
                <a:srgbClr val="05E13F"/>
              </a:solidFill>
              <a:round/>
              <a:headEnd type="none" w="med" len="med"/>
              <a:tailEnd type="arrow" w="med" len="med"/>
            </a:ln>
          </p:spPr>
          <p:txBody>
            <a:bodyPr/>
            <a:lstStyle/>
            <a:p>
              <a:endParaRPr lang="en-US"/>
            </a:p>
          </p:txBody>
        </p:sp>
        <p:sp>
          <p:nvSpPr>
            <p:cNvPr id="154641" name="Freeform 19"/>
            <p:cNvSpPr>
              <a:spLocks/>
            </p:cNvSpPr>
            <p:nvPr/>
          </p:nvSpPr>
          <p:spPr bwMode="auto">
            <a:xfrm>
              <a:off x="4139" y="1917"/>
              <a:ext cx="1378" cy="186"/>
            </a:xfrm>
            <a:custGeom>
              <a:avLst/>
              <a:gdLst>
                <a:gd name="T0" fmla="*/ 0 w 1378"/>
                <a:gd name="T1" fmla="*/ 2147481407 h 186"/>
                <a:gd name="T2" fmla="*/ 2147481351 w 1378"/>
                <a:gd name="T3" fmla="*/ 2147481407 h 186"/>
                <a:gd name="T4" fmla="*/ 2147481351 w 1378"/>
                <a:gd name="T5" fmla="*/ 0 h 186"/>
                <a:gd name="T6" fmla="*/ 0 60000 65536"/>
                <a:gd name="T7" fmla="*/ 0 60000 65536"/>
                <a:gd name="T8" fmla="*/ 0 60000 65536"/>
                <a:gd name="T9" fmla="*/ 0 w 1378"/>
                <a:gd name="T10" fmla="*/ 0 h 186"/>
                <a:gd name="T11" fmla="*/ 347 w 1378"/>
                <a:gd name="T12" fmla="*/ 183 h 186"/>
              </a:gdLst>
              <a:ahLst/>
              <a:cxnLst>
                <a:cxn ang="T6">
                  <a:pos x="T0" y="T1"/>
                </a:cxn>
                <a:cxn ang="T7">
                  <a:pos x="T2" y="T3"/>
                </a:cxn>
                <a:cxn ang="T8">
                  <a:pos x="T4" y="T5"/>
                </a:cxn>
              </a:cxnLst>
              <a:rect l="T9" t="T10" r="T11" b="T12"/>
              <a:pathLst>
                <a:path w="1378" h="186">
                  <a:moveTo>
                    <a:pt x="0" y="173"/>
                  </a:moveTo>
                  <a:cubicBezTo>
                    <a:pt x="305" y="182"/>
                    <a:pt x="668" y="166"/>
                    <a:pt x="863" y="164"/>
                  </a:cubicBezTo>
                  <a:cubicBezTo>
                    <a:pt x="1058" y="162"/>
                    <a:pt x="1083" y="186"/>
                    <a:pt x="1169" y="159"/>
                  </a:cubicBezTo>
                  <a:cubicBezTo>
                    <a:pt x="1255" y="132"/>
                    <a:pt x="1334" y="33"/>
                    <a:pt x="1378" y="0"/>
                  </a:cubicBezTo>
                </a:path>
              </a:pathLst>
            </a:custGeom>
            <a:noFill/>
            <a:ln w="57150" cmpd="sng">
              <a:solidFill>
                <a:srgbClr val="05E13F"/>
              </a:solidFill>
              <a:round/>
              <a:headEnd type="none" w="med" len="med"/>
              <a:tailEnd type="arrow" w="med" len="med"/>
            </a:ln>
          </p:spPr>
          <p:txBody>
            <a:bodyPr/>
            <a:lstStyle/>
            <a:p>
              <a:endParaRPr lang="en-US"/>
            </a:p>
          </p:txBody>
        </p:sp>
        <p:grpSp>
          <p:nvGrpSpPr>
            <p:cNvPr id="154642" name="Group 13"/>
            <p:cNvGrpSpPr>
              <a:grpSpLocks/>
            </p:cNvGrpSpPr>
            <p:nvPr/>
          </p:nvGrpSpPr>
          <p:grpSpPr bwMode="auto">
            <a:xfrm>
              <a:off x="3950" y="2032"/>
              <a:ext cx="193" cy="137"/>
              <a:chOff x="5097" y="2008"/>
              <a:chExt cx="193" cy="137"/>
            </a:xfrm>
          </p:grpSpPr>
          <p:sp>
            <p:nvSpPr>
              <p:cNvPr id="154643" name="Rectangle 18"/>
              <p:cNvSpPr>
                <a:spLocks noChangeArrowheads="1"/>
              </p:cNvSpPr>
              <p:nvPr/>
            </p:nvSpPr>
            <p:spPr bwMode="auto">
              <a:xfrm>
                <a:off x="5098" y="2008"/>
                <a:ext cx="192" cy="137"/>
              </a:xfrm>
              <a:prstGeom prst="rect">
                <a:avLst/>
              </a:prstGeom>
              <a:solidFill>
                <a:srgbClr val="05E13F"/>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sp>
            <p:nvSpPr>
              <p:cNvPr id="154644" name="Rectangle 20"/>
              <p:cNvSpPr>
                <a:spLocks noChangeArrowheads="1"/>
              </p:cNvSpPr>
              <p:nvPr/>
            </p:nvSpPr>
            <p:spPr bwMode="auto">
              <a:xfrm>
                <a:off x="5097" y="2008"/>
                <a:ext cx="56" cy="134"/>
              </a:xfrm>
              <a:prstGeom prst="rect">
                <a:avLst/>
              </a:prstGeom>
              <a:solidFill>
                <a:srgbClr val="FB71FE"/>
              </a:solidFill>
              <a:ln w="9525">
                <a:solidFill>
                  <a:schemeClr val="tx1"/>
                </a:solidFill>
                <a:miter lim="800000"/>
                <a:headEnd/>
                <a:tailEnd/>
              </a:ln>
            </p:spPr>
            <p:txBody>
              <a:bodyPr wrap="none" anchor="ctr"/>
              <a:lstStyle/>
              <a:p>
                <a:endParaRPr lang="en-US" b="0">
                  <a:solidFill>
                    <a:schemeClr val="tx1"/>
                  </a:solidFill>
                  <a:latin typeface="Tahoma" pitchFamily="34" charset="0"/>
                </a:endParaRPr>
              </a:p>
            </p:txBody>
          </p:sp>
        </p:grpSp>
      </p:grpSp>
      <p:grpSp>
        <p:nvGrpSpPr>
          <p:cNvPr id="154632" name="Group 16"/>
          <p:cNvGrpSpPr>
            <a:grpSpLocks/>
          </p:cNvGrpSpPr>
          <p:nvPr/>
        </p:nvGrpSpPr>
        <p:grpSpPr bwMode="auto">
          <a:xfrm>
            <a:off x="5033963" y="4357688"/>
            <a:ext cx="4084637" cy="1533525"/>
            <a:chOff x="3147" y="2748"/>
            <a:chExt cx="2573" cy="966"/>
          </a:xfrm>
        </p:grpSpPr>
        <p:pic>
          <p:nvPicPr>
            <p:cNvPr id="154633" name="Picture 22" descr="SCC-prog-view-cu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7" y="2748"/>
              <a:ext cx="2571" cy="966"/>
            </a:xfrm>
            <a:prstGeom prst="rect">
              <a:avLst/>
            </a:prstGeom>
            <a:noFill/>
            <a:ln w="9525">
              <a:noFill/>
              <a:miter lim="800000"/>
              <a:headEnd/>
              <a:tailEnd/>
            </a:ln>
          </p:spPr>
        </p:pic>
        <p:sp>
          <p:nvSpPr>
            <p:cNvPr id="154634" name="Text Box 12"/>
            <p:cNvSpPr txBox="1">
              <a:spLocks noChangeArrowheads="1"/>
            </p:cNvSpPr>
            <p:nvPr/>
          </p:nvSpPr>
          <p:spPr bwMode="auto">
            <a:xfrm>
              <a:off x="3818" y="3209"/>
              <a:ext cx="556" cy="218"/>
            </a:xfrm>
            <a:prstGeom prst="rect">
              <a:avLst/>
            </a:prstGeom>
            <a:solidFill>
              <a:srgbClr val="FCFFDD"/>
            </a:solidFill>
            <a:ln w="9525">
              <a:solidFill>
                <a:srgbClr val="05365F"/>
              </a:solidFill>
              <a:miter lim="800000"/>
              <a:headEnd/>
              <a:tailEnd/>
            </a:ln>
          </p:spPr>
          <p:txBody>
            <a:bodyPr>
              <a:spAutoFit/>
            </a:bodyPr>
            <a:lstStyle/>
            <a:p>
              <a:pPr algn="ctr">
                <a:spcBef>
                  <a:spcPct val="50000"/>
                </a:spcBef>
              </a:pPr>
              <a:r>
                <a:rPr lang="en-US" sz="1600">
                  <a:solidFill>
                    <a:schemeClr val="tx1"/>
                  </a:solidFill>
                  <a:latin typeface="Tahoma" pitchFamily="34" charset="0"/>
                </a:rPr>
                <a:t>send()</a:t>
              </a:r>
            </a:p>
          </p:txBody>
        </p:sp>
        <p:sp>
          <p:nvSpPr>
            <p:cNvPr id="154635" name="Text Box 13"/>
            <p:cNvSpPr txBox="1">
              <a:spLocks noChangeArrowheads="1"/>
            </p:cNvSpPr>
            <p:nvPr/>
          </p:nvSpPr>
          <p:spPr bwMode="auto">
            <a:xfrm>
              <a:off x="5073" y="3209"/>
              <a:ext cx="647" cy="218"/>
            </a:xfrm>
            <a:prstGeom prst="rect">
              <a:avLst/>
            </a:prstGeom>
            <a:solidFill>
              <a:srgbClr val="FCFFDD"/>
            </a:solidFill>
            <a:ln w="9525">
              <a:solidFill>
                <a:srgbClr val="05365F"/>
              </a:solidFill>
              <a:miter lim="800000"/>
              <a:headEnd/>
              <a:tailEnd/>
            </a:ln>
          </p:spPr>
          <p:txBody>
            <a:bodyPr>
              <a:spAutoFit/>
            </a:bodyPr>
            <a:lstStyle/>
            <a:p>
              <a:pPr algn="ctr">
                <a:spcBef>
                  <a:spcPct val="50000"/>
                </a:spcBef>
              </a:pPr>
              <a:r>
                <a:rPr lang="en-US" sz="1600">
                  <a:solidFill>
                    <a:schemeClr val="tx1"/>
                  </a:solidFill>
                  <a:latin typeface="Tahoma" pitchFamily="34" charset="0"/>
                </a:rPr>
                <a:t>recv ()</a:t>
              </a:r>
            </a:p>
          </p:txBody>
        </p:sp>
        <p:sp>
          <p:nvSpPr>
            <p:cNvPr id="154636" name="Freeform 14"/>
            <p:cNvSpPr>
              <a:spLocks/>
            </p:cNvSpPr>
            <p:nvPr/>
          </p:nvSpPr>
          <p:spPr bwMode="auto">
            <a:xfrm>
              <a:off x="4038" y="3397"/>
              <a:ext cx="1234" cy="170"/>
            </a:xfrm>
            <a:custGeom>
              <a:avLst/>
              <a:gdLst>
                <a:gd name="T0" fmla="*/ 0 w 1234"/>
                <a:gd name="T1" fmla="*/ 0 h 170"/>
                <a:gd name="T2" fmla="*/ 2147481262 w 1234"/>
                <a:gd name="T3" fmla="*/ 2147481341 h 170"/>
                <a:gd name="T4" fmla="*/ 2147481262 w 1234"/>
                <a:gd name="T5" fmla="*/ 2147481341 h 170"/>
                <a:gd name="T6" fmla="*/ 2147481262 w 1234"/>
                <a:gd name="T7" fmla="*/ 2147481341 h 170"/>
                <a:gd name="T8" fmla="*/ 2147481262 w 1234"/>
                <a:gd name="T9" fmla="*/ 2147481341 h 170"/>
                <a:gd name="T10" fmla="*/ 2147481262 w 1234"/>
                <a:gd name="T11" fmla="*/ 2147481341 h 170"/>
                <a:gd name="T12" fmla="*/ 2147481262 w 1234"/>
                <a:gd name="T13" fmla="*/ 0 h 170"/>
                <a:gd name="T14" fmla="*/ 0 60000 65536"/>
                <a:gd name="T15" fmla="*/ 0 60000 65536"/>
                <a:gd name="T16" fmla="*/ 0 60000 65536"/>
                <a:gd name="T17" fmla="*/ 0 60000 65536"/>
                <a:gd name="T18" fmla="*/ 0 60000 65536"/>
                <a:gd name="T19" fmla="*/ 0 60000 65536"/>
                <a:gd name="T20" fmla="*/ 0 60000 65536"/>
                <a:gd name="T21" fmla="*/ 0 w 1234"/>
                <a:gd name="T22" fmla="*/ 0 h 170"/>
                <a:gd name="T23" fmla="*/ 1234 w 1234"/>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4" h="170">
                  <a:moveTo>
                    <a:pt x="0" y="0"/>
                  </a:moveTo>
                  <a:cubicBezTo>
                    <a:pt x="55" y="41"/>
                    <a:pt x="111" y="83"/>
                    <a:pt x="192" y="110"/>
                  </a:cubicBezTo>
                  <a:cubicBezTo>
                    <a:pt x="273" y="137"/>
                    <a:pt x="393" y="158"/>
                    <a:pt x="484" y="164"/>
                  </a:cubicBezTo>
                  <a:cubicBezTo>
                    <a:pt x="575" y="170"/>
                    <a:pt x="665" y="149"/>
                    <a:pt x="740" y="146"/>
                  </a:cubicBezTo>
                  <a:cubicBezTo>
                    <a:pt x="815" y="143"/>
                    <a:pt x="871" y="149"/>
                    <a:pt x="932" y="146"/>
                  </a:cubicBezTo>
                  <a:cubicBezTo>
                    <a:pt x="993" y="143"/>
                    <a:pt x="1056" y="152"/>
                    <a:pt x="1106" y="128"/>
                  </a:cubicBezTo>
                  <a:cubicBezTo>
                    <a:pt x="1156" y="104"/>
                    <a:pt x="1213" y="26"/>
                    <a:pt x="1234" y="0"/>
                  </a:cubicBezTo>
                </a:path>
              </a:pathLst>
            </a:custGeom>
            <a:noFill/>
            <a:ln w="57150" cmpd="sng">
              <a:solidFill>
                <a:srgbClr val="05E13F"/>
              </a:solidFill>
              <a:round/>
              <a:headEnd type="arrow" w="med" len="med"/>
              <a:tailEnd type="arrow" w="med" len="me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Agenda</a:t>
            </a:r>
          </a:p>
        </p:txBody>
      </p:sp>
      <p:sp>
        <p:nvSpPr>
          <p:cNvPr id="155651" name="Rectangle 3"/>
          <p:cNvSpPr>
            <a:spLocks noGrp="1" noChangeArrowheads="1"/>
          </p:cNvSpPr>
          <p:nvPr>
            <p:ph idx="1"/>
          </p:nvPr>
        </p:nvSpPr>
        <p:spPr>
          <a:xfrm>
            <a:off x="839788" y="1201738"/>
            <a:ext cx="7853362" cy="3303587"/>
          </a:xfrm>
        </p:spPr>
        <p:txBody>
          <a:bodyPr/>
          <a:lstStyle/>
          <a:p>
            <a:pPr eaLnBrk="1" hangingPunct="1">
              <a:spcBef>
                <a:spcPct val="50000"/>
              </a:spcBef>
            </a:pPr>
            <a:r>
              <a:rPr lang="en-US" smtClean="0"/>
              <a:t>Views of SCC: HW, SW and Platforms</a:t>
            </a:r>
          </a:p>
          <a:p>
            <a:pPr eaLnBrk="1" hangingPunct="1">
              <a:spcBef>
                <a:spcPct val="50000"/>
              </a:spcBef>
            </a:pPr>
            <a:r>
              <a:rPr lang="en-US" smtClean="0"/>
              <a:t>RCCE: A communication environment for application programmers.</a:t>
            </a:r>
          </a:p>
          <a:p>
            <a:pPr eaLnBrk="1" hangingPunct="1">
              <a:spcBef>
                <a:spcPct val="50000"/>
              </a:spcBef>
            </a:pPr>
            <a:r>
              <a:rPr lang="en-US" smtClean="0"/>
              <a:t>Benchmarks and Results </a:t>
            </a:r>
          </a:p>
          <a:p>
            <a:pPr eaLnBrk="1" hangingPunct="1">
              <a:spcBef>
                <a:spcPct val="50000"/>
              </a:spcBef>
            </a:pPr>
            <a:r>
              <a:rPr lang="en-US" smtClean="0"/>
              <a:t>Power management </a:t>
            </a:r>
          </a:p>
        </p:txBody>
      </p:sp>
      <p:sp>
        <p:nvSpPr>
          <p:cNvPr id="155652" name="AutoShape 4"/>
          <p:cNvSpPr>
            <a:spLocks noChangeArrowheads="1"/>
          </p:cNvSpPr>
          <p:nvPr/>
        </p:nvSpPr>
        <p:spPr bwMode="auto">
          <a:xfrm>
            <a:off x="244475" y="3162300"/>
            <a:ext cx="542925" cy="228600"/>
          </a:xfrm>
          <a:prstGeom prst="rightArrow">
            <a:avLst>
              <a:gd name="adj1" fmla="val 50000"/>
              <a:gd name="adj2" fmla="val 59375"/>
            </a:avLst>
          </a:prstGeom>
          <a:solidFill>
            <a:schemeClr val="accent1"/>
          </a:solidFill>
          <a:ln w="9525">
            <a:solidFill>
              <a:schemeClr val="tx1"/>
            </a:solidFill>
            <a:miter lim="800000"/>
            <a:headEnd/>
            <a:tailEnd/>
          </a:ln>
        </p:spPr>
        <p:txBody>
          <a:bodyPr wrap="none" anchor="ctr"/>
          <a:lstStyle/>
          <a:p>
            <a:endParaRPr lang="en-US"/>
          </a:p>
        </p:txBody>
      </p:sp>
      <p:sp>
        <p:nvSpPr>
          <p:cNvPr id="6" name="Slide Number Placeholder 3"/>
          <p:cNvSpPr>
            <a:spLocks noGrp="1"/>
          </p:cNvSpPr>
          <p:nvPr>
            <p:ph type="sldNum" sz="quarter" idx="10"/>
          </p:nvPr>
        </p:nvSpPr>
        <p:spPr/>
        <p:txBody>
          <a:bodyPr/>
          <a:lstStyle/>
          <a:p>
            <a:pPr>
              <a:defRPr/>
            </a:pPr>
            <a:fld id="{81283445-68FC-4858-A054-EC976A7C5EE1}" type="slidenum">
              <a:rPr lang="en-US" smtClean="0"/>
              <a:pPr>
                <a:defRPr/>
              </a:pPr>
              <a:t>94</a:t>
            </a:fld>
            <a:endParaRPr lang="en-US"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4"/>
          <p:cNvSpPr>
            <a:spLocks noChangeArrowheads="1"/>
          </p:cNvSpPr>
          <p:nvPr/>
        </p:nvSpPr>
        <p:spPr bwMode="auto">
          <a:xfrm>
            <a:off x="66675" y="1582738"/>
            <a:ext cx="9077325" cy="1920875"/>
          </a:xfrm>
          <a:prstGeom prst="rect">
            <a:avLst/>
          </a:prstGeom>
          <a:noFill/>
          <a:ln w="9525">
            <a:noFill/>
            <a:miter lim="800000"/>
            <a:headEnd/>
            <a:tailEnd/>
          </a:ln>
        </p:spPr>
        <p:txBody>
          <a:bodyPr wrap="none" anchor="ctr"/>
          <a:lstStyle/>
          <a:p>
            <a:endParaRPr lang="en-US"/>
          </a:p>
        </p:txBody>
      </p:sp>
      <p:sp>
        <p:nvSpPr>
          <p:cNvPr id="156675" name="Rectangle 2"/>
          <p:cNvSpPr>
            <a:spLocks noGrp="1" noChangeArrowheads="1"/>
          </p:cNvSpPr>
          <p:nvPr>
            <p:ph type="title"/>
          </p:nvPr>
        </p:nvSpPr>
        <p:spPr/>
        <p:txBody>
          <a:bodyPr/>
          <a:lstStyle/>
          <a:p>
            <a:pPr eaLnBrk="1" hangingPunct="1"/>
            <a:r>
              <a:rPr lang="en-US" sz="2800" smtClean="0"/>
              <a:t>Linpack and NAS Parallel benchmarks</a:t>
            </a:r>
          </a:p>
        </p:txBody>
      </p:sp>
      <p:sp>
        <p:nvSpPr>
          <p:cNvPr id="156676" name="Rectangle 3"/>
          <p:cNvSpPr>
            <a:spLocks noGrp="1" noChangeArrowheads="1"/>
          </p:cNvSpPr>
          <p:nvPr>
            <p:ph type="subTitle" sz="quarter" idx="4294967295"/>
          </p:nvPr>
        </p:nvSpPr>
        <p:spPr>
          <a:xfrm>
            <a:off x="160338" y="3746500"/>
            <a:ext cx="4529137" cy="1841500"/>
          </a:xfrm>
        </p:spPr>
        <p:txBody>
          <a:bodyPr/>
          <a:lstStyle/>
          <a:p>
            <a:pPr marL="288925" indent="-288925" eaLnBrk="1" hangingPunct="1">
              <a:buFontTx/>
              <a:buNone/>
            </a:pPr>
            <a:r>
              <a:rPr lang="en-US" sz="2000" smtClean="0"/>
              <a:t>3.  LU:  Pencil decomposition</a:t>
            </a:r>
            <a:br>
              <a:rPr lang="en-US" sz="2000" smtClean="0"/>
            </a:br>
            <a:r>
              <a:rPr lang="en-US" sz="2000" smtClean="0"/>
              <a:t> Define 2D-pipeline process</a:t>
            </a:r>
          </a:p>
          <a:p>
            <a:pPr marL="747713" lvl="1" indent="-323850" eaLnBrk="1" hangingPunct="1"/>
            <a:r>
              <a:rPr lang="en-US" sz="1800" smtClean="0"/>
              <a:t>await data (bottom+left)</a:t>
            </a:r>
          </a:p>
          <a:p>
            <a:pPr marL="747713" lvl="1" indent="-323850" eaLnBrk="1" hangingPunct="1"/>
            <a:r>
              <a:rPr lang="en-US" sz="1800" smtClean="0"/>
              <a:t>compute new tile</a:t>
            </a:r>
          </a:p>
          <a:p>
            <a:pPr marL="747713" lvl="1" indent="-323850" eaLnBrk="1" hangingPunct="1"/>
            <a:r>
              <a:rPr lang="en-US" sz="1800" smtClean="0"/>
              <a:t>send data (top+right)</a:t>
            </a:r>
          </a:p>
        </p:txBody>
      </p:sp>
      <p:grpSp>
        <p:nvGrpSpPr>
          <p:cNvPr id="156677" name="Group 32"/>
          <p:cNvGrpSpPr>
            <a:grpSpLocks/>
          </p:cNvGrpSpPr>
          <p:nvPr/>
        </p:nvGrpSpPr>
        <p:grpSpPr bwMode="auto">
          <a:xfrm>
            <a:off x="4456113" y="3665538"/>
            <a:ext cx="3505200" cy="2590800"/>
            <a:chOff x="1056" y="2400"/>
            <a:chExt cx="2208" cy="1632"/>
          </a:xfrm>
        </p:grpSpPr>
        <p:sp>
          <p:nvSpPr>
            <p:cNvPr id="156772" name="Rectangle 33"/>
            <p:cNvSpPr>
              <a:spLocks noChangeArrowheads="1"/>
            </p:cNvSpPr>
            <p:nvPr/>
          </p:nvSpPr>
          <p:spPr bwMode="auto">
            <a:xfrm>
              <a:off x="1056" y="3552"/>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3" name="Rectangle 34"/>
            <p:cNvSpPr>
              <a:spLocks noChangeArrowheads="1"/>
            </p:cNvSpPr>
            <p:nvPr/>
          </p:nvSpPr>
          <p:spPr bwMode="auto">
            <a:xfrm>
              <a:off x="1248" y="3168"/>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4" name="Rectangle 35"/>
            <p:cNvSpPr>
              <a:spLocks noChangeArrowheads="1"/>
            </p:cNvSpPr>
            <p:nvPr/>
          </p:nvSpPr>
          <p:spPr bwMode="auto">
            <a:xfrm>
              <a:off x="1440" y="2784"/>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5" name="Rectangle 36"/>
            <p:cNvSpPr>
              <a:spLocks noChangeArrowheads="1"/>
            </p:cNvSpPr>
            <p:nvPr/>
          </p:nvSpPr>
          <p:spPr bwMode="auto">
            <a:xfrm>
              <a:off x="1632" y="2400"/>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6" name="Rectangle 37"/>
            <p:cNvSpPr>
              <a:spLocks noChangeArrowheads="1"/>
            </p:cNvSpPr>
            <p:nvPr/>
          </p:nvSpPr>
          <p:spPr bwMode="auto">
            <a:xfrm>
              <a:off x="2928" y="3696"/>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7" name="Rectangle 38"/>
            <p:cNvSpPr>
              <a:spLocks noChangeArrowheads="1"/>
            </p:cNvSpPr>
            <p:nvPr/>
          </p:nvSpPr>
          <p:spPr bwMode="auto">
            <a:xfrm>
              <a:off x="2496" y="3264"/>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sp>
          <p:nvSpPr>
            <p:cNvPr id="156778" name="Rectangle 39"/>
            <p:cNvSpPr>
              <a:spLocks noChangeArrowheads="1"/>
            </p:cNvSpPr>
            <p:nvPr/>
          </p:nvSpPr>
          <p:spPr bwMode="auto">
            <a:xfrm>
              <a:off x="2064" y="2832"/>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4</a:t>
              </a:r>
            </a:p>
          </p:txBody>
        </p:sp>
      </p:grpSp>
      <p:grpSp>
        <p:nvGrpSpPr>
          <p:cNvPr id="156678" name="Group 40"/>
          <p:cNvGrpSpPr>
            <a:grpSpLocks/>
          </p:cNvGrpSpPr>
          <p:nvPr/>
        </p:nvGrpSpPr>
        <p:grpSpPr bwMode="auto">
          <a:xfrm>
            <a:off x="4760913" y="4351338"/>
            <a:ext cx="2514600" cy="1905000"/>
            <a:chOff x="1248" y="2832"/>
            <a:chExt cx="1584" cy="1200"/>
          </a:xfrm>
        </p:grpSpPr>
        <p:sp>
          <p:nvSpPr>
            <p:cNvPr id="156767" name="Rectangle 41"/>
            <p:cNvSpPr>
              <a:spLocks noChangeArrowheads="1"/>
            </p:cNvSpPr>
            <p:nvPr/>
          </p:nvSpPr>
          <p:spPr bwMode="auto">
            <a:xfrm>
              <a:off x="1248" y="3600"/>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3</a:t>
              </a:r>
            </a:p>
          </p:txBody>
        </p:sp>
        <p:sp>
          <p:nvSpPr>
            <p:cNvPr id="156768" name="Rectangle 42"/>
            <p:cNvSpPr>
              <a:spLocks noChangeArrowheads="1"/>
            </p:cNvSpPr>
            <p:nvPr/>
          </p:nvSpPr>
          <p:spPr bwMode="auto">
            <a:xfrm>
              <a:off x="1440" y="3216"/>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3</a:t>
              </a:r>
            </a:p>
          </p:txBody>
        </p:sp>
        <p:sp>
          <p:nvSpPr>
            <p:cNvPr id="156769" name="Rectangle 43"/>
            <p:cNvSpPr>
              <a:spLocks noChangeArrowheads="1"/>
            </p:cNvSpPr>
            <p:nvPr/>
          </p:nvSpPr>
          <p:spPr bwMode="auto">
            <a:xfrm>
              <a:off x="2064" y="3264"/>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3</a:t>
              </a:r>
            </a:p>
          </p:txBody>
        </p:sp>
        <p:sp>
          <p:nvSpPr>
            <p:cNvPr id="156770" name="Rectangle 44"/>
            <p:cNvSpPr>
              <a:spLocks noChangeArrowheads="1"/>
            </p:cNvSpPr>
            <p:nvPr/>
          </p:nvSpPr>
          <p:spPr bwMode="auto">
            <a:xfrm>
              <a:off x="2496" y="3696"/>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3</a:t>
              </a:r>
            </a:p>
          </p:txBody>
        </p:sp>
        <p:sp>
          <p:nvSpPr>
            <p:cNvPr id="156771" name="Rectangle 45"/>
            <p:cNvSpPr>
              <a:spLocks noChangeArrowheads="1"/>
            </p:cNvSpPr>
            <p:nvPr/>
          </p:nvSpPr>
          <p:spPr bwMode="auto">
            <a:xfrm>
              <a:off x="1632" y="2832"/>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3</a:t>
              </a:r>
            </a:p>
          </p:txBody>
        </p:sp>
      </p:grpSp>
      <p:grpSp>
        <p:nvGrpSpPr>
          <p:cNvPr id="156679" name="Group 46"/>
          <p:cNvGrpSpPr>
            <a:grpSpLocks/>
          </p:cNvGrpSpPr>
          <p:nvPr/>
        </p:nvGrpSpPr>
        <p:grpSpPr bwMode="auto">
          <a:xfrm>
            <a:off x="5065713" y="5037138"/>
            <a:ext cx="1524000" cy="1219200"/>
            <a:chOff x="1440" y="3264"/>
            <a:chExt cx="960" cy="768"/>
          </a:xfrm>
        </p:grpSpPr>
        <p:sp>
          <p:nvSpPr>
            <p:cNvPr id="156764" name="Rectangle 47"/>
            <p:cNvSpPr>
              <a:spLocks noChangeArrowheads="1"/>
            </p:cNvSpPr>
            <p:nvPr/>
          </p:nvSpPr>
          <p:spPr bwMode="auto">
            <a:xfrm>
              <a:off x="1440" y="3648"/>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2</a:t>
              </a:r>
            </a:p>
          </p:txBody>
        </p:sp>
        <p:sp>
          <p:nvSpPr>
            <p:cNvPr id="156765" name="Rectangle 48"/>
            <p:cNvSpPr>
              <a:spLocks noChangeArrowheads="1"/>
            </p:cNvSpPr>
            <p:nvPr/>
          </p:nvSpPr>
          <p:spPr bwMode="auto">
            <a:xfrm>
              <a:off x="2064" y="3696"/>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2</a:t>
              </a:r>
            </a:p>
          </p:txBody>
        </p:sp>
        <p:sp>
          <p:nvSpPr>
            <p:cNvPr id="156766" name="Rectangle 49"/>
            <p:cNvSpPr>
              <a:spLocks noChangeArrowheads="1"/>
            </p:cNvSpPr>
            <p:nvPr/>
          </p:nvSpPr>
          <p:spPr bwMode="auto">
            <a:xfrm>
              <a:off x="1632" y="3264"/>
              <a:ext cx="336" cy="336"/>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2</a:t>
              </a:r>
            </a:p>
          </p:txBody>
        </p:sp>
      </p:grpSp>
      <p:sp>
        <p:nvSpPr>
          <p:cNvPr id="156680" name="Line 50"/>
          <p:cNvSpPr>
            <a:spLocks noChangeShapeType="1"/>
          </p:cNvSpPr>
          <p:nvPr/>
        </p:nvSpPr>
        <p:spPr bwMode="auto">
          <a:xfrm flipV="1">
            <a:off x="4014788" y="3140075"/>
            <a:ext cx="2695575" cy="12700"/>
          </a:xfrm>
          <a:prstGeom prst="line">
            <a:avLst/>
          </a:prstGeom>
          <a:noFill/>
          <a:ln w="9525">
            <a:solidFill>
              <a:schemeClr val="tx1"/>
            </a:solidFill>
            <a:round/>
            <a:headEnd/>
            <a:tailEnd/>
          </a:ln>
        </p:spPr>
        <p:txBody>
          <a:bodyPr/>
          <a:lstStyle/>
          <a:p>
            <a:endParaRPr lang="en-US"/>
          </a:p>
        </p:txBody>
      </p:sp>
      <p:sp>
        <p:nvSpPr>
          <p:cNvPr id="156681" name="Line 51"/>
          <p:cNvSpPr>
            <a:spLocks noChangeShapeType="1"/>
          </p:cNvSpPr>
          <p:nvPr/>
        </p:nvSpPr>
        <p:spPr bwMode="auto">
          <a:xfrm rot="-5400000">
            <a:off x="2678112" y="4495801"/>
            <a:ext cx="2695575" cy="6350"/>
          </a:xfrm>
          <a:prstGeom prst="line">
            <a:avLst/>
          </a:prstGeom>
          <a:noFill/>
          <a:ln w="9525">
            <a:solidFill>
              <a:schemeClr val="tx1"/>
            </a:solidFill>
            <a:round/>
            <a:headEnd/>
            <a:tailEnd/>
          </a:ln>
        </p:spPr>
        <p:txBody>
          <a:bodyPr/>
          <a:lstStyle/>
          <a:p>
            <a:endParaRPr lang="en-US"/>
          </a:p>
        </p:txBody>
      </p:sp>
      <p:grpSp>
        <p:nvGrpSpPr>
          <p:cNvPr id="156682" name="Group 52"/>
          <p:cNvGrpSpPr>
            <a:grpSpLocks/>
          </p:cNvGrpSpPr>
          <p:nvPr/>
        </p:nvGrpSpPr>
        <p:grpSpPr bwMode="auto">
          <a:xfrm>
            <a:off x="5294313" y="3589338"/>
            <a:ext cx="2743200" cy="2743200"/>
            <a:chOff x="1200" y="2208"/>
            <a:chExt cx="1728" cy="1728"/>
          </a:xfrm>
        </p:grpSpPr>
        <p:sp>
          <p:nvSpPr>
            <p:cNvPr id="156754" name="Line 53"/>
            <p:cNvSpPr>
              <a:spLocks noChangeShapeType="1"/>
            </p:cNvSpPr>
            <p:nvPr/>
          </p:nvSpPr>
          <p:spPr bwMode="auto">
            <a:xfrm>
              <a:off x="1200" y="2640"/>
              <a:ext cx="1728" cy="0"/>
            </a:xfrm>
            <a:prstGeom prst="line">
              <a:avLst/>
            </a:prstGeom>
            <a:noFill/>
            <a:ln w="9525">
              <a:solidFill>
                <a:schemeClr val="tx1"/>
              </a:solidFill>
              <a:round/>
              <a:headEnd/>
              <a:tailEnd/>
            </a:ln>
          </p:spPr>
          <p:txBody>
            <a:bodyPr/>
            <a:lstStyle/>
            <a:p>
              <a:endParaRPr lang="en-US"/>
            </a:p>
          </p:txBody>
        </p:sp>
        <p:sp>
          <p:nvSpPr>
            <p:cNvPr id="156755" name="Line 54"/>
            <p:cNvSpPr>
              <a:spLocks noChangeShapeType="1"/>
            </p:cNvSpPr>
            <p:nvPr/>
          </p:nvSpPr>
          <p:spPr bwMode="auto">
            <a:xfrm>
              <a:off x="1200" y="3072"/>
              <a:ext cx="1728" cy="0"/>
            </a:xfrm>
            <a:prstGeom prst="line">
              <a:avLst/>
            </a:prstGeom>
            <a:noFill/>
            <a:ln w="9525">
              <a:solidFill>
                <a:schemeClr val="tx1"/>
              </a:solidFill>
              <a:round/>
              <a:headEnd/>
              <a:tailEnd/>
            </a:ln>
          </p:spPr>
          <p:txBody>
            <a:bodyPr/>
            <a:lstStyle/>
            <a:p>
              <a:endParaRPr lang="en-US"/>
            </a:p>
          </p:txBody>
        </p:sp>
        <p:sp>
          <p:nvSpPr>
            <p:cNvPr id="156756" name="Line 55"/>
            <p:cNvSpPr>
              <a:spLocks noChangeShapeType="1"/>
            </p:cNvSpPr>
            <p:nvPr/>
          </p:nvSpPr>
          <p:spPr bwMode="auto">
            <a:xfrm>
              <a:off x="1200" y="3504"/>
              <a:ext cx="1728" cy="0"/>
            </a:xfrm>
            <a:prstGeom prst="line">
              <a:avLst/>
            </a:prstGeom>
            <a:noFill/>
            <a:ln w="9525">
              <a:solidFill>
                <a:schemeClr val="tx1"/>
              </a:solidFill>
              <a:round/>
              <a:headEnd/>
              <a:tailEnd/>
            </a:ln>
          </p:spPr>
          <p:txBody>
            <a:bodyPr/>
            <a:lstStyle/>
            <a:p>
              <a:endParaRPr lang="en-US"/>
            </a:p>
          </p:txBody>
        </p:sp>
        <p:sp>
          <p:nvSpPr>
            <p:cNvPr id="156757" name="Line 56"/>
            <p:cNvSpPr>
              <a:spLocks noChangeShapeType="1"/>
            </p:cNvSpPr>
            <p:nvPr/>
          </p:nvSpPr>
          <p:spPr bwMode="auto">
            <a:xfrm>
              <a:off x="1200" y="3936"/>
              <a:ext cx="1728" cy="0"/>
            </a:xfrm>
            <a:prstGeom prst="line">
              <a:avLst/>
            </a:prstGeom>
            <a:noFill/>
            <a:ln w="9525">
              <a:solidFill>
                <a:schemeClr val="tx1"/>
              </a:solidFill>
              <a:round/>
              <a:headEnd/>
              <a:tailEnd/>
            </a:ln>
          </p:spPr>
          <p:txBody>
            <a:bodyPr/>
            <a:lstStyle/>
            <a:p>
              <a:endParaRPr lang="en-US"/>
            </a:p>
          </p:txBody>
        </p:sp>
        <p:sp>
          <p:nvSpPr>
            <p:cNvPr id="156758" name="Line 57"/>
            <p:cNvSpPr>
              <a:spLocks noChangeShapeType="1"/>
            </p:cNvSpPr>
            <p:nvPr/>
          </p:nvSpPr>
          <p:spPr bwMode="auto">
            <a:xfrm>
              <a:off x="1200" y="2208"/>
              <a:ext cx="1728" cy="0"/>
            </a:xfrm>
            <a:prstGeom prst="line">
              <a:avLst/>
            </a:prstGeom>
            <a:noFill/>
            <a:ln w="9525">
              <a:solidFill>
                <a:schemeClr val="tx1"/>
              </a:solidFill>
              <a:round/>
              <a:headEnd/>
              <a:tailEnd/>
            </a:ln>
          </p:spPr>
          <p:txBody>
            <a:bodyPr/>
            <a:lstStyle/>
            <a:p>
              <a:endParaRPr lang="en-US"/>
            </a:p>
          </p:txBody>
        </p:sp>
        <p:sp>
          <p:nvSpPr>
            <p:cNvPr id="156759" name="Line 58"/>
            <p:cNvSpPr>
              <a:spLocks noChangeShapeType="1"/>
            </p:cNvSpPr>
            <p:nvPr/>
          </p:nvSpPr>
          <p:spPr bwMode="auto">
            <a:xfrm rot="-5400000">
              <a:off x="336" y="3072"/>
              <a:ext cx="1728" cy="0"/>
            </a:xfrm>
            <a:prstGeom prst="line">
              <a:avLst/>
            </a:prstGeom>
            <a:noFill/>
            <a:ln w="9525">
              <a:solidFill>
                <a:schemeClr val="tx1"/>
              </a:solidFill>
              <a:round/>
              <a:headEnd/>
              <a:tailEnd/>
            </a:ln>
          </p:spPr>
          <p:txBody>
            <a:bodyPr/>
            <a:lstStyle/>
            <a:p>
              <a:endParaRPr lang="en-US"/>
            </a:p>
          </p:txBody>
        </p:sp>
        <p:sp>
          <p:nvSpPr>
            <p:cNvPr id="156760" name="Line 59"/>
            <p:cNvSpPr>
              <a:spLocks noChangeShapeType="1"/>
            </p:cNvSpPr>
            <p:nvPr/>
          </p:nvSpPr>
          <p:spPr bwMode="auto">
            <a:xfrm rot="-5400000">
              <a:off x="768" y="3072"/>
              <a:ext cx="1728" cy="0"/>
            </a:xfrm>
            <a:prstGeom prst="line">
              <a:avLst/>
            </a:prstGeom>
            <a:noFill/>
            <a:ln w="9525">
              <a:solidFill>
                <a:schemeClr val="tx1"/>
              </a:solidFill>
              <a:round/>
              <a:headEnd/>
              <a:tailEnd/>
            </a:ln>
          </p:spPr>
          <p:txBody>
            <a:bodyPr/>
            <a:lstStyle/>
            <a:p>
              <a:endParaRPr lang="en-US"/>
            </a:p>
          </p:txBody>
        </p:sp>
        <p:sp>
          <p:nvSpPr>
            <p:cNvPr id="156761" name="Line 60"/>
            <p:cNvSpPr>
              <a:spLocks noChangeShapeType="1"/>
            </p:cNvSpPr>
            <p:nvPr/>
          </p:nvSpPr>
          <p:spPr bwMode="auto">
            <a:xfrm rot="-5400000">
              <a:off x="1200" y="3072"/>
              <a:ext cx="1728" cy="0"/>
            </a:xfrm>
            <a:prstGeom prst="line">
              <a:avLst/>
            </a:prstGeom>
            <a:noFill/>
            <a:ln w="9525">
              <a:solidFill>
                <a:schemeClr val="tx1"/>
              </a:solidFill>
              <a:round/>
              <a:headEnd/>
              <a:tailEnd/>
            </a:ln>
          </p:spPr>
          <p:txBody>
            <a:bodyPr/>
            <a:lstStyle/>
            <a:p>
              <a:endParaRPr lang="en-US"/>
            </a:p>
          </p:txBody>
        </p:sp>
        <p:sp>
          <p:nvSpPr>
            <p:cNvPr id="156762" name="Line 61"/>
            <p:cNvSpPr>
              <a:spLocks noChangeShapeType="1"/>
            </p:cNvSpPr>
            <p:nvPr/>
          </p:nvSpPr>
          <p:spPr bwMode="auto">
            <a:xfrm rot="-5400000">
              <a:off x="1632" y="3072"/>
              <a:ext cx="1728" cy="0"/>
            </a:xfrm>
            <a:prstGeom prst="line">
              <a:avLst/>
            </a:prstGeom>
            <a:noFill/>
            <a:ln w="9525">
              <a:solidFill>
                <a:schemeClr val="tx1"/>
              </a:solidFill>
              <a:round/>
              <a:headEnd/>
              <a:tailEnd/>
            </a:ln>
          </p:spPr>
          <p:txBody>
            <a:bodyPr/>
            <a:lstStyle/>
            <a:p>
              <a:endParaRPr lang="en-US"/>
            </a:p>
          </p:txBody>
        </p:sp>
        <p:sp>
          <p:nvSpPr>
            <p:cNvPr id="156763" name="Line 62"/>
            <p:cNvSpPr>
              <a:spLocks noChangeShapeType="1"/>
            </p:cNvSpPr>
            <p:nvPr/>
          </p:nvSpPr>
          <p:spPr bwMode="auto">
            <a:xfrm rot="-5400000">
              <a:off x="2064" y="3072"/>
              <a:ext cx="1728" cy="0"/>
            </a:xfrm>
            <a:prstGeom prst="line">
              <a:avLst/>
            </a:prstGeom>
            <a:noFill/>
            <a:ln w="9525">
              <a:solidFill>
                <a:schemeClr val="tx1"/>
              </a:solidFill>
              <a:round/>
              <a:headEnd/>
              <a:tailEnd/>
            </a:ln>
          </p:spPr>
          <p:txBody>
            <a:bodyPr/>
            <a:lstStyle/>
            <a:p>
              <a:endParaRPr lang="en-US"/>
            </a:p>
          </p:txBody>
        </p:sp>
      </p:grpSp>
      <p:sp>
        <p:nvSpPr>
          <p:cNvPr id="156683" name="Line 63"/>
          <p:cNvSpPr>
            <a:spLocks noChangeShapeType="1"/>
          </p:cNvSpPr>
          <p:nvPr/>
        </p:nvSpPr>
        <p:spPr bwMode="auto">
          <a:xfrm flipH="1" flipV="1">
            <a:off x="4029075" y="3143250"/>
            <a:ext cx="1265238" cy="446088"/>
          </a:xfrm>
          <a:prstGeom prst="line">
            <a:avLst/>
          </a:prstGeom>
          <a:noFill/>
          <a:ln w="9525">
            <a:solidFill>
              <a:schemeClr val="tx1"/>
            </a:solidFill>
            <a:round/>
            <a:headEnd/>
            <a:tailEnd/>
          </a:ln>
        </p:spPr>
        <p:txBody>
          <a:bodyPr/>
          <a:lstStyle/>
          <a:p>
            <a:endParaRPr lang="en-US"/>
          </a:p>
        </p:txBody>
      </p:sp>
      <p:sp>
        <p:nvSpPr>
          <p:cNvPr id="156684" name="Line 64"/>
          <p:cNvSpPr>
            <a:spLocks noChangeShapeType="1"/>
          </p:cNvSpPr>
          <p:nvPr/>
        </p:nvSpPr>
        <p:spPr bwMode="auto">
          <a:xfrm flipH="1" flipV="1">
            <a:off x="4025900" y="3832225"/>
            <a:ext cx="1268413" cy="442913"/>
          </a:xfrm>
          <a:prstGeom prst="line">
            <a:avLst/>
          </a:prstGeom>
          <a:noFill/>
          <a:ln w="9525">
            <a:solidFill>
              <a:schemeClr val="tx1"/>
            </a:solidFill>
            <a:round/>
            <a:headEnd/>
            <a:tailEnd/>
          </a:ln>
        </p:spPr>
        <p:txBody>
          <a:bodyPr/>
          <a:lstStyle/>
          <a:p>
            <a:endParaRPr lang="en-US"/>
          </a:p>
        </p:txBody>
      </p:sp>
      <p:sp>
        <p:nvSpPr>
          <p:cNvPr id="156685" name="Line 65"/>
          <p:cNvSpPr>
            <a:spLocks noChangeShapeType="1"/>
          </p:cNvSpPr>
          <p:nvPr/>
        </p:nvSpPr>
        <p:spPr bwMode="auto">
          <a:xfrm flipH="1" flipV="1">
            <a:off x="4017963" y="5851525"/>
            <a:ext cx="1276350" cy="481013"/>
          </a:xfrm>
          <a:prstGeom prst="line">
            <a:avLst/>
          </a:prstGeom>
          <a:noFill/>
          <a:ln w="9525">
            <a:solidFill>
              <a:schemeClr val="tx1"/>
            </a:solidFill>
            <a:round/>
            <a:headEnd/>
            <a:tailEnd/>
          </a:ln>
        </p:spPr>
        <p:txBody>
          <a:bodyPr/>
          <a:lstStyle/>
          <a:p>
            <a:endParaRPr lang="en-US"/>
          </a:p>
        </p:txBody>
      </p:sp>
      <p:sp>
        <p:nvSpPr>
          <p:cNvPr id="156686" name="Line 66"/>
          <p:cNvSpPr>
            <a:spLocks noChangeShapeType="1"/>
          </p:cNvSpPr>
          <p:nvPr/>
        </p:nvSpPr>
        <p:spPr bwMode="auto">
          <a:xfrm flipH="1" flipV="1">
            <a:off x="4024313" y="4511675"/>
            <a:ext cx="1270000" cy="449263"/>
          </a:xfrm>
          <a:prstGeom prst="line">
            <a:avLst/>
          </a:prstGeom>
          <a:noFill/>
          <a:ln w="9525">
            <a:solidFill>
              <a:schemeClr val="tx1"/>
            </a:solidFill>
            <a:round/>
            <a:headEnd/>
            <a:tailEnd/>
          </a:ln>
        </p:spPr>
        <p:txBody>
          <a:bodyPr/>
          <a:lstStyle/>
          <a:p>
            <a:endParaRPr lang="en-US"/>
          </a:p>
        </p:txBody>
      </p:sp>
      <p:sp>
        <p:nvSpPr>
          <p:cNvPr id="156687" name="Line 67"/>
          <p:cNvSpPr>
            <a:spLocks noChangeShapeType="1"/>
          </p:cNvSpPr>
          <p:nvPr/>
        </p:nvSpPr>
        <p:spPr bwMode="auto">
          <a:xfrm flipH="1" flipV="1">
            <a:off x="4679950" y="3155950"/>
            <a:ext cx="1300163" cy="433388"/>
          </a:xfrm>
          <a:prstGeom prst="line">
            <a:avLst/>
          </a:prstGeom>
          <a:noFill/>
          <a:ln w="9525">
            <a:solidFill>
              <a:schemeClr val="tx1"/>
            </a:solidFill>
            <a:round/>
            <a:headEnd/>
            <a:tailEnd/>
          </a:ln>
        </p:spPr>
        <p:txBody>
          <a:bodyPr/>
          <a:lstStyle/>
          <a:p>
            <a:endParaRPr lang="en-US"/>
          </a:p>
        </p:txBody>
      </p:sp>
      <p:sp>
        <p:nvSpPr>
          <p:cNvPr id="156688" name="Text Box 68"/>
          <p:cNvSpPr txBox="1">
            <a:spLocks noChangeArrowheads="1"/>
          </p:cNvSpPr>
          <p:nvPr/>
        </p:nvSpPr>
        <p:spPr bwMode="auto">
          <a:xfrm rot="1118163">
            <a:off x="3975100" y="5472113"/>
            <a:ext cx="522288" cy="274637"/>
          </a:xfrm>
          <a:prstGeom prst="rect">
            <a:avLst/>
          </a:prstGeom>
          <a:noFill/>
          <a:ln w="9525">
            <a:noFill/>
            <a:miter lim="800000"/>
            <a:headEnd/>
            <a:tailEnd/>
          </a:ln>
        </p:spPr>
        <p:txBody>
          <a:bodyPr wrap="none">
            <a:spAutoFit/>
          </a:bodyPr>
          <a:lstStyle/>
          <a:p>
            <a:r>
              <a:rPr lang="en-US" sz="1200">
                <a:latin typeface="Arial" charset="0"/>
              </a:rPr>
              <a:t>UE 0</a:t>
            </a:r>
          </a:p>
        </p:txBody>
      </p:sp>
      <p:sp>
        <p:nvSpPr>
          <p:cNvPr id="156689" name="Text Box 69"/>
          <p:cNvSpPr txBox="1">
            <a:spLocks noChangeArrowheads="1"/>
          </p:cNvSpPr>
          <p:nvPr/>
        </p:nvSpPr>
        <p:spPr bwMode="auto">
          <a:xfrm rot="1118163">
            <a:off x="4097338" y="4808538"/>
            <a:ext cx="522287" cy="274637"/>
          </a:xfrm>
          <a:prstGeom prst="rect">
            <a:avLst/>
          </a:prstGeom>
          <a:noFill/>
          <a:ln w="9525">
            <a:noFill/>
            <a:miter lim="800000"/>
            <a:headEnd/>
            <a:tailEnd/>
          </a:ln>
        </p:spPr>
        <p:txBody>
          <a:bodyPr wrap="none">
            <a:spAutoFit/>
          </a:bodyPr>
          <a:lstStyle/>
          <a:p>
            <a:r>
              <a:rPr lang="en-US" sz="1200">
                <a:latin typeface="Arial" charset="0"/>
              </a:rPr>
              <a:t>UE 1</a:t>
            </a:r>
          </a:p>
        </p:txBody>
      </p:sp>
      <p:sp>
        <p:nvSpPr>
          <p:cNvPr id="156690" name="Text Box 70"/>
          <p:cNvSpPr txBox="1">
            <a:spLocks noChangeArrowheads="1"/>
          </p:cNvSpPr>
          <p:nvPr/>
        </p:nvSpPr>
        <p:spPr bwMode="auto">
          <a:xfrm rot="1118163">
            <a:off x="4111625" y="4160838"/>
            <a:ext cx="522288" cy="274637"/>
          </a:xfrm>
          <a:prstGeom prst="rect">
            <a:avLst/>
          </a:prstGeom>
          <a:noFill/>
          <a:ln w="9525">
            <a:noFill/>
            <a:miter lim="800000"/>
            <a:headEnd/>
            <a:tailEnd/>
          </a:ln>
        </p:spPr>
        <p:txBody>
          <a:bodyPr wrap="none">
            <a:spAutoFit/>
          </a:bodyPr>
          <a:lstStyle/>
          <a:p>
            <a:r>
              <a:rPr lang="en-US" sz="1200">
                <a:latin typeface="Arial" charset="0"/>
              </a:rPr>
              <a:t>UE 2</a:t>
            </a:r>
          </a:p>
        </p:txBody>
      </p:sp>
      <p:sp>
        <p:nvSpPr>
          <p:cNvPr id="156691" name="Text Box 71"/>
          <p:cNvSpPr txBox="1">
            <a:spLocks noChangeArrowheads="1"/>
          </p:cNvSpPr>
          <p:nvPr/>
        </p:nvSpPr>
        <p:spPr bwMode="auto">
          <a:xfrm rot="1118163">
            <a:off x="4210050" y="3482975"/>
            <a:ext cx="522288" cy="274638"/>
          </a:xfrm>
          <a:prstGeom prst="rect">
            <a:avLst/>
          </a:prstGeom>
          <a:noFill/>
          <a:ln w="9525">
            <a:noFill/>
            <a:miter lim="800000"/>
            <a:headEnd/>
            <a:tailEnd/>
          </a:ln>
        </p:spPr>
        <p:txBody>
          <a:bodyPr wrap="none">
            <a:spAutoFit/>
          </a:bodyPr>
          <a:lstStyle/>
          <a:p>
            <a:r>
              <a:rPr lang="en-US" sz="1200">
                <a:latin typeface="Arial" charset="0"/>
              </a:rPr>
              <a:t>UE 3</a:t>
            </a:r>
          </a:p>
        </p:txBody>
      </p:sp>
      <p:sp>
        <p:nvSpPr>
          <p:cNvPr id="156692" name="Text Box 72"/>
          <p:cNvSpPr txBox="1">
            <a:spLocks noChangeArrowheads="1"/>
          </p:cNvSpPr>
          <p:nvPr/>
        </p:nvSpPr>
        <p:spPr bwMode="auto">
          <a:xfrm rot="1118163">
            <a:off x="4605338" y="3198813"/>
            <a:ext cx="522287" cy="274637"/>
          </a:xfrm>
          <a:prstGeom prst="rect">
            <a:avLst/>
          </a:prstGeom>
          <a:noFill/>
          <a:ln w="9525">
            <a:noFill/>
            <a:miter lim="800000"/>
            <a:headEnd/>
            <a:tailEnd/>
          </a:ln>
        </p:spPr>
        <p:txBody>
          <a:bodyPr wrap="none">
            <a:spAutoFit/>
          </a:bodyPr>
          <a:lstStyle/>
          <a:p>
            <a:r>
              <a:rPr lang="en-US" sz="1200">
                <a:latin typeface="Arial" charset="0"/>
              </a:rPr>
              <a:t>UE 3</a:t>
            </a:r>
          </a:p>
        </p:txBody>
      </p:sp>
      <p:sp>
        <p:nvSpPr>
          <p:cNvPr id="156693" name="Text Box 73"/>
          <p:cNvSpPr txBox="1">
            <a:spLocks noChangeArrowheads="1"/>
          </p:cNvSpPr>
          <p:nvPr/>
        </p:nvSpPr>
        <p:spPr bwMode="auto">
          <a:xfrm rot="1118163">
            <a:off x="5233988" y="3175000"/>
            <a:ext cx="522287" cy="274638"/>
          </a:xfrm>
          <a:prstGeom prst="rect">
            <a:avLst/>
          </a:prstGeom>
          <a:noFill/>
          <a:ln w="9525">
            <a:noFill/>
            <a:miter lim="800000"/>
            <a:headEnd/>
            <a:tailEnd/>
          </a:ln>
        </p:spPr>
        <p:txBody>
          <a:bodyPr wrap="none">
            <a:spAutoFit/>
          </a:bodyPr>
          <a:lstStyle/>
          <a:p>
            <a:r>
              <a:rPr lang="en-US" sz="1200">
                <a:latin typeface="Arial" charset="0"/>
              </a:rPr>
              <a:t>UE 7</a:t>
            </a:r>
          </a:p>
        </p:txBody>
      </p:sp>
      <p:sp>
        <p:nvSpPr>
          <p:cNvPr id="156694" name="Text Box 74"/>
          <p:cNvSpPr txBox="1">
            <a:spLocks noChangeArrowheads="1"/>
          </p:cNvSpPr>
          <p:nvPr/>
        </p:nvSpPr>
        <p:spPr bwMode="auto">
          <a:xfrm rot="1118163">
            <a:off x="6535738" y="3165475"/>
            <a:ext cx="606425" cy="274638"/>
          </a:xfrm>
          <a:prstGeom prst="rect">
            <a:avLst/>
          </a:prstGeom>
          <a:noFill/>
          <a:ln w="9525">
            <a:noFill/>
            <a:miter lim="800000"/>
            <a:headEnd/>
            <a:tailEnd/>
          </a:ln>
        </p:spPr>
        <p:txBody>
          <a:bodyPr wrap="none">
            <a:spAutoFit/>
          </a:bodyPr>
          <a:lstStyle/>
          <a:p>
            <a:r>
              <a:rPr lang="en-US" sz="1200">
                <a:latin typeface="Arial" charset="0"/>
              </a:rPr>
              <a:t>UE 15</a:t>
            </a:r>
          </a:p>
        </p:txBody>
      </p:sp>
      <p:sp>
        <p:nvSpPr>
          <p:cNvPr id="156695" name="Text Box 75"/>
          <p:cNvSpPr txBox="1">
            <a:spLocks noChangeArrowheads="1"/>
          </p:cNvSpPr>
          <p:nvPr/>
        </p:nvSpPr>
        <p:spPr bwMode="auto">
          <a:xfrm rot="1118163">
            <a:off x="5915025" y="3189288"/>
            <a:ext cx="606425" cy="274637"/>
          </a:xfrm>
          <a:prstGeom prst="rect">
            <a:avLst/>
          </a:prstGeom>
          <a:noFill/>
          <a:ln w="9525">
            <a:noFill/>
            <a:miter lim="800000"/>
            <a:headEnd/>
            <a:tailEnd/>
          </a:ln>
        </p:spPr>
        <p:txBody>
          <a:bodyPr wrap="none">
            <a:spAutoFit/>
          </a:bodyPr>
          <a:lstStyle/>
          <a:p>
            <a:r>
              <a:rPr lang="en-US" sz="1200">
                <a:latin typeface="Arial" charset="0"/>
              </a:rPr>
              <a:t>UE 11</a:t>
            </a:r>
          </a:p>
        </p:txBody>
      </p:sp>
      <p:sp>
        <p:nvSpPr>
          <p:cNvPr id="156696" name="Rectangle 76"/>
          <p:cNvSpPr>
            <a:spLocks noChangeArrowheads="1"/>
          </p:cNvSpPr>
          <p:nvPr/>
        </p:nvSpPr>
        <p:spPr bwMode="auto">
          <a:xfrm>
            <a:off x="5370513" y="5722938"/>
            <a:ext cx="533400" cy="533400"/>
          </a:xfrm>
          <a:prstGeom prst="rect">
            <a:avLst/>
          </a:prstGeom>
          <a:solidFill>
            <a:schemeClr val="accent1"/>
          </a:solidFill>
          <a:ln w="9525">
            <a:solidFill>
              <a:schemeClr val="tx1"/>
            </a:solidFill>
            <a:miter lim="800000"/>
            <a:headEnd/>
            <a:tailEnd/>
          </a:ln>
        </p:spPr>
        <p:txBody>
          <a:bodyPr wrap="none" anchor="ctr"/>
          <a:lstStyle/>
          <a:p>
            <a:r>
              <a:rPr lang="en-US" sz="1200">
                <a:latin typeface="Arial" charset="0"/>
              </a:rPr>
              <a:t>1</a:t>
            </a:r>
          </a:p>
        </p:txBody>
      </p:sp>
      <p:grpSp>
        <p:nvGrpSpPr>
          <p:cNvPr id="156697" name="Group 77"/>
          <p:cNvGrpSpPr>
            <a:grpSpLocks/>
          </p:cNvGrpSpPr>
          <p:nvPr/>
        </p:nvGrpSpPr>
        <p:grpSpPr bwMode="auto">
          <a:xfrm>
            <a:off x="5599113" y="5418138"/>
            <a:ext cx="533400" cy="609600"/>
            <a:chOff x="1776" y="3504"/>
            <a:chExt cx="336" cy="384"/>
          </a:xfrm>
        </p:grpSpPr>
        <p:sp>
          <p:nvSpPr>
            <p:cNvPr id="156752" name="AutoShape 78"/>
            <p:cNvSpPr>
              <a:spLocks noChangeArrowheads="1"/>
            </p:cNvSpPr>
            <p:nvPr/>
          </p:nvSpPr>
          <p:spPr bwMode="auto">
            <a:xfrm>
              <a:off x="1920" y="3792"/>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53" name="AutoShape 79"/>
            <p:cNvSpPr>
              <a:spLocks noChangeArrowheads="1"/>
            </p:cNvSpPr>
            <p:nvPr/>
          </p:nvSpPr>
          <p:spPr bwMode="auto">
            <a:xfrm rot="-5400000">
              <a:off x="1704" y="3576"/>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grpSp>
      <p:grpSp>
        <p:nvGrpSpPr>
          <p:cNvPr id="156698" name="Group 80"/>
          <p:cNvGrpSpPr>
            <a:grpSpLocks/>
          </p:cNvGrpSpPr>
          <p:nvPr/>
        </p:nvGrpSpPr>
        <p:grpSpPr bwMode="auto">
          <a:xfrm>
            <a:off x="5599113" y="4732338"/>
            <a:ext cx="1219200" cy="1295400"/>
            <a:chOff x="1776" y="3072"/>
            <a:chExt cx="768" cy="816"/>
          </a:xfrm>
        </p:grpSpPr>
        <p:sp>
          <p:nvSpPr>
            <p:cNvPr id="156748" name="AutoShape 81"/>
            <p:cNvSpPr>
              <a:spLocks noChangeArrowheads="1"/>
            </p:cNvSpPr>
            <p:nvPr/>
          </p:nvSpPr>
          <p:spPr bwMode="auto">
            <a:xfrm>
              <a:off x="1920" y="3360"/>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49" name="AutoShape 82"/>
            <p:cNvSpPr>
              <a:spLocks noChangeArrowheads="1"/>
            </p:cNvSpPr>
            <p:nvPr/>
          </p:nvSpPr>
          <p:spPr bwMode="auto">
            <a:xfrm>
              <a:off x="2352" y="3792"/>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50" name="AutoShape 83"/>
            <p:cNvSpPr>
              <a:spLocks noChangeArrowheads="1"/>
            </p:cNvSpPr>
            <p:nvPr/>
          </p:nvSpPr>
          <p:spPr bwMode="auto">
            <a:xfrm rot="-5400000">
              <a:off x="1704" y="3144"/>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56751" name="AutoShape 84"/>
            <p:cNvSpPr>
              <a:spLocks noChangeArrowheads="1"/>
            </p:cNvSpPr>
            <p:nvPr/>
          </p:nvSpPr>
          <p:spPr bwMode="auto">
            <a:xfrm rot="-5400000">
              <a:off x="2136" y="3576"/>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grpSp>
      <p:grpSp>
        <p:nvGrpSpPr>
          <p:cNvPr id="156699" name="Group 85"/>
          <p:cNvGrpSpPr>
            <a:grpSpLocks/>
          </p:cNvGrpSpPr>
          <p:nvPr/>
        </p:nvGrpSpPr>
        <p:grpSpPr bwMode="auto">
          <a:xfrm>
            <a:off x="5599113" y="4046538"/>
            <a:ext cx="1905000" cy="1981200"/>
            <a:chOff x="1776" y="2640"/>
            <a:chExt cx="1200" cy="1248"/>
          </a:xfrm>
        </p:grpSpPr>
        <p:sp>
          <p:nvSpPr>
            <p:cNvPr id="156742" name="AutoShape 86"/>
            <p:cNvSpPr>
              <a:spLocks noChangeArrowheads="1"/>
            </p:cNvSpPr>
            <p:nvPr/>
          </p:nvSpPr>
          <p:spPr bwMode="auto">
            <a:xfrm>
              <a:off x="1920" y="2976"/>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43" name="AutoShape 87"/>
            <p:cNvSpPr>
              <a:spLocks noChangeArrowheads="1"/>
            </p:cNvSpPr>
            <p:nvPr/>
          </p:nvSpPr>
          <p:spPr bwMode="auto">
            <a:xfrm>
              <a:off x="2352" y="3360"/>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44" name="AutoShape 88"/>
            <p:cNvSpPr>
              <a:spLocks noChangeArrowheads="1"/>
            </p:cNvSpPr>
            <p:nvPr/>
          </p:nvSpPr>
          <p:spPr bwMode="auto">
            <a:xfrm>
              <a:off x="2784" y="3792"/>
              <a:ext cx="192" cy="96"/>
            </a:xfrm>
            <a:prstGeom prst="rightArrow">
              <a:avLst>
                <a:gd name="adj1" fmla="val 50000"/>
                <a:gd name="adj2" fmla="val 50000"/>
              </a:avLst>
            </a:prstGeom>
            <a:solidFill>
              <a:schemeClr val="bg1"/>
            </a:solidFill>
            <a:ln w="9525">
              <a:solidFill>
                <a:schemeClr val="tx1"/>
              </a:solidFill>
              <a:miter lim="800000"/>
              <a:headEnd/>
              <a:tailEnd/>
            </a:ln>
          </p:spPr>
          <p:txBody>
            <a:bodyPr wrap="none" anchor="ctr"/>
            <a:lstStyle/>
            <a:p>
              <a:endParaRPr lang="en-US"/>
            </a:p>
          </p:txBody>
        </p:sp>
        <p:sp>
          <p:nvSpPr>
            <p:cNvPr id="156745" name="AutoShape 89"/>
            <p:cNvSpPr>
              <a:spLocks noChangeArrowheads="1"/>
            </p:cNvSpPr>
            <p:nvPr/>
          </p:nvSpPr>
          <p:spPr bwMode="auto">
            <a:xfrm rot="-5400000">
              <a:off x="2568" y="3576"/>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56746" name="AutoShape 90"/>
            <p:cNvSpPr>
              <a:spLocks noChangeArrowheads="1"/>
            </p:cNvSpPr>
            <p:nvPr/>
          </p:nvSpPr>
          <p:spPr bwMode="auto">
            <a:xfrm rot="-5400000">
              <a:off x="1704" y="2712"/>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56747" name="AutoShape 91"/>
            <p:cNvSpPr>
              <a:spLocks noChangeArrowheads="1"/>
            </p:cNvSpPr>
            <p:nvPr/>
          </p:nvSpPr>
          <p:spPr bwMode="auto">
            <a:xfrm rot="-5400000">
              <a:off x="2136" y="3144"/>
              <a:ext cx="240" cy="96"/>
            </a:xfrm>
            <a:prstGeom prst="right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grpSp>
      <p:sp>
        <p:nvSpPr>
          <p:cNvPr id="156700" name="Line 92"/>
          <p:cNvSpPr>
            <a:spLocks noChangeShapeType="1"/>
          </p:cNvSpPr>
          <p:nvPr/>
        </p:nvSpPr>
        <p:spPr bwMode="auto">
          <a:xfrm flipH="1" flipV="1">
            <a:off x="5360988" y="3146425"/>
            <a:ext cx="1290637" cy="438150"/>
          </a:xfrm>
          <a:prstGeom prst="line">
            <a:avLst/>
          </a:prstGeom>
          <a:noFill/>
          <a:ln w="9525">
            <a:solidFill>
              <a:schemeClr val="tx1"/>
            </a:solidFill>
            <a:round/>
            <a:headEnd/>
            <a:tailEnd/>
          </a:ln>
        </p:spPr>
        <p:txBody>
          <a:bodyPr/>
          <a:lstStyle/>
          <a:p>
            <a:endParaRPr lang="en-US"/>
          </a:p>
        </p:txBody>
      </p:sp>
      <p:sp>
        <p:nvSpPr>
          <p:cNvPr id="156701" name="Line 93"/>
          <p:cNvSpPr>
            <a:spLocks noChangeShapeType="1"/>
          </p:cNvSpPr>
          <p:nvPr/>
        </p:nvSpPr>
        <p:spPr bwMode="auto">
          <a:xfrm flipH="1" flipV="1">
            <a:off x="6051550" y="3136900"/>
            <a:ext cx="1300163" cy="452438"/>
          </a:xfrm>
          <a:prstGeom prst="line">
            <a:avLst/>
          </a:prstGeom>
          <a:noFill/>
          <a:ln w="9525">
            <a:solidFill>
              <a:schemeClr val="tx1"/>
            </a:solidFill>
            <a:round/>
            <a:headEnd/>
            <a:tailEnd/>
          </a:ln>
        </p:spPr>
        <p:txBody>
          <a:bodyPr/>
          <a:lstStyle/>
          <a:p>
            <a:endParaRPr lang="en-US"/>
          </a:p>
        </p:txBody>
      </p:sp>
      <p:sp>
        <p:nvSpPr>
          <p:cNvPr id="156702" name="Line 94"/>
          <p:cNvSpPr>
            <a:spLocks noChangeShapeType="1"/>
          </p:cNvSpPr>
          <p:nvPr/>
        </p:nvSpPr>
        <p:spPr bwMode="auto">
          <a:xfrm flipH="1" flipV="1">
            <a:off x="6694488" y="3127375"/>
            <a:ext cx="1343025" cy="457200"/>
          </a:xfrm>
          <a:prstGeom prst="line">
            <a:avLst/>
          </a:prstGeom>
          <a:noFill/>
          <a:ln w="9525">
            <a:solidFill>
              <a:schemeClr val="tx1"/>
            </a:solidFill>
            <a:round/>
            <a:headEnd/>
            <a:tailEnd/>
          </a:ln>
        </p:spPr>
        <p:txBody>
          <a:bodyPr/>
          <a:lstStyle/>
          <a:p>
            <a:endParaRPr lang="en-US"/>
          </a:p>
        </p:txBody>
      </p:sp>
      <p:sp>
        <p:nvSpPr>
          <p:cNvPr id="156703" name="Line 95"/>
          <p:cNvSpPr>
            <a:spLocks noChangeShapeType="1"/>
          </p:cNvSpPr>
          <p:nvPr/>
        </p:nvSpPr>
        <p:spPr bwMode="auto">
          <a:xfrm flipH="1" flipV="1">
            <a:off x="4025900" y="5211763"/>
            <a:ext cx="1277938" cy="442912"/>
          </a:xfrm>
          <a:prstGeom prst="line">
            <a:avLst/>
          </a:prstGeom>
          <a:noFill/>
          <a:ln w="9525">
            <a:solidFill>
              <a:schemeClr val="tx1"/>
            </a:solidFill>
            <a:round/>
            <a:headEnd/>
            <a:tailEnd/>
          </a:ln>
        </p:spPr>
        <p:txBody>
          <a:bodyPr/>
          <a:lstStyle/>
          <a:p>
            <a:endParaRPr lang="en-US"/>
          </a:p>
        </p:txBody>
      </p:sp>
      <p:grpSp>
        <p:nvGrpSpPr>
          <p:cNvPr id="156704" name="Group 102"/>
          <p:cNvGrpSpPr>
            <a:grpSpLocks/>
          </p:cNvGrpSpPr>
          <p:nvPr/>
        </p:nvGrpSpPr>
        <p:grpSpPr bwMode="auto">
          <a:xfrm>
            <a:off x="66675" y="1349375"/>
            <a:ext cx="2606675" cy="1882775"/>
            <a:chOff x="483" y="1529"/>
            <a:chExt cx="1642" cy="1186"/>
          </a:xfrm>
        </p:grpSpPr>
        <p:sp>
          <p:nvSpPr>
            <p:cNvPr id="156709" name="Rectangle 4"/>
            <p:cNvSpPr>
              <a:spLocks noChangeArrowheads="1"/>
            </p:cNvSpPr>
            <p:nvPr/>
          </p:nvSpPr>
          <p:spPr bwMode="auto">
            <a:xfrm>
              <a:off x="906" y="2370"/>
              <a:ext cx="190" cy="17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156710" name="Rectangle 5"/>
            <p:cNvSpPr>
              <a:spLocks noChangeArrowheads="1"/>
            </p:cNvSpPr>
            <p:nvPr/>
          </p:nvSpPr>
          <p:spPr bwMode="auto">
            <a:xfrm>
              <a:off x="906" y="1896"/>
              <a:ext cx="190" cy="173"/>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
          <p:nvSpPr>
            <p:cNvPr id="156711" name="Rectangle 6"/>
            <p:cNvSpPr>
              <a:spLocks noChangeArrowheads="1"/>
            </p:cNvSpPr>
            <p:nvPr/>
          </p:nvSpPr>
          <p:spPr bwMode="auto">
            <a:xfrm>
              <a:off x="906" y="2133"/>
              <a:ext cx="190" cy="173"/>
            </a:xfrm>
            <a:prstGeom prst="rect">
              <a:avLst/>
            </a:prstGeom>
            <a:solidFill>
              <a:srgbClr val="D600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156712" name="Rectangle 7"/>
            <p:cNvSpPr>
              <a:spLocks noChangeArrowheads="1"/>
            </p:cNvSpPr>
            <p:nvPr/>
          </p:nvSpPr>
          <p:spPr bwMode="auto">
            <a:xfrm>
              <a:off x="813" y="2456"/>
              <a:ext cx="189" cy="173"/>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6713" name="Rectangle 8"/>
            <p:cNvSpPr>
              <a:spLocks noChangeArrowheads="1"/>
            </p:cNvSpPr>
            <p:nvPr/>
          </p:nvSpPr>
          <p:spPr bwMode="auto">
            <a:xfrm>
              <a:off x="813" y="1982"/>
              <a:ext cx="189" cy="173"/>
            </a:xfrm>
            <a:prstGeom prst="rect">
              <a:avLst/>
            </a:prstGeom>
            <a:solidFill>
              <a:srgbClr val="99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6600"/>
              </a:extrusionClr>
            </a:sp3d>
          </p:spPr>
          <p:txBody>
            <a:bodyPr wrap="none" anchor="ctr">
              <a:flatTx/>
            </a:bodyPr>
            <a:lstStyle/>
            <a:p>
              <a:endParaRPr lang="en-US"/>
            </a:p>
          </p:txBody>
        </p:sp>
        <p:sp>
          <p:nvSpPr>
            <p:cNvPr id="156714" name="Rectangle 9"/>
            <p:cNvSpPr>
              <a:spLocks noChangeArrowheads="1"/>
            </p:cNvSpPr>
            <p:nvPr/>
          </p:nvSpPr>
          <p:spPr bwMode="auto">
            <a:xfrm>
              <a:off x="813" y="2219"/>
              <a:ext cx="189" cy="173"/>
            </a:xfrm>
            <a:prstGeom prst="rect">
              <a:avLst/>
            </a:prstGeom>
            <a:solidFill>
              <a:srgbClr val="7777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
              <a:flatTx/>
            </a:bodyPr>
            <a:lstStyle/>
            <a:p>
              <a:endParaRPr lang="en-US"/>
            </a:p>
          </p:txBody>
        </p:sp>
        <p:sp>
          <p:nvSpPr>
            <p:cNvPr id="156715" name="Rectangle 10"/>
            <p:cNvSpPr>
              <a:spLocks noChangeArrowheads="1"/>
            </p:cNvSpPr>
            <p:nvPr/>
          </p:nvSpPr>
          <p:spPr bwMode="auto">
            <a:xfrm>
              <a:off x="719" y="2542"/>
              <a:ext cx="190" cy="173"/>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56716" name="Rectangle 11"/>
            <p:cNvSpPr>
              <a:spLocks noChangeArrowheads="1"/>
            </p:cNvSpPr>
            <p:nvPr/>
          </p:nvSpPr>
          <p:spPr bwMode="auto">
            <a:xfrm>
              <a:off x="719" y="2306"/>
              <a:ext cx="190" cy="172"/>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156717" name="Rectangle 12"/>
            <p:cNvSpPr>
              <a:spLocks noChangeArrowheads="1"/>
            </p:cNvSpPr>
            <p:nvPr/>
          </p:nvSpPr>
          <p:spPr bwMode="auto">
            <a:xfrm>
              <a:off x="1209" y="2370"/>
              <a:ext cx="191" cy="172"/>
            </a:xfrm>
            <a:prstGeom prst="rect">
              <a:avLst/>
            </a:prstGeom>
            <a:solidFill>
              <a:srgbClr val="99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6600"/>
              </a:extrusionClr>
            </a:sp3d>
          </p:spPr>
          <p:txBody>
            <a:bodyPr wrap="none" anchor="ctr">
              <a:flatTx/>
            </a:bodyPr>
            <a:lstStyle/>
            <a:p>
              <a:endParaRPr lang="en-US"/>
            </a:p>
          </p:txBody>
        </p:sp>
        <p:sp>
          <p:nvSpPr>
            <p:cNvPr id="156718" name="Rectangle 13"/>
            <p:cNvSpPr>
              <a:spLocks noChangeArrowheads="1"/>
            </p:cNvSpPr>
            <p:nvPr/>
          </p:nvSpPr>
          <p:spPr bwMode="auto">
            <a:xfrm>
              <a:off x="1209" y="1896"/>
              <a:ext cx="191" cy="173"/>
            </a:xfrm>
            <a:prstGeom prst="rect">
              <a:avLst/>
            </a:prstGeom>
            <a:solidFill>
              <a:srgbClr val="7777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
              <a:flatTx/>
            </a:bodyPr>
            <a:lstStyle/>
            <a:p>
              <a:endParaRPr lang="en-US"/>
            </a:p>
          </p:txBody>
        </p:sp>
        <p:sp>
          <p:nvSpPr>
            <p:cNvPr id="156719" name="Rectangle 14"/>
            <p:cNvSpPr>
              <a:spLocks noChangeArrowheads="1"/>
            </p:cNvSpPr>
            <p:nvPr/>
          </p:nvSpPr>
          <p:spPr bwMode="auto">
            <a:xfrm>
              <a:off x="1209" y="2133"/>
              <a:ext cx="191" cy="173"/>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6720" name="Rectangle 15"/>
            <p:cNvSpPr>
              <a:spLocks noChangeArrowheads="1"/>
            </p:cNvSpPr>
            <p:nvPr/>
          </p:nvSpPr>
          <p:spPr bwMode="auto">
            <a:xfrm>
              <a:off x="1116" y="2456"/>
              <a:ext cx="190" cy="173"/>
            </a:xfrm>
            <a:prstGeom prst="rect">
              <a:avLst/>
            </a:prstGeom>
            <a:solidFill>
              <a:srgbClr val="FF99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156721" name="Rectangle 16"/>
            <p:cNvSpPr>
              <a:spLocks noChangeArrowheads="1"/>
            </p:cNvSpPr>
            <p:nvPr/>
          </p:nvSpPr>
          <p:spPr bwMode="auto">
            <a:xfrm>
              <a:off x="1116" y="1982"/>
              <a:ext cx="190" cy="173"/>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156722" name="Rectangle 17"/>
            <p:cNvSpPr>
              <a:spLocks noChangeArrowheads="1"/>
            </p:cNvSpPr>
            <p:nvPr/>
          </p:nvSpPr>
          <p:spPr bwMode="auto">
            <a:xfrm>
              <a:off x="1116" y="2219"/>
              <a:ext cx="190" cy="173"/>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56723" name="Rectangle 18"/>
            <p:cNvSpPr>
              <a:spLocks noChangeArrowheads="1"/>
            </p:cNvSpPr>
            <p:nvPr/>
          </p:nvSpPr>
          <p:spPr bwMode="auto">
            <a:xfrm>
              <a:off x="1022" y="2542"/>
              <a:ext cx="191" cy="173"/>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
          <p:nvSpPr>
            <p:cNvPr id="156724" name="Rectangle 19"/>
            <p:cNvSpPr>
              <a:spLocks noChangeArrowheads="1"/>
            </p:cNvSpPr>
            <p:nvPr/>
          </p:nvSpPr>
          <p:spPr bwMode="auto">
            <a:xfrm>
              <a:off x="1022" y="2306"/>
              <a:ext cx="191" cy="17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156725" name="Rectangle 20"/>
            <p:cNvSpPr>
              <a:spLocks noChangeArrowheads="1"/>
            </p:cNvSpPr>
            <p:nvPr/>
          </p:nvSpPr>
          <p:spPr bwMode="auto">
            <a:xfrm>
              <a:off x="1513" y="2370"/>
              <a:ext cx="190" cy="172"/>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156726" name="Rectangle 21"/>
            <p:cNvSpPr>
              <a:spLocks noChangeArrowheads="1"/>
            </p:cNvSpPr>
            <p:nvPr/>
          </p:nvSpPr>
          <p:spPr bwMode="auto">
            <a:xfrm>
              <a:off x="1513" y="1896"/>
              <a:ext cx="190" cy="173"/>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56727" name="Rectangle 22"/>
            <p:cNvSpPr>
              <a:spLocks noChangeArrowheads="1"/>
            </p:cNvSpPr>
            <p:nvPr/>
          </p:nvSpPr>
          <p:spPr bwMode="auto">
            <a:xfrm>
              <a:off x="1513" y="2133"/>
              <a:ext cx="190" cy="173"/>
            </a:xfrm>
            <a:prstGeom prst="rect">
              <a:avLst/>
            </a:prstGeom>
            <a:solidFill>
              <a:srgbClr val="FF99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156728" name="Rectangle 23"/>
            <p:cNvSpPr>
              <a:spLocks noChangeArrowheads="1"/>
            </p:cNvSpPr>
            <p:nvPr/>
          </p:nvSpPr>
          <p:spPr bwMode="auto">
            <a:xfrm>
              <a:off x="1420" y="2456"/>
              <a:ext cx="189" cy="173"/>
            </a:xfrm>
            <a:prstGeom prst="rect">
              <a:avLst/>
            </a:prstGeom>
            <a:solidFill>
              <a:srgbClr val="D600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156729" name="Rectangle 24"/>
            <p:cNvSpPr>
              <a:spLocks noChangeArrowheads="1"/>
            </p:cNvSpPr>
            <p:nvPr/>
          </p:nvSpPr>
          <p:spPr bwMode="auto">
            <a:xfrm>
              <a:off x="1420" y="1982"/>
              <a:ext cx="189" cy="173"/>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156730" name="Rectangle 25"/>
            <p:cNvSpPr>
              <a:spLocks noChangeArrowheads="1"/>
            </p:cNvSpPr>
            <p:nvPr/>
          </p:nvSpPr>
          <p:spPr bwMode="auto">
            <a:xfrm>
              <a:off x="1420" y="2219"/>
              <a:ext cx="189" cy="173"/>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sp>
          <p:nvSpPr>
            <p:cNvPr id="156731" name="Rectangle 26"/>
            <p:cNvSpPr>
              <a:spLocks noChangeArrowheads="1"/>
            </p:cNvSpPr>
            <p:nvPr/>
          </p:nvSpPr>
          <p:spPr bwMode="auto">
            <a:xfrm>
              <a:off x="1326" y="2542"/>
              <a:ext cx="190" cy="173"/>
            </a:xfrm>
            <a:prstGeom prst="rect">
              <a:avLst/>
            </a:prstGeom>
            <a:solidFill>
              <a:srgbClr val="7777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
              <a:flatTx/>
            </a:bodyPr>
            <a:lstStyle/>
            <a:p>
              <a:endParaRPr lang="en-US"/>
            </a:p>
          </p:txBody>
        </p:sp>
        <p:sp>
          <p:nvSpPr>
            <p:cNvPr id="156732" name="Rectangle 27"/>
            <p:cNvSpPr>
              <a:spLocks noChangeArrowheads="1"/>
            </p:cNvSpPr>
            <p:nvPr/>
          </p:nvSpPr>
          <p:spPr bwMode="auto">
            <a:xfrm>
              <a:off x="1326" y="2306"/>
              <a:ext cx="190" cy="172"/>
            </a:xfrm>
            <a:prstGeom prst="rect">
              <a:avLst/>
            </a:prstGeom>
            <a:solidFill>
              <a:srgbClr val="99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6600"/>
              </a:extrusionClr>
            </a:sp3d>
          </p:spPr>
          <p:txBody>
            <a:bodyPr wrap="none" anchor="ctr">
              <a:flatTx/>
            </a:bodyPr>
            <a:lstStyle/>
            <a:p>
              <a:endParaRPr lang="en-US"/>
            </a:p>
          </p:txBody>
        </p:sp>
        <p:sp>
          <p:nvSpPr>
            <p:cNvPr id="156733" name="Text Box 28"/>
            <p:cNvSpPr txBox="1">
              <a:spLocks noChangeArrowheads="1"/>
            </p:cNvSpPr>
            <p:nvPr/>
          </p:nvSpPr>
          <p:spPr bwMode="auto">
            <a:xfrm>
              <a:off x="1482" y="1529"/>
              <a:ext cx="499" cy="173"/>
            </a:xfrm>
            <a:prstGeom prst="rect">
              <a:avLst/>
            </a:prstGeom>
            <a:noFill/>
            <a:ln w="9525">
              <a:noFill/>
              <a:miter lim="800000"/>
              <a:headEnd/>
              <a:tailEnd/>
            </a:ln>
          </p:spPr>
          <p:txBody>
            <a:bodyPr wrap="none">
              <a:spAutoFit/>
            </a:bodyPr>
            <a:lstStyle/>
            <a:p>
              <a:r>
                <a:rPr lang="en-US" sz="1200">
                  <a:solidFill>
                    <a:schemeClr val="accent2"/>
                  </a:solidFill>
                  <a:latin typeface="Arial" charset="0"/>
                </a:rPr>
                <a:t>x-sweep </a:t>
              </a:r>
            </a:p>
          </p:txBody>
        </p:sp>
        <p:sp>
          <p:nvSpPr>
            <p:cNvPr id="156734" name="Text Box 29"/>
            <p:cNvSpPr txBox="1">
              <a:spLocks noChangeArrowheads="1"/>
            </p:cNvSpPr>
            <p:nvPr/>
          </p:nvSpPr>
          <p:spPr bwMode="auto">
            <a:xfrm rot="-2686046">
              <a:off x="483" y="1669"/>
              <a:ext cx="499" cy="173"/>
            </a:xfrm>
            <a:prstGeom prst="rect">
              <a:avLst/>
            </a:prstGeom>
            <a:noFill/>
            <a:ln w="9525">
              <a:noFill/>
              <a:miter lim="800000"/>
              <a:headEnd/>
              <a:tailEnd/>
            </a:ln>
          </p:spPr>
          <p:txBody>
            <a:bodyPr wrap="none">
              <a:spAutoFit/>
            </a:bodyPr>
            <a:lstStyle/>
            <a:p>
              <a:r>
                <a:rPr lang="en-US" sz="1200">
                  <a:solidFill>
                    <a:srgbClr val="FF0000"/>
                  </a:solidFill>
                  <a:latin typeface="Arial" charset="0"/>
                </a:rPr>
                <a:t>y-sweep </a:t>
              </a:r>
            </a:p>
          </p:txBody>
        </p:sp>
        <p:sp>
          <p:nvSpPr>
            <p:cNvPr id="208926" name="AutoShape 30"/>
            <p:cNvSpPr>
              <a:spLocks noChangeArrowheads="1"/>
            </p:cNvSpPr>
            <p:nvPr/>
          </p:nvSpPr>
          <p:spPr bwMode="auto">
            <a:xfrm>
              <a:off x="1627" y="1662"/>
              <a:ext cx="227" cy="117"/>
            </a:xfrm>
            <a:prstGeom prst="rightArrow">
              <a:avLst>
                <a:gd name="adj1" fmla="val 50000"/>
                <a:gd name="adj2" fmla="val 48504"/>
              </a:avLst>
            </a:prstGeom>
            <a:gradFill rotWithShape="0">
              <a:gsLst>
                <a:gs pos="0">
                  <a:schemeClr val="accent2"/>
                </a:gs>
                <a:gs pos="100000">
                  <a:schemeClr val="accent2">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56736" name="AutoShape 31"/>
            <p:cNvSpPr>
              <a:spLocks noChangeArrowheads="1"/>
            </p:cNvSpPr>
            <p:nvPr/>
          </p:nvSpPr>
          <p:spPr bwMode="auto">
            <a:xfrm rot="-2726766">
              <a:off x="727" y="1751"/>
              <a:ext cx="211" cy="127"/>
            </a:xfrm>
            <a:prstGeom prst="rightArrow">
              <a:avLst>
                <a:gd name="adj1" fmla="val 50000"/>
                <a:gd name="adj2" fmla="val 41535"/>
              </a:avLst>
            </a:prstGeom>
            <a:gradFill rotWithShape="0">
              <a:gsLst>
                <a:gs pos="0">
                  <a:srgbClr val="FF0000"/>
                </a:gs>
                <a:gs pos="100000">
                  <a:srgbClr val="760000"/>
                </a:gs>
              </a:gsLst>
              <a:lin ang="0" scaled="1"/>
            </a:gradFill>
            <a:ln w="9525">
              <a:noFill/>
              <a:miter lim="800000"/>
              <a:headEnd/>
              <a:tailEnd/>
            </a:ln>
          </p:spPr>
          <p:txBody>
            <a:bodyPr wrap="none" anchor="ctr"/>
            <a:lstStyle/>
            <a:p>
              <a:endParaRPr lang="en-US"/>
            </a:p>
          </p:txBody>
        </p:sp>
        <p:sp>
          <p:nvSpPr>
            <p:cNvPr id="156737" name="Rectangle 96"/>
            <p:cNvSpPr>
              <a:spLocks noChangeArrowheads="1"/>
            </p:cNvSpPr>
            <p:nvPr/>
          </p:nvSpPr>
          <p:spPr bwMode="auto">
            <a:xfrm>
              <a:off x="1326" y="2069"/>
              <a:ext cx="190" cy="172"/>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56738" name="Rectangle 97"/>
            <p:cNvSpPr>
              <a:spLocks noChangeArrowheads="1"/>
            </p:cNvSpPr>
            <p:nvPr/>
          </p:nvSpPr>
          <p:spPr bwMode="auto">
            <a:xfrm>
              <a:off x="1022" y="2069"/>
              <a:ext cx="191" cy="172"/>
            </a:xfrm>
            <a:prstGeom prst="rect">
              <a:avLst/>
            </a:prstGeom>
            <a:solidFill>
              <a:srgbClr val="D600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156739" name="Rectangle 98"/>
            <p:cNvSpPr>
              <a:spLocks noChangeArrowheads="1"/>
            </p:cNvSpPr>
            <p:nvPr/>
          </p:nvSpPr>
          <p:spPr bwMode="auto">
            <a:xfrm>
              <a:off x="719" y="2069"/>
              <a:ext cx="190" cy="172"/>
            </a:xfrm>
            <a:prstGeom prst="rect">
              <a:avLst/>
            </a:prstGeom>
            <a:solidFill>
              <a:srgbClr val="FF99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endParaRPr lang="en-US"/>
            </a:p>
          </p:txBody>
        </p:sp>
        <p:sp>
          <p:nvSpPr>
            <p:cNvPr id="156740" name="AutoShape 99"/>
            <p:cNvSpPr>
              <a:spLocks noChangeArrowheads="1"/>
            </p:cNvSpPr>
            <p:nvPr/>
          </p:nvSpPr>
          <p:spPr bwMode="auto">
            <a:xfrm rot="-5400000">
              <a:off x="1829" y="2299"/>
              <a:ext cx="227" cy="117"/>
            </a:xfrm>
            <a:prstGeom prst="rightArrow">
              <a:avLst>
                <a:gd name="adj1" fmla="val 50000"/>
                <a:gd name="adj2" fmla="val 48504"/>
              </a:avLst>
            </a:prstGeom>
            <a:gradFill rotWithShape="1">
              <a:gsLst>
                <a:gs pos="0">
                  <a:srgbClr val="134D05"/>
                </a:gs>
                <a:gs pos="100000">
                  <a:srgbClr val="28A60A"/>
                </a:gs>
              </a:gsLst>
              <a:lin ang="5400000" scaled="1"/>
            </a:gradFill>
            <a:ln w="9525">
              <a:noFill/>
              <a:miter lim="800000"/>
              <a:headEnd/>
              <a:tailEnd/>
            </a:ln>
          </p:spPr>
          <p:txBody>
            <a:bodyPr wrap="none" anchor="ctr"/>
            <a:lstStyle/>
            <a:p>
              <a:endParaRPr lang="en-US"/>
            </a:p>
          </p:txBody>
        </p:sp>
        <p:sp>
          <p:nvSpPr>
            <p:cNvPr id="156741" name="Text Box 100"/>
            <p:cNvSpPr txBox="1">
              <a:spLocks noChangeArrowheads="1"/>
            </p:cNvSpPr>
            <p:nvPr/>
          </p:nvSpPr>
          <p:spPr bwMode="auto">
            <a:xfrm rot="-5400000">
              <a:off x="1789" y="2249"/>
              <a:ext cx="499" cy="173"/>
            </a:xfrm>
            <a:prstGeom prst="rect">
              <a:avLst/>
            </a:prstGeom>
            <a:noFill/>
            <a:ln w="9525">
              <a:noFill/>
              <a:miter lim="800000"/>
              <a:headEnd/>
              <a:tailEnd/>
            </a:ln>
          </p:spPr>
          <p:txBody>
            <a:bodyPr wrap="none">
              <a:spAutoFit/>
            </a:bodyPr>
            <a:lstStyle/>
            <a:p>
              <a:r>
                <a:rPr lang="en-US" sz="1200">
                  <a:solidFill>
                    <a:srgbClr val="28A60A"/>
                  </a:solidFill>
                  <a:latin typeface="Arial" charset="0"/>
                </a:rPr>
                <a:t>z-sweep </a:t>
              </a:r>
            </a:p>
          </p:txBody>
        </p:sp>
      </p:grpSp>
      <p:sp>
        <p:nvSpPr>
          <p:cNvPr id="156705" name="Rectangle 101"/>
          <p:cNvSpPr>
            <a:spLocks noChangeArrowheads="1"/>
          </p:cNvSpPr>
          <p:nvPr/>
        </p:nvSpPr>
        <p:spPr bwMode="auto">
          <a:xfrm>
            <a:off x="104775" y="782638"/>
            <a:ext cx="8245475" cy="646112"/>
          </a:xfrm>
          <a:prstGeom prst="rect">
            <a:avLst/>
          </a:prstGeom>
          <a:noFill/>
          <a:ln w="9525">
            <a:noFill/>
            <a:miter lim="800000"/>
            <a:headEnd/>
            <a:tailEnd/>
          </a:ln>
        </p:spPr>
        <p:txBody>
          <a:bodyPr lIns="0" tIns="0" rIns="0" bIns="0"/>
          <a:lstStyle/>
          <a:p>
            <a:pPr marL="457200" indent="-457200">
              <a:lnSpc>
                <a:spcPct val="80000"/>
              </a:lnSpc>
              <a:spcBef>
                <a:spcPct val="20000"/>
              </a:spcBef>
              <a:buFontTx/>
              <a:buAutoNum type="arabicPeriod"/>
            </a:pPr>
            <a:r>
              <a:rPr lang="en-US">
                <a:latin typeface="Verdana" pitchFamily="34" charset="0"/>
              </a:rPr>
              <a:t>Linpack (HPL): solve dense system of linear equations</a:t>
            </a:r>
          </a:p>
          <a:p>
            <a:pPr marL="784225" lvl="1" indent="-381000">
              <a:lnSpc>
                <a:spcPct val="80000"/>
              </a:lnSpc>
              <a:spcBef>
                <a:spcPct val="20000"/>
              </a:spcBef>
              <a:buFont typeface="Verdana" pitchFamily="34" charset="0"/>
              <a:buChar char="–"/>
            </a:pPr>
            <a:r>
              <a:rPr lang="en-US" sz="1600">
                <a:latin typeface="Verdana" pitchFamily="34" charset="0"/>
              </a:rPr>
              <a:t>Synchronous comm. with “MPI wrappers” to simplify porting</a:t>
            </a:r>
          </a:p>
        </p:txBody>
      </p:sp>
      <p:sp>
        <p:nvSpPr>
          <p:cNvPr id="156706" name="Rectangle 103"/>
          <p:cNvSpPr>
            <a:spLocks noChangeArrowheads="1"/>
          </p:cNvSpPr>
          <p:nvPr/>
        </p:nvSpPr>
        <p:spPr bwMode="auto">
          <a:xfrm>
            <a:off x="2695575" y="1368425"/>
            <a:ext cx="6243638" cy="1917700"/>
          </a:xfrm>
          <a:prstGeom prst="rect">
            <a:avLst/>
          </a:prstGeom>
          <a:noFill/>
          <a:ln w="9525">
            <a:noFill/>
            <a:miter lim="800000"/>
            <a:headEnd/>
            <a:tailEnd/>
          </a:ln>
        </p:spPr>
        <p:txBody>
          <a:bodyPr lIns="0" tIns="0" rIns="0" bIns="0"/>
          <a:lstStyle/>
          <a:p>
            <a:pPr marL="457200" indent="-457200">
              <a:spcBef>
                <a:spcPct val="20000"/>
              </a:spcBef>
            </a:pPr>
            <a:r>
              <a:rPr lang="en-US" sz="2000">
                <a:latin typeface="Verdana" pitchFamily="34" charset="0"/>
              </a:rPr>
              <a:t>2</a:t>
            </a:r>
            <a:r>
              <a:rPr lang="en-US">
                <a:latin typeface="Verdana" pitchFamily="34" charset="0"/>
              </a:rPr>
              <a:t>.  BT: Multipartition decomposition</a:t>
            </a:r>
          </a:p>
          <a:p>
            <a:pPr marL="784225" lvl="1" indent="-381000">
              <a:spcBef>
                <a:spcPct val="20000"/>
              </a:spcBef>
              <a:buFont typeface="Verdana" pitchFamily="34" charset="0"/>
              <a:buChar char="–"/>
            </a:pPr>
            <a:r>
              <a:rPr lang="en-US" sz="1600">
                <a:latin typeface="Verdana" pitchFamily="34" charset="0"/>
              </a:rPr>
              <a:t>Each core owns multiple blocks (3 in this case)</a:t>
            </a:r>
          </a:p>
          <a:p>
            <a:pPr marL="784225" lvl="1" indent="-381000">
              <a:spcBef>
                <a:spcPct val="20000"/>
              </a:spcBef>
              <a:buFont typeface="Verdana" pitchFamily="34" charset="0"/>
              <a:buChar char="–"/>
            </a:pPr>
            <a:r>
              <a:rPr lang="en-US" sz="1600">
                <a:latin typeface="Verdana" pitchFamily="34" charset="0"/>
              </a:rPr>
              <a:t>update all blocks in plane of 3x3 blocks</a:t>
            </a:r>
          </a:p>
          <a:p>
            <a:pPr marL="784225" lvl="1" indent="-381000">
              <a:spcBef>
                <a:spcPct val="20000"/>
              </a:spcBef>
              <a:buFont typeface="Verdana" pitchFamily="34" charset="0"/>
              <a:buChar char="–"/>
            </a:pPr>
            <a:r>
              <a:rPr lang="en-US" sz="1600">
                <a:latin typeface="Verdana" pitchFamily="34" charset="0"/>
              </a:rPr>
              <a:t>send data to neighbor blocks in next plane</a:t>
            </a:r>
          </a:p>
          <a:p>
            <a:pPr marL="784225" lvl="1" indent="-381000">
              <a:spcBef>
                <a:spcPct val="20000"/>
              </a:spcBef>
              <a:buFont typeface="Verdana" pitchFamily="34" charset="0"/>
              <a:buChar char="–"/>
            </a:pPr>
            <a:r>
              <a:rPr lang="en-US" sz="1600">
                <a:latin typeface="Verdana" pitchFamily="34" charset="0"/>
              </a:rPr>
              <a:t>update next plane of 3x3 blocks</a:t>
            </a:r>
          </a:p>
        </p:txBody>
      </p:sp>
      <p:sp>
        <p:nvSpPr>
          <p:cNvPr id="105" name="Slide Number Placeholder 104"/>
          <p:cNvSpPr>
            <a:spLocks noGrp="1"/>
          </p:cNvSpPr>
          <p:nvPr>
            <p:ph type="sldNum" sz="quarter" idx="10"/>
          </p:nvPr>
        </p:nvSpPr>
        <p:spPr/>
        <p:txBody>
          <a:bodyPr/>
          <a:lstStyle/>
          <a:p>
            <a:pPr>
              <a:defRPr/>
            </a:pPr>
            <a:fld id="{E6D426A6-9D02-4E88-8A50-38F8202B9A72}" type="slidenum">
              <a:rPr lang="en-US" smtClean="0"/>
              <a:pPr>
                <a:defRPr/>
              </a:pPr>
              <a:t>95</a:t>
            </a:fld>
            <a:endParaRPr lang="en-US"/>
          </a:p>
        </p:txBody>
      </p:sp>
      <p:sp>
        <p:nvSpPr>
          <p:cNvPr id="156708" name="Text Box 107"/>
          <p:cNvSpPr txBox="1">
            <a:spLocks noChangeArrowheads="1"/>
          </p:cNvSpPr>
          <p:nvPr/>
        </p:nvSpPr>
        <p:spPr bwMode="auto">
          <a:xfrm>
            <a:off x="76200" y="6643688"/>
            <a:ext cx="2743200" cy="214312"/>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1"/>
          <p:cNvSpPr>
            <a:spLocks noGrp="1"/>
          </p:cNvSpPr>
          <p:nvPr>
            <p:ph type="title"/>
          </p:nvPr>
        </p:nvSpPr>
        <p:spPr>
          <a:xfrm>
            <a:off x="133350" y="0"/>
            <a:ext cx="8237538" cy="1163638"/>
          </a:xfrm>
        </p:spPr>
        <p:txBody>
          <a:bodyPr/>
          <a:lstStyle/>
          <a:p>
            <a:pPr eaLnBrk="1" hangingPunct="1"/>
            <a:r>
              <a:rPr lang="en-US" smtClean="0"/>
              <a:t>RCCE functional emulator vs. MPI</a:t>
            </a:r>
            <a:br>
              <a:rPr lang="en-US" smtClean="0"/>
            </a:br>
            <a:r>
              <a:rPr lang="en-US" sz="2000" smtClean="0"/>
              <a:t>HPL implementation of </a:t>
            </a:r>
            <a:br>
              <a:rPr lang="en-US" sz="2000" smtClean="0"/>
            </a:br>
            <a:r>
              <a:rPr lang="en-US" sz="2000" smtClean="0"/>
              <a:t>the LINPACK benchmark</a:t>
            </a:r>
            <a:r>
              <a:rPr lang="en-US" sz="2400" smtClean="0"/>
              <a:t> </a:t>
            </a:r>
          </a:p>
        </p:txBody>
      </p:sp>
      <p:graphicFrame>
        <p:nvGraphicFramePr>
          <p:cNvPr id="4098" name="Object 2"/>
          <p:cNvGraphicFramePr>
            <a:graphicFrameLocks noChangeAspect="1"/>
          </p:cNvGraphicFramePr>
          <p:nvPr>
            <p:ph idx="4294967295"/>
          </p:nvPr>
        </p:nvGraphicFramePr>
        <p:xfrm>
          <a:off x="1470025" y="1176338"/>
          <a:ext cx="7042150" cy="4484687"/>
        </p:xfrm>
        <a:graphic>
          <a:graphicData uri="http://schemas.openxmlformats.org/presentationml/2006/ole">
            <p:oleObj spid="_x0000_s4098" name="Chart" r:id="rId3" imgW="7071408" imgH="4503420" progId="Excel.Sheet.8">
              <p:embed/>
            </p:oleObj>
          </a:graphicData>
        </a:graphic>
      </p:graphicFrame>
      <p:sp>
        <p:nvSpPr>
          <p:cNvPr id="4100" name="Text Box 3"/>
          <p:cNvSpPr txBox="1">
            <a:spLocks noChangeArrowheads="1"/>
          </p:cNvSpPr>
          <p:nvPr/>
        </p:nvSpPr>
        <p:spPr bwMode="auto">
          <a:xfrm>
            <a:off x="317500" y="4956175"/>
            <a:ext cx="2206625" cy="336550"/>
          </a:xfrm>
          <a:prstGeom prst="rect">
            <a:avLst/>
          </a:prstGeom>
          <a:noFill/>
          <a:ln w="12700" algn="ctr">
            <a:noFill/>
            <a:miter lim="800000"/>
            <a:headEnd/>
            <a:tailEnd/>
          </a:ln>
        </p:spPr>
        <p:txBody>
          <a:bodyPr>
            <a:spAutoFit/>
          </a:bodyPr>
          <a:lstStyle/>
          <a:p>
            <a:pPr eaLnBrk="0" hangingPunct="0"/>
            <a:r>
              <a:rPr lang="en-US" sz="1600">
                <a:solidFill>
                  <a:srgbClr val="000000"/>
                </a:solidFill>
                <a:latin typeface="Verdana" pitchFamily="34" charset="0"/>
              </a:rPr>
              <a:t>RCCE 1-bit flags</a:t>
            </a:r>
          </a:p>
        </p:txBody>
      </p:sp>
      <p:sp>
        <p:nvSpPr>
          <p:cNvPr id="12" name="Slide Number Placeholder 11"/>
          <p:cNvSpPr>
            <a:spLocks noGrp="1"/>
          </p:cNvSpPr>
          <p:nvPr>
            <p:ph type="sldNum" sz="quarter" idx="10"/>
          </p:nvPr>
        </p:nvSpPr>
        <p:spPr>
          <a:xfrm>
            <a:off x="8715375" y="6553200"/>
            <a:ext cx="415925" cy="304800"/>
          </a:xfrm>
        </p:spPr>
        <p:txBody>
          <a:bodyPr/>
          <a:lstStyle/>
          <a:p>
            <a:pPr>
              <a:defRPr/>
            </a:pPr>
            <a:fld id="{7DAC73B2-16C5-4A15-9FCE-1B67A26C3281}" type="slidenum">
              <a:rPr lang="en-US" smtClean="0"/>
              <a:pPr>
                <a:defRPr/>
              </a:pPr>
              <a:t>96</a:t>
            </a:fld>
            <a:endParaRPr lang="en-US"/>
          </a:p>
        </p:txBody>
      </p:sp>
      <p:sp>
        <p:nvSpPr>
          <p:cNvPr id="4102" name="Text Box 16"/>
          <p:cNvSpPr txBox="1">
            <a:spLocks noChangeArrowheads="1"/>
          </p:cNvSpPr>
          <p:nvPr/>
        </p:nvSpPr>
        <p:spPr bwMode="auto">
          <a:xfrm>
            <a:off x="2154238" y="5041900"/>
            <a:ext cx="5310187" cy="336550"/>
          </a:xfrm>
          <a:prstGeom prst="rect">
            <a:avLst/>
          </a:prstGeom>
          <a:gradFill rotWithShape="1">
            <a:gsLst>
              <a:gs pos="0">
                <a:srgbClr val="DDECFF"/>
              </a:gs>
              <a:gs pos="100000">
                <a:srgbClr val="ECF4FE"/>
              </a:gs>
            </a:gsLst>
            <a:lin ang="5400000" scaled="1"/>
          </a:gradFill>
          <a:ln w="9525">
            <a:noFill/>
            <a:miter lim="800000"/>
            <a:headEnd/>
            <a:tailEnd/>
          </a:ln>
        </p:spPr>
        <p:txBody>
          <a:bodyPr>
            <a:spAutoFit/>
          </a:bodyPr>
          <a:lstStyle/>
          <a:p>
            <a:pPr algn="ctr">
              <a:spcBef>
                <a:spcPct val="50000"/>
              </a:spcBef>
            </a:pPr>
            <a:r>
              <a:rPr lang="en-US" sz="1600"/>
              <a:t>Standard HPL algorithm variant case numbers</a:t>
            </a:r>
          </a:p>
        </p:txBody>
      </p:sp>
      <p:sp>
        <p:nvSpPr>
          <p:cNvPr id="4103" name="Text Box 17"/>
          <p:cNvSpPr txBox="1">
            <a:spLocks noChangeArrowheads="1"/>
          </p:cNvSpPr>
          <p:nvPr/>
        </p:nvSpPr>
        <p:spPr bwMode="auto">
          <a:xfrm rot="-5400000">
            <a:off x="969963" y="2851150"/>
            <a:ext cx="1449387" cy="366713"/>
          </a:xfrm>
          <a:prstGeom prst="rect">
            <a:avLst/>
          </a:prstGeom>
          <a:gradFill rotWithShape="1">
            <a:gsLst>
              <a:gs pos="0">
                <a:srgbClr val="E7F6FF"/>
              </a:gs>
              <a:gs pos="100000">
                <a:srgbClr val="B5D6FD"/>
              </a:gs>
            </a:gsLst>
            <a:lin ang="0" scaled="1"/>
          </a:gradFill>
          <a:ln w="9525">
            <a:noFill/>
            <a:miter lim="800000"/>
            <a:headEnd/>
            <a:tailEnd/>
          </a:ln>
        </p:spPr>
        <p:txBody>
          <a:bodyPr>
            <a:spAutoFit/>
          </a:bodyPr>
          <a:lstStyle/>
          <a:p>
            <a:pPr algn="ctr">
              <a:spcBef>
                <a:spcPct val="50000"/>
              </a:spcBef>
            </a:pPr>
            <a:r>
              <a:rPr lang="en-US"/>
              <a:t>GFLOPS</a:t>
            </a:r>
          </a:p>
        </p:txBody>
      </p:sp>
      <p:sp>
        <p:nvSpPr>
          <p:cNvPr id="4104" name="Text Box 18"/>
          <p:cNvSpPr txBox="1">
            <a:spLocks noChangeArrowheads="1"/>
          </p:cNvSpPr>
          <p:nvPr/>
        </p:nvSpPr>
        <p:spPr bwMode="auto">
          <a:xfrm>
            <a:off x="133350" y="6135688"/>
            <a:ext cx="8221663"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*3 GHz Intel</a:t>
            </a:r>
            <a:r>
              <a:rPr lang="en-US" sz="1000" baseline="30000">
                <a:solidFill>
                  <a:schemeClr val="bg1"/>
                </a:solidFill>
              </a:rPr>
              <a:t>® </a:t>
            </a:r>
            <a:r>
              <a:rPr lang="en-US" sz="1000">
                <a:solidFill>
                  <a:schemeClr val="bg1"/>
                </a:solidFill>
              </a:rPr>
              <a:t>Xeon</a:t>
            </a:r>
            <a:r>
              <a:rPr lang="en-US" sz="1000" baseline="30000">
                <a:solidFill>
                  <a:schemeClr val="bg1"/>
                </a:solidFill>
              </a:rPr>
              <a:t>®</a:t>
            </a:r>
            <a:r>
              <a:rPr lang="en-US" sz="1000">
                <a:solidFill>
                  <a:schemeClr val="bg1"/>
                </a:solidFill>
              </a:rPr>
              <a:t> MP processor in a 4 socket SMP platform (4 cores total), L2=1MB, L3=8MB, Intel</a:t>
            </a:r>
            <a:r>
              <a:rPr lang="en-US" sz="1000" baseline="30000">
                <a:solidFill>
                  <a:schemeClr val="bg1"/>
                </a:solidFill>
              </a:rPr>
              <a:t>®</a:t>
            </a:r>
            <a:r>
              <a:rPr lang="en-US" sz="1000">
                <a:solidFill>
                  <a:schemeClr val="bg1"/>
                </a:solidFill>
              </a:rPr>
              <a:t> icc 10.1 compiler, Intel</a:t>
            </a:r>
            <a:r>
              <a:rPr lang="en-US" sz="1000" baseline="30000">
                <a:solidFill>
                  <a:schemeClr val="bg1"/>
                </a:solidFill>
              </a:rPr>
              <a:t>®</a:t>
            </a:r>
            <a:r>
              <a:rPr lang="en-US" sz="1000">
                <a:solidFill>
                  <a:schemeClr val="bg1"/>
                </a:solidFill>
              </a:rPr>
              <a:t> MPI 2.0</a:t>
            </a:r>
          </a:p>
        </p:txBody>
      </p:sp>
      <p:sp>
        <p:nvSpPr>
          <p:cNvPr id="4105" name="Text Box 19"/>
          <p:cNvSpPr txBox="1">
            <a:spLocks noChangeArrowheads="1"/>
          </p:cNvSpPr>
          <p:nvPr/>
        </p:nvSpPr>
        <p:spPr bwMode="auto">
          <a:xfrm>
            <a:off x="0" y="6489700"/>
            <a:ext cx="7823200" cy="368300"/>
          </a:xfrm>
          <a:prstGeom prst="rect">
            <a:avLst/>
          </a:prstGeom>
          <a:noFill/>
          <a:ln w="9525">
            <a:noFill/>
            <a:miter lim="800000"/>
            <a:headEnd type="none" w="sm" len="sm"/>
            <a:tailEnd type="none" w="sm" len="sm"/>
          </a:ln>
        </p:spPr>
        <p:txBody>
          <a:bodyPr lIns="92075" tIns="46038" rIns="92075" bIns="46038" anchor="ctr">
            <a:spAutoFit/>
          </a:bodyPr>
          <a:lstStyle/>
          <a:p>
            <a:pPr algn="just" eaLnBrk="0" hangingPunct="0"/>
            <a:r>
              <a:rPr lang="en-US" sz="600">
                <a:solidFill>
                  <a:schemeClr val="bg1"/>
                </a:solidFill>
                <a:latin typeface="Arial" charset="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reference </a:t>
            </a:r>
            <a:r>
              <a:rPr lang="en-US" sz="600" u="sng">
                <a:solidFill>
                  <a:schemeClr val="bg1"/>
                </a:solidFill>
                <a:latin typeface="Arial" charset="0"/>
              </a:rPr>
              <a:t> &lt;http://www.intel.com/performance&gt;</a:t>
            </a:r>
            <a:r>
              <a:rPr lang="en-US" sz="600">
                <a:solidFill>
                  <a:schemeClr val="bg1"/>
                </a:solidFill>
                <a:latin typeface="Arial" charset="0"/>
              </a:rPr>
              <a:t> or call (U.S.) 1-800-628-8686 or 1-916-356-3104.</a:t>
            </a:r>
          </a:p>
        </p:txBody>
      </p:sp>
      <p:sp>
        <p:nvSpPr>
          <p:cNvPr id="4106" name="Text Box 20"/>
          <p:cNvSpPr txBox="1">
            <a:spLocks noChangeArrowheads="1"/>
          </p:cNvSpPr>
          <p:nvPr/>
        </p:nvSpPr>
        <p:spPr bwMode="auto">
          <a:xfrm>
            <a:off x="0" y="5443538"/>
            <a:ext cx="8951913" cy="581025"/>
          </a:xfrm>
          <a:prstGeom prst="rect">
            <a:avLst/>
          </a:prstGeom>
          <a:noFill/>
          <a:ln w="9525">
            <a:noFill/>
            <a:miter lim="800000"/>
            <a:headEnd/>
            <a:tailEnd/>
          </a:ln>
        </p:spPr>
        <p:txBody>
          <a:bodyPr>
            <a:spAutoFit/>
          </a:bodyPr>
          <a:lstStyle/>
          <a:p>
            <a:pPr>
              <a:spcBef>
                <a:spcPct val="50000"/>
              </a:spcBef>
            </a:pPr>
            <a:r>
              <a:rPr lang="en-US" sz="1600"/>
              <a:t>These results provide a comparison of RCCE and MPI on an older 4 processor Intel</a:t>
            </a:r>
            <a:r>
              <a:rPr lang="en-US" sz="1600" baseline="30000"/>
              <a:t>®</a:t>
            </a:r>
            <a:r>
              <a:rPr lang="en-US" sz="1600"/>
              <a:t> Xeon</a:t>
            </a:r>
            <a:r>
              <a:rPr lang="en-US" sz="1600" baseline="30000"/>
              <a:t>®</a:t>
            </a:r>
            <a:r>
              <a:rPr lang="en-US" sz="1600"/>
              <a:t> MP SMP platform* using a tiny 4x4 block size.   These are not official MP-LINPACK results.</a:t>
            </a:r>
            <a:r>
              <a:rPr lang="en-US" sz="1400"/>
              <a:t>   </a:t>
            </a:r>
            <a:endParaRPr lang="en-US"/>
          </a:p>
        </p:txBody>
      </p:sp>
      <p:sp>
        <p:nvSpPr>
          <p:cNvPr id="4107" name="Text Box 22"/>
          <p:cNvSpPr txBox="1">
            <a:spLocks noChangeArrowheads="1"/>
          </p:cNvSpPr>
          <p:nvPr/>
        </p:nvSpPr>
        <p:spPr bwMode="auto">
          <a:xfrm>
            <a:off x="2409825" y="4137025"/>
            <a:ext cx="3657600" cy="581025"/>
          </a:xfrm>
          <a:prstGeom prst="rect">
            <a:avLst/>
          </a:prstGeom>
          <a:noFill/>
          <a:ln w="9525">
            <a:noFill/>
            <a:miter lim="800000"/>
            <a:headEnd/>
            <a:tailEnd/>
          </a:ln>
        </p:spPr>
        <p:txBody>
          <a:bodyPr>
            <a:spAutoFit/>
          </a:bodyPr>
          <a:lstStyle/>
          <a:p>
            <a:pPr>
              <a:spcBef>
                <a:spcPct val="50000"/>
              </a:spcBef>
            </a:pPr>
            <a:r>
              <a:rPr lang="en-US" sz="1600"/>
              <a:t>Matrix Order fixed at 2200</a:t>
            </a:r>
            <a:br>
              <a:rPr lang="en-US" sz="1600"/>
            </a:br>
            <a:r>
              <a:rPr lang="en-US" sz="1600"/>
              <a:t>4 Intel</a:t>
            </a:r>
            <a:r>
              <a:rPr lang="en-US" sz="1600" baseline="30000"/>
              <a:t>®</a:t>
            </a:r>
            <a:r>
              <a:rPr lang="en-US" sz="1600"/>
              <a:t>Xeon</a:t>
            </a:r>
            <a:r>
              <a:rPr lang="en-US" sz="1600" baseline="30000"/>
              <a:t>®</a:t>
            </a:r>
            <a:r>
              <a:rPr lang="en-US" sz="1600"/>
              <a:t> MP Processors</a:t>
            </a:r>
          </a:p>
        </p:txBody>
      </p:sp>
      <p:sp>
        <p:nvSpPr>
          <p:cNvPr id="4108" name="Text Box 23"/>
          <p:cNvSpPr txBox="1">
            <a:spLocks noChangeArrowheads="1"/>
          </p:cNvSpPr>
          <p:nvPr/>
        </p:nvSpPr>
        <p:spPr bwMode="auto">
          <a:xfrm>
            <a:off x="76200" y="6324600"/>
            <a:ext cx="2743200" cy="214313"/>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1"/>
          <p:cNvSpPr>
            <a:spLocks noGrp="1"/>
          </p:cNvSpPr>
          <p:nvPr>
            <p:ph type="title"/>
          </p:nvPr>
        </p:nvSpPr>
        <p:spPr>
          <a:xfrm>
            <a:off x="133350" y="0"/>
            <a:ext cx="8237538" cy="1163638"/>
          </a:xfrm>
        </p:spPr>
        <p:txBody>
          <a:bodyPr/>
          <a:lstStyle/>
          <a:p>
            <a:pPr eaLnBrk="1" hangingPunct="1"/>
            <a:r>
              <a:rPr lang="en-US" smtClean="0"/>
              <a:t>RCCE functional emulator vs. MPI</a:t>
            </a:r>
            <a:br>
              <a:rPr lang="en-US" smtClean="0"/>
            </a:br>
            <a:r>
              <a:rPr lang="en-US" sz="2000" smtClean="0"/>
              <a:t>HPL implementation of </a:t>
            </a:r>
            <a:br>
              <a:rPr lang="en-US" sz="2000" smtClean="0"/>
            </a:br>
            <a:r>
              <a:rPr lang="en-US" sz="2000" smtClean="0"/>
              <a:t>the LINPACK benchmark</a:t>
            </a:r>
            <a:r>
              <a:rPr lang="en-US" sz="2400" smtClean="0"/>
              <a:t> </a:t>
            </a:r>
          </a:p>
        </p:txBody>
      </p:sp>
      <p:graphicFrame>
        <p:nvGraphicFramePr>
          <p:cNvPr id="5122" name="Object 2"/>
          <p:cNvGraphicFramePr>
            <a:graphicFrameLocks noChangeAspect="1"/>
          </p:cNvGraphicFramePr>
          <p:nvPr>
            <p:ph idx="4294967295"/>
          </p:nvPr>
        </p:nvGraphicFramePr>
        <p:xfrm>
          <a:off x="1470025" y="1176338"/>
          <a:ext cx="7042150" cy="4484687"/>
        </p:xfrm>
        <a:graphic>
          <a:graphicData uri="http://schemas.openxmlformats.org/presentationml/2006/ole">
            <p:oleObj spid="_x0000_s5122" name="Chart" r:id="rId3" imgW="7071408" imgH="4503420" progId="Excel.Sheet.8">
              <p:embed/>
            </p:oleObj>
          </a:graphicData>
        </a:graphic>
      </p:graphicFrame>
      <p:sp>
        <p:nvSpPr>
          <p:cNvPr id="5124" name="Text Box 3"/>
          <p:cNvSpPr txBox="1">
            <a:spLocks noChangeArrowheads="1"/>
          </p:cNvSpPr>
          <p:nvPr/>
        </p:nvSpPr>
        <p:spPr bwMode="auto">
          <a:xfrm>
            <a:off x="317500" y="4956175"/>
            <a:ext cx="2206625" cy="336550"/>
          </a:xfrm>
          <a:prstGeom prst="rect">
            <a:avLst/>
          </a:prstGeom>
          <a:noFill/>
          <a:ln w="12700" algn="ctr">
            <a:noFill/>
            <a:miter lim="800000"/>
            <a:headEnd/>
            <a:tailEnd/>
          </a:ln>
        </p:spPr>
        <p:txBody>
          <a:bodyPr>
            <a:spAutoFit/>
          </a:bodyPr>
          <a:lstStyle/>
          <a:p>
            <a:pPr eaLnBrk="0" hangingPunct="0"/>
            <a:r>
              <a:rPr lang="en-US" sz="1600">
                <a:solidFill>
                  <a:srgbClr val="000000"/>
                </a:solidFill>
                <a:latin typeface="Verdana" pitchFamily="34" charset="0"/>
              </a:rPr>
              <a:t>RCCE 1-bit flags</a:t>
            </a:r>
          </a:p>
        </p:txBody>
      </p:sp>
      <p:grpSp>
        <p:nvGrpSpPr>
          <p:cNvPr id="5125" name="Group 21"/>
          <p:cNvGrpSpPr>
            <a:grpSpLocks/>
          </p:cNvGrpSpPr>
          <p:nvPr/>
        </p:nvGrpSpPr>
        <p:grpSpPr bwMode="auto">
          <a:xfrm>
            <a:off x="3381375" y="692150"/>
            <a:ext cx="5588000" cy="2389188"/>
            <a:chOff x="2130" y="436"/>
            <a:chExt cx="3520" cy="1505"/>
          </a:xfrm>
        </p:grpSpPr>
        <p:sp>
          <p:nvSpPr>
            <p:cNvPr id="5134" name="Oval 7"/>
            <p:cNvSpPr>
              <a:spLocks noChangeArrowheads="1"/>
            </p:cNvSpPr>
            <p:nvPr/>
          </p:nvSpPr>
          <p:spPr bwMode="auto">
            <a:xfrm>
              <a:off x="2130" y="948"/>
              <a:ext cx="528" cy="712"/>
            </a:xfrm>
            <a:prstGeom prst="ellipse">
              <a:avLst/>
            </a:prstGeom>
            <a:noFill/>
            <a:ln w="28575">
              <a:solidFill>
                <a:schemeClr val="tx1"/>
              </a:solidFill>
              <a:round/>
              <a:headEnd/>
              <a:tailEnd/>
            </a:ln>
          </p:spPr>
          <p:txBody>
            <a:bodyPr wrap="none" anchor="ctr"/>
            <a:lstStyle/>
            <a:p>
              <a:endParaRPr lang="en-US"/>
            </a:p>
          </p:txBody>
        </p:sp>
        <p:sp>
          <p:nvSpPr>
            <p:cNvPr id="5135" name="Oval 8"/>
            <p:cNvSpPr>
              <a:spLocks noChangeArrowheads="1"/>
            </p:cNvSpPr>
            <p:nvPr/>
          </p:nvSpPr>
          <p:spPr bwMode="auto">
            <a:xfrm>
              <a:off x="3167" y="865"/>
              <a:ext cx="528" cy="712"/>
            </a:xfrm>
            <a:prstGeom prst="ellipse">
              <a:avLst/>
            </a:prstGeom>
            <a:noFill/>
            <a:ln w="28575">
              <a:solidFill>
                <a:schemeClr val="tx1"/>
              </a:solidFill>
              <a:round/>
              <a:headEnd/>
              <a:tailEnd/>
            </a:ln>
          </p:spPr>
          <p:txBody>
            <a:bodyPr wrap="none" anchor="ctr"/>
            <a:lstStyle/>
            <a:p>
              <a:endParaRPr lang="en-US"/>
            </a:p>
          </p:txBody>
        </p:sp>
        <p:sp>
          <p:nvSpPr>
            <p:cNvPr id="5136" name="Oval 9"/>
            <p:cNvSpPr>
              <a:spLocks noChangeArrowheads="1"/>
            </p:cNvSpPr>
            <p:nvPr/>
          </p:nvSpPr>
          <p:spPr bwMode="auto">
            <a:xfrm>
              <a:off x="4196" y="1229"/>
              <a:ext cx="528" cy="712"/>
            </a:xfrm>
            <a:prstGeom prst="ellipse">
              <a:avLst/>
            </a:prstGeom>
            <a:noFill/>
            <a:ln w="28575">
              <a:solidFill>
                <a:schemeClr val="tx1"/>
              </a:solidFill>
              <a:round/>
              <a:headEnd/>
              <a:tailEnd/>
            </a:ln>
          </p:spPr>
          <p:txBody>
            <a:bodyPr wrap="none" anchor="ctr"/>
            <a:lstStyle/>
            <a:p>
              <a:endParaRPr lang="en-US"/>
            </a:p>
          </p:txBody>
        </p:sp>
        <p:sp>
          <p:nvSpPr>
            <p:cNvPr id="5137" name="Text Box 10"/>
            <p:cNvSpPr txBox="1">
              <a:spLocks noChangeArrowheads="1"/>
            </p:cNvSpPr>
            <p:nvPr/>
          </p:nvSpPr>
          <p:spPr bwMode="auto">
            <a:xfrm>
              <a:off x="3741" y="436"/>
              <a:ext cx="1909" cy="756"/>
            </a:xfrm>
            <a:prstGeom prst="rect">
              <a:avLst/>
            </a:prstGeom>
            <a:solidFill>
              <a:schemeClr val="bg1"/>
            </a:solidFill>
            <a:ln w="9525">
              <a:solidFill>
                <a:schemeClr val="bg2"/>
              </a:solidFill>
              <a:miter lim="800000"/>
              <a:headEnd/>
              <a:tailEnd/>
            </a:ln>
          </p:spPr>
          <p:txBody>
            <a:bodyPr>
              <a:spAutoFit/>
            </a:bodyPr>
            <a:lstStyle/>
            <a:p>
              <a:pPr>
                <a:spcBef>
                  <a:spcPct val="50000"/>
                </a:spcBef>
              </a:pPr>
              <a:r>
                <a:rPr lang="en-US"/>
                <a:t>Low overhead synchronous message passing pays off even in emulator mode (compared to MPI)</a:t>
              </a:r>
            </a:p>
          </p:txBody>
        </p:sp>
      </p:grpSp>
      <p:sp>
        <p:nvSpPr>
          <p:cNvPr id="12" name="Slide Number Placeholder 11"/>
          <p:cNvSpPr>
            <a:spLocks noGrp="1"/>
          </p:cNvSpPr>
          <p:nvPr>
            <p:ph type="sldNum" sz="quarter" idx="10"/>
          </p:nvPr>
        </p:nvSpPr>
        <p:spPr>
          <a:xfrm>
            <a:off x="8715375" y="6553200"/>
            <a:ext cx="415925" cy="304800"/>
          </a:xfrm>
        </p:spPr>
        <p:txBody>
          <a:bodyPr/>
          <a:lstStyle/>
          <a:p>
            <a:pPr>
              <a:defRPr/>
            </a:pPr>
            <a:fld id="{1B066C9C-E7EF-4919-964F-D282BAF11AC8}" type="slidenum">
              <a:rPr lang="en-US" smtClean="0"/>
              <a:pPr>
                <a:defRPr/>
              </a:pPr>
              <a:t>97</a:t>
            </a:fld>
            <a:endParaRPr lang="en-US"/>
          </a:p>
        </p:txBody>
      </p:sp>
      <p:sp>
        <p:nvSpPr>
          <p:cNvPr id="5127" name="Text Box 16"/>
          <p:cNvSpPr txBox="1">
            <a:spLocks noChangeArrowheads="1"/>
          </p:cNvSpPr>
          <p:nvPr/>
        </p:nvSpPr>
        <p:spPr bwMode="auto">
          <a:xfrm>
            <a:off x="2154238" y="5041900"/>
            <a:ext cx="5310187" cy="336550"/>
          </a:xfrm>
          <a:prstGeom prst="rect">
            <a:avLst/>
          </a:prstGeom>
          <a:gradFill rotWithShape="1">
            <a:gsLst>
              <a:gs pos="0">
                <a:srgbClr val="DDECFF"/>
              </a:gs>
              <a:gs pos="100000">
                <a:srgbClr val="ECF4FE"/>
              </a:gs>
            </a:gsLst>
            <a:lin ang="5400000" scaled="1"/>
          </a:gradFill>
          <a:ln w="9525">
            <a:noFill/>
            <a:miter lim="800000"/>
            <a:headEnd/>
            <a:tailEnd/>
          </a:ln>
        </p:spPr>
        <p:txBody>
          <a:bodyPr>
            <a:spAutoFit/>
          </a:bodyPr>
          <a:lstStyle/>
          <a:p>
            <a:pPr algn="ctr">
              <a:spcBef>
                <a:spcPct val="50000"/>
              </a:spcBef>
            </a:pPr>
            <a:r>
              <a:rPr lang="en-US" sz="1600"/>
              <a:t>Standard HPL algorithm variant case numbers</a:t>
            </a:r>
          </a:p>
        </p:txBody>
      </p:sp>
      <p:sp>
        <p:nvSpPr>
          <p:cNvPr id="5128" name="Text Box 17"/>
          <p:cNvSpPr txBox="1">
            <a:spLocks noChangeArrowheads="1"/>
          </p:cNvSpPr>
          <p:nvPr/>
        </p:nvSpPr>
        <p:spPr bwMode="auto">
          <a:xfrm rot="-5400000">
            <a:off x="969963" y="2851150"/>
            <a:ext cx="1449387" cy="366713"/>
          </a:xfrm>
          <a:prstGeom prst="rect">
            <a:avLst/>
          </a:prstGeom>
          <a:gradFill rotWithShape="1">
            <a:gsLst>
              <a:gs pos="0">
                <a:srgbClr val="E7F6FF"/>
              </a:gs>
              <a:gs pos="100000">
                <a:srgbClr val="B5D6FD"/>
              </a:gs>
            </a:gsLst>
            <a:lin ang="0" scaled="1"/>
          </a:gradFill>
          <a:ln w="9525">
            <a:noFill/>
            <a:miter lim="800000"/>
            <a:headEnd/>
            <a:tailEnd/>
          </a:ln>
        </p:spPr>
        <p:txBody>
          <a:bodyPr>
            <a:spAutoFit/>
          </a:bodyPr>
          <a:lstStyle/>
          <a:p>
            <a:pPr algn="ctr">
              <a:spcBef>
                <a:spcPct val="50000"/>
              </a:spcBef>
            </a:pPr>
            <a:r>
              <a:rPr lang="en-US"/>
              <a:t>GFLOPS</a:t>
            </a:r>
          </a:p>
        </p:txBody>
      </p:sp>
      <p:sp>
        <p:nvSpPr>
          <p:cNvPr id="5129" name="Text Box 18"/>
          <p:cNvSpPr txBox="1">
            <a:spLocks noChangeArrowheads="1"/>
          </p:cNvSpPr>
          <p:nvPr/>
        </p:nvSpPr>
        <p:spPr bwMode="auto">
          <a:xfrm>
            <a:off x="133350" y="6135688"/>
            <a:ext cx="8221663"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*3 GHz Intel</a:t>
            </a:r>
            <a:r>
              <a:rPr lang="en-US" sz="1000" baseline="30000">
                <a:solidFill>
                  <a:schemeClr val="bg1"/>
                </a:solidFill>
              </a:rPr>
              <a:t>® </a:t>
            </a:r>
            <a:r>
              <a:rPr lang="en-US" sz="1000">
                <a:solidFill>
                  <a:schemeClr val="bg1"/>
                </a:solidFill>
              </a:rPr>
              <a:t>Xeon</a:t>
            </a:r>
            <a:r>
              <a:rPr lang="en-US" sz="1000" baseline="30000">
                <a:solidFill>
                  <a:schemeClr val="bg1"/>
                </a:solidFill>
              </a:rPr>
              <a:t>®</a:t>
            </a:r>
            <a:r>
              <a:rPr lang="en-US" sz="1000">
                <a:solidFill>
                  <a:schemeClr val="bg1"/>
                </a:solidFill>
              </a:rPr>
              <a:t> MP processor in a 4 socket SMP platform (4 cores total), L2=1MB, L3=8MB, Intel</a:t>
            </a:r>
            <a:r>
              <a:rPr lang="en-US" sz="1000" baseline="30000">
                <a:solidFill>
                  <a:schemeClr val="bg1"/>
                </a:solidFill>
              </a:rPr>
              <a:t>®</a:t>
            </a:r>
            <a:r>
              <a:rPr lang="en-US" sz="1000">
                <a:solidFill>
                  <a:schemeClr val="bg1"/>
                </a:solidFill>
              </a:rPr>
              <a:t> icc 10.1 compiler, Intel</a:t>
            </a:r>
            <a:r>
              <a:rPr lang="en-US" sz="1000" baseline="30000">
                <a:solidFill>
                  <a:schemeClr val="bg1"/>
                </a:solidFill>
              </a:rPr>
              <a:t>®</a:t>
            </a:r>
            <a:r>
              <a:rPr lang="en-US" sz="1000">
                <a:solidFill>
                  <a:schemeClr val="bg1"/>
                </a:solidFill>
              </a:rPr>
              <a:t> MPI 2.0</a:t>
            </a:r>
          </a:p>
        </p:txBody>
      </p:sp>
      <p:sp>
        <p:nvSpPr>
          <p:cNvPr id="5130" name="Text Box 19"/>
          <p:cNvSpPr txBox="1">
            <a:spLocks noChangeArrowheads="1"/>
          </p:cNvSpPr>
          <p:nvPr/>
        </p:nvSpPr>
        <p:spPr bwMode="auto">
          <a:xfrm>
            <a:off x="0" y="6489700"/>
            <a:ext cx="7823200" cy="368300"/>
          </a:xfrm>
          <a:prstGeom prst="rect">
            <a:avLst/>
          </a:prstGeom>
          <a:noFill/>
          <a:ln w="9525">
            <a:noFill/>
            <a:miter lim="800000"/>
            <a:headEnd type="none" w="sm" len="sm"/>
            <a:tailEnd type="none" w="sm" len="sm"/>
          </a:ln>
        </p:spPr>
        <p:txBody>
          <a:bodyPr lIns="92075" tIns="46038" rIns="92075" bIns="46038" anchor="ctr">
            <a:spAutoFit/>
          </a:bodyPr>
          <a:lstStyle/>
          <a:p>
            <a:pPr algn="just" eaLnBrk="0" hangingPunct="0"/>
            <a:r>
              <a:rPr lang="en-US" sz="600">
                <a:solidFill>
                  <a:schemeClr val="bg1"/>
                </a:solidFill>
                <a:latin typeface="Arial" charset="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reference </a:t>
            </a:r>
            <a:r>
              <a:rPr lang="en-US" sz="600" u="sng">
                <a:solidFill>
                  <a:schemeClr val="bg1"/>
                </a:solidFill>
                <a:latin typeface="Arial" charset="0"/>
              </a:rPr>
              <a:t> &lt;http://www.intel.com/performance&gt;</a:t>
            </a:r>
            <a:r>
              <a:rPr lang="en-US" sz="600">
                <a:solidFill>
                  <a:schemeClr val="bg1"/>
                </a:solidFill>
                <a:latin typeface="Arial" charset="0"/>
              </a:rPr>
              <a:t> or call (U.S.) 1-800-628-8686 or 1-916-356-3104.</a:t>
            </a:r>
          </a:p>
        </p:txBody>
      </p:sp>
      <p:sp>
        <p:nvSpPr>
          <p:cNvPr id="5131" name="Text Box 20"/>
          <p:cNvSpPr txBox="1">
            <a:spLocks noChangeArrowheads="1"/>
          </p:cNvSpPr>
          <p:nvPr/>
        </p:nvSpPr>
        <p:spPr bwMode="auto">
          <a:xfrm>
            <a:off x="0" y="5443538"/>
            <a:ext cx="8951913" cy="581025"/>
          </a:xfrm>
          <a:prstGeom prst="rect">
            <a:avLst/>
          </a:prstGeom>
          <a:noFill/>
          <a:ln w="9525">
            <a:noFill/>
            <a:miter lim="800000"/>
            <a:headEnd/>
            <a:tailEnd/>
          </a:ln>
        </p:spPr>
        <p:txBody>
          <a:bodyPr>
            <a:spAutoFit/>
          </a:bodyPr>
          <a:lstStyle/>
          <a:p>
            <a:pPr>
              <a:spcBef>
                <a:spcPct val="50000"/>
              </a:spcBef>
            </a:pPr>
            <a:r>
              <a:rPr lang="en-US" sz="1600"/>
              <a:t>These results provide a comparison of RCCE and MPI on an older 4 processor Intel</a:t>
            </a:r>
            <a:r>
              <a:rPr lang="en-US" sz="1600" baseline="30000"/>
              <a:t>®</a:t>
            </a:r>
            <a:r>
              <a:rPr lang="en-US" sz="1600"/>
              <a:t> Xeon</a:t>
            </a:r>
            <a:r>
              <a:rPr lang="en-US" sz="1600" baseline="30000"/>
              <a:t>®</a:t>
            </a:r>
            <a:r>
              <a:rPr lang="en-US" sz="1600"/>
              <a:t> MP SMP platform* using a tiny 4x4 block size.   These are not official MP-LINPACK results.</a:t>
            </a:r>
            <a:r>
              <a:rPr lang="en-US" sz="1400"/>
              <a:t>   </a:t>
            </a:r>
            <a:endParaRPr lang="en-US"/>
          </a:p>
        </p:txBody>
      </p:sp>
      <p:sp>
        <p:nvSpPr>
          <p:cNvPr id="5132" name="Text Box 22"/>
          <p:cNvSpPr txBox="1">
            <a:spLocks noChangeArrowheads="1"/>
          </p:cNvSpPr>
          <p:nvPr/>
        </p:nvSpPr>
        <p:spPr bwMode="auto">
          <a:xfrm>
            <a:off x="2409825" y="4137025"/>
            <a:ext cx="3657600" cy="581025"/>
          </a:xfrm>
          <a:prstGeom prst="rect">
            <a:avLst/>
          </a:prstGeom>
          <a:noFill/>
          <a:ln w="9525">
            <a:noFill/>
            <a:miter lim="800000"/>
            <a:headEnd/>
            <a:tailEnd/>
          </a:ln>
        </p:spPr>
        <p:txBody>
          <a:bodyPr>
            <a:spAutoFit/>
          </a:bodyPr>
          <a:lstStyle/>
          <a:p>
            <a:pPr>
              <a:spcBef>
                <a:spcPct val="50000"/>
              </a:spcBef>
            </a:pPr>
            <a:r>
              <a:rPr lang="en-US" sz="1600"/>
              <a:t>Matrix Order fixed at 2200</a:t>
            </a:r>
            <a:br>
              <a:rPr lang="en-US" sz="1600"/>
            </a:br>
            <a:r>
              <a:rPr lang="en-US" sz="1600"/>
              <a:t>4 Intel</a:t>
            </a:r>
            <a:r>
              <a:rPr lang="en-US" sz="1600" baseline="30000"/>
              <a:t>®</a:t>
            </a:r>
            <a:r>
              <a:rPr lang="en-US" sz="1600"/>
              <a:t>Xeon</a:t>
            </a:r>
            <a:r>
              <a:rPr lang="en-US" sz="1600" baseline="30000"/>
              <a:t>®</a:t>
            </a:r>
            <a:r>
              <a:rPr lang="en-US" sz="1600"/>
              <a:t> MP Processors</a:t>
            </a:r>
          </a:p>
        </p:txBody>
      </p:sp>
      <p:sp>
        <p:nvSpPr>
          <p:cNvPr id="5133" name="Text Box 23"/>
          <p:cNvSpPr txBox="1">
            <a:spLocks noChangeArrowheads="1"/>
          </p:cNvSpPr>
          <p:nvPr/>
        </p:nvSpPr>
        <p:spPr bwMode="auto">
          <a:xfrm>
            <a:off x="76200" y="6324600"/>
            <a:ext cx="2743200" cy="214313"/>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6"/>
          <p:cNvSpPr>
            <a:spLocks noGrp="1"/>
          </p:cNvSpPr>
          <p:nvPr>
            <p:ph type="title"/>
          </p:nvPr>
        </p:nvSpPr>
        <p:spPr>
          <a:xfrm>
            <a:off x="419100" y="0"/>
            <a:ext cx="8237538" cy="482600"/>
          </a:xfrm>
        </p:spPr>
        <p:txBody>
          <a:bodyPr/>
          <a:lstStyle/>
          <a:p>
            <a:pPr eaLnBrk="1" hangingPunct="1"/>
            <a:r>
              <a:rPr lang="en-US" smtClean="0"/>
              <a:t>Linpack, on the Linux SCC platform</a:t>
            </a:r>
          </a:p>
        </p:txBody>
      </p:sp>
      <p:graphicFrame>
        <p:nvGraphicFramePr>
          <p:cNvPr id="6146" name="Object 2"/>
          <p:cNvGraphicFramePr>
            <a:graphicFrameLocks noChangeAspect="1"/>
          </p:cNvGraphicFramePr>
          <p:nvPr>
            <p:ph idx="4294967295"/>
          </p:nvPr>
        </p:nvGraphicFramePr>
        <p:xfrm>
          <a:off x="0" y="1447800"/>
          <a:ext cx="5832475" cy="4840288"/>
        </p:xfrm>
        <a:graphic>
          <a:graphicData uri="http://schemas.openxmlformats.org/presentationml/2006/ole">
            <p:oleObj spid="_x0000_s6146" name="Chart" r:id="rId3" imgW="4705350" imgH="3905250" progId="Excel.Sheet.8">
              <p:embed/>
            </p:oleObj>
          </a:graphicData>
        </a:graphic>
      </p:graphicFrame>
      <p:sp>
        <p:nvSpPr>
          <p:cNvPr id="6148" name="Text Box 4"/>
          <p:cNvSpPr txBox="1">
            <a:spLocks noChangeArrowheads="1"/>
          </p:cNvSpPr>
          <p:nvPr/>
        </p:nvSpPr>
        <p:spPr bwMode="auto">
          <a:xfrm>
            <a:off x="2859088" y="2155825"/>
            <a:ext cx="1839912" cy="244475"/>
          </a:xfrm>
          <a:prstGeom prst="rect">
            <a:avLst/>
          </a:prstGeom>
          <a:noFill/>
          <a:ln w="9525" algn="ctr">
            <a:noFill/>
            <a:miter lim="800000"/>
            <a:headEnd/>
            <a:tailEnd/>
          </a:ln>
        </p:spPr>
        <p:txBody>
          <a:bodyPr wrap="none" lIns="0" tIns="0" rIns="0" bIns="0">
            <a:spAutoFit/>
          </a:bodyPr>
          <a:lstStyle/>
          <a:p>
            <a:pPr marL="323850" indent="-323850">
              <a:spcBef>
                <a:spcPct val="20000"/>
              </a:spcBef>
            </a:pPr>
            <a:r>
              <a:rPr lang="en-US" sz="1600">
                <a:latin typeface="Verdana" pitchFamily="34" charset="0"/>
                <a:ea typeface="PMingLiU" pitchFamily="18" charset="-120"/>
              </a:rPr>
              <a:t>Matrix order 1000</a:t>
            </a:r>
          </a:p>
        </p:txBody>
      </p:sp>
      <p:sp>
        <p:nvSpPr>
          <p:cNvPr id="6149" name="Rectangle 5"/>
          <p:cNvSpPr>
            <a:spLocks noChangeArrowheads="1"/>
          </p:cNvSpPr>
          <p:nvPr/>
        </p:nvSpPr>
        <p:spPr bwMode="auto">
          <a:xfrm>
            <a:off x="277813" y="171450"/>
            <a:ext cx="8237537" cy="520700"/>
          </a:xfrm>
          <a:prstGeom prst="rect">
            <a:avLst/>
          </a:prstGeom>
          <a:noFill/>
          <a:ln w="9525">
            <a:noFill/>
            <a:miter lim="800000"/>
            <a:headEnd/>
            <a:tailEnd/>
          </a:ln>
        </p:spPr>
        <p:txBody>
          <a:bodyPr lIns="0" tIns="0" rIns="0" bIns="0"/>
          <a:lstStyle/>
          <a:p>
            <a:endParaRPr lang="en-US" sz="2800">
              <a:solidFill>
                <a:schemeClr val="tx2"/>
              </a:solidFill>
              <a:latin typeface="Verdana" pitchFamily="34" charset="0"/>
            </a:endParaRPr>
          </a:p>
        </p:txBody>
      </p:sp>
      <p:sp>
        <p:nvSpPr>
          <p:cNvPr id="6150" name="Rectangle 6"/>
          <p:cNvSpPr>
            <a:spLocks noChangeArrowheads="1"/>
          </p:cNvSpPr>
          <p:nvPr/>
        </p:nvSpPr>
        <p:spPr bwMode="auto">
          <a:xfrm>
            <a:off x="66675" y="649288"/>
            <a:ext cx="9077325" cy="1057275"/>
          </a:xfrm>
          <a:prstGeom prst="rect">
            <a:avLst/>
          </a:prstGeom>
          <a:noFill/>
          <a:ln w="9525">
            <a:noFill/>
            <a:miter lim="800000"/>
            <a:headEnd/>
            <a:tailEnd/>
          </a:ln>
        </p:spPr>
        <p:txBody>
          <a:bodyPr lIns="0" tIns="0" rIns="0" bIns="0"/>
          <a:lstStyle/>
          <a:p>
            <a:pPr marL="457200" indent="-457200">
              <a:lnSpc>
                <a:spcPct val="80000"/>
              </a:lnSpc>
              <a:spcBef>
                <a:spcPct val="20000"/>
              </a:spcBef>
              <a:buFontTx/>
              <a:buChar char="•"/>
            </a:pPr>
            <a:r>
              <a:rPr lang="en-US" sz="2000">
                <a:latin typeface="Verdana" pitchFamily="34" charset="0"/>
              </a:rPr>
              <a:t>Linpack (HPL)* strong scaling results:</a:t>
            </a:r>
          </a:p>
          <a:p>
            <a:pPr marL="784225" lvl="1" indent="-381000">
              <a:lnSpc>
                <a:spcPct val="80000"/>
              </a:lnSpc>
              <a:spcBef>
                <a:spcPct val="20000"/>
              </a:spcBef>
              <a:buFont typeface="Verdana" pitchFamily="34" charset="0"/>
              <a:buChar char="–"/>
            </a:pPr>
            <a:r>
              <a:rPr lang="en-US">
                <a:latin typeface="Verdana" pitchFamily="34" charset="0"/>
              </a:rPr>
              <a:t>GFLOPS vs. # of cores for a fixed size problem (1000).</a:t>
            </a:r>
          </a:p>
          <a:p>
            <a:pPr marL="784225" lvl="1" indent="-381000">
              <a:lnSpc>
                <a:spcPct val="80000"/>
              </a:lnSpc>
              <a:spcBef>
                <a:spcPct val="20000"/>
              </a:spcBef>
              <a:buFont typeface="Verdana" pitchFamily="34" charset="0"/>
              <a:buChar char="–"/>
            </a:pPr>
            <a:r>
              <a:rPr lang="en-US">
                <a:latin typeface="Verdana" pitchFamily="34" charset="0"/>
              </a:rPr>
              <a:t>This is a tough test … scaling is easier for large problems.</a:t>
            </a:r>
          </a:p>
        </p:txBody>
      </p:sp>
      <p:sp>
        <p:nvSpPr>
          <p:cNvPr id="210951" name="Rectangle 7"/>
          <p:cNvSpPr>
            <a:spLocks noChangeArrowheads="1"/>
          </p:cNvSpPr>
          <p:nvPr/>
        </p:nvSpPr>
        <p:spPr bwMode="auto">
          <a:xfrm>
            <a:off x="4943475" y="2773363"/>
            <a:ext cx="3933825" cy="1587500"/>
          </a:xfrm>
          <a:prstGeom prst="rect">
            <a:avLst/>
          </a:prstGeom>
          <a:solidFill>
            <a:schemeClr val="bg1"/>
          </a:solidFill>
          <a:ln w="38100">
            <a:solidFill>
              <a:schemeClr val="bg2"/>
            </a:solidFill>
            <a:miter lim="800000"/>
            <a:headEnd/>
            <a:tailEnd/>
          </a:ln>
          <a:effectLst>
            <a:outerShdw dist="107763" dir="2700000" algn="ctr" rotWithShape="0">
              <a:srgbClr val="808080">
                <a:alpha val="50000"/>
              </a:srgbClr>
            </a:outerShdw>
          </a:effectLst>
        </p:spPr>
        <p:txBody>
          <a:bodyPr tIns="91440" bIns="91440">
            <a:spAutoFit/>
          </a:bodyPr>
          <a:lstStyle/>
          <a:p>
            <a:pPr marL="293688" indent="-225425">
              <a:lnSpc>
                <a:spcPct val="80000"/>
              </a:lnSpc>
              <a:spcBef>
                <a:spcPct val="20000"/>
              </a:spcBef>
              <a:buFontTx/>
              <a:buChar char="•"/>
              <a:defRPr/>
            </a:pPr>
            <a:r>
              <a:rPr lang="en-US" sz="1600" dirty="0">
                <a:latin typeface="Verdana" pitchFamily="34" charset="0"/>
              </a:rPr>
              <a:t>Calculation Details:</a:t>
            </a:r>
          </a:p>
          <a:p>
            <a:pPr marL="347663" lvl="1" indent="-222250">
              <a:lnSpc>
                <a:spcPct val="80000"/>
              </a:lnSpc>
              <a:spcBef>
                <a:spcPct val="20000"/>
              </a:spcBef>
              <a:buFont typeface="Verdana" pitchFamily="34" charset="0"/>
              <a:buChar char="–"/>
              <a:defRPr/>
            </a:pPr>
            <a:r>
              <a:rPr lang="en-US" sz="1400" dirty="0">
                <a:latin typeface="Verdana" pitchFamily="34" charset="0"/>
              </a:rPr>
              <a:t>Un-optimized C-BLAS</a:t>
            </a:r>
          </a:p>
          <a:p>
            <a:pPr marL="347663" lvl="1" indent="-222250">
              <a:lnSpc>
                <a:spcPct val="80000"/>
              </a:lnSpc>
              <a:spcBef>
                <a:spcPct val="20000"/>
              </a:spcBef>
              <a:buFont typeface="Verdana" pitchFamily="34" charset="0"/>
              <a:buChar char="–"/>
              <a:defRPr/>
            </a:pPr>
            <a:r>
              <a:rPr lang="en-US" sz="1400" dirty="0">
                <a:latin typeface="Verdana" pitchFamily="34" charset="0"/>
              </a:rPr>
              <a:t>Un-optimized block size (4x4)</a:t>
            </a:r>
          </a:p>
          <a:p>
            <a:pPr marL="347663" lvl="1" indent="-222250">
              <a:lnSpc>
                <a:spcPct val="80000"/>
              </a:lnSpc>
              <a:spcBef>
                <a:spcPct val="20000"/>
              </a:spcBef>
              <a:buFont typeface="Verdana" pitchFamily="34" charset="0"/>
              <a:buChar char="–"/>
              <a:defRPr/>
            </a:pPr>
            <a:r>
              <a:rPr lang="en-US" sz="1400" dirty="0">
                <a:latin typeface="Verdana" pitchFamily="34" charset="0"/>
              </a:rPr>
              <a:t>Used latency-optimized whole cache line flags</a:t>
            </a:r>
          </a:p>
          <a:p>
            <a:pPr marL="347663" lvl="1" indent="-222250">
              <a:lnSpc>
                <a:spcPct val="80000"/>
              </a:lnSpc>
              <a:spcBef>
                <a:spcPct val="20000"/>
              </a:spcBef>
              <a:buFont typeface="Verdana" pitchFamily="34" charset="0"/>
              <a:buChar char="–"/>
              <a:defRPr/>
            </a:pPr>
            <a:r>
              <a:rPr lang="en-US" sz="1400" dirty="0">
                <a:latin typeface="Verdana" pitchFamily="34" charset="0"/>
              </a:rPr>
              <a:t>Performance dropped ~10% with memory optimized 1-bit flags</a:t>
            </a:r>
          </a:p>
        </p:txBody>
      </p:sp>
      <p:sp>
        <p:nvSpPr>
          <p:cNvPr id="8" name="Slide Number Placeholder 7"/>
          <p:cNvSpPr>
            <a:spLocks noGrp="1"/>
          </p:cNvSpPr>
          <p:nvPr>
            <p:ph type="sldNum" sz="quarter" idx="10"/>
          </p:nvPr>
        </p:nvSpPr>
        <p:spPr/>
        <p:txBody>
          <a:bodyPr/>
          <a:lstStyle/>
          <a:p>
            <a:pPr>
              <a:defRPr/>
            </a:pPr>
            <a:fld id="{C85A6DA7-A4C2-4B07-B52F-30547D5A4A99}" type="slidenum">
              <a:rPr lang="en-US" smtClean="0"/>
              <a:pPr>
                <a:defRPr/>
              </a:pPr>
              <a:t>98</a:t>
            </a:fld>
            <a:endParaRPr lang="en-US"/>
          </a:p>
        </p:txBody>
      </p:sp>
      <p:sp>
        <p:nvSpPr>
          <p:cNvPr id="6153" name="Text Box 10"/>
          <p:cNvSpPr txBox="1">
            <a:spLocks noChangeArrowheads="1"/>
          </p:cNvSpPr>
          <p:nvPr/>
        </p:nvSpPr>
        <p:spPr bwMode="auto">
          <a:xfrm>
            <a:off x="0" y="6042025"/>
            <a:ext cx="8183563" cy="304800"/>
          </a:xfrm>
          <a:prstGeom prst="rect">
            <a:avLst/>
          </a:prstGeom>
          <a:noFill/>
          <a:ln w="9525">
            <a:noFill/>
            <a:miter lim="800000"/>
            <a:headEnd/>
            <a:tailEnd/>
          </a:ln>
        </p:spPr>
        <p:txBody>
          <a:bodyPr>
            <a:spAutoFit/>
          </a:bodyPr>
          <a:lstStyle/>
          <a:p>
            <a:r>
              <a:rPr lang="en-US" sz="1400">
                <a:solidFill>
                  <a:schemeClr val="bg1"/>
                </a:solidFill>
              </a:rPr>
              <a:t>SCC processor 500MHz core, 1GHz routers, 25MHz system interface, and DDR3 memory at 800 MHz.</a:t>
            </a:r>
            <a:endParaRPr lang="en-US" sz="1400"/>
          </a:p>
        </p:txBody>
      </p:sp>
      <p:sp>
        <p:nvSpPr>
          <p:cNvPr id="6154" name="Text Box 11"/>
          <p:cNvSpPr txBox="1">
            <a:spLocks noChangeArrowheads="1"/>
          </p:cNvSpPr>
          <p:nvPr/>
        </p:nvSpPr>
        <p:spPr bwMode="auto">
          <a:xfrm>
            <a:off x="0" y="6489700"/>
            <a:ext cx="7823200" cy="368300"/>
          </a:xfrm>
          <a:prstGeom prst="rect">
            <a:avLst/>
          </a:prstGeom>
          <a:noFill/>
          <a:ln w="9525">
            <a:noFill/>
            <a:miter lim="800000"/>
            <a:headEnd type="none" w="sm" len="sm"/>
            <a:tailEnd type="none" w="sm" len="sm"/>
          </a:ln>
        </p:spPr>
        <p:txBody>
          <a:bodyPr lIns="92075" tIns="46038" rIns="92075" bIns="46038" anchor="ctr">
            <a:spAutoFit/>
          </a:bodyPr>
          <a:lstStyle/>
          <a:p>
            <a:pPr algn="just" eaLnBrk="0" hangingPunct="0"/>
            <a:r>
              <a:rPr lang="en-US" sz="600">
                <a:solidFill>
                  <a:schemeClr val="bg1"/>
                </a:solidFill>
                <a:latin typeface="Arial" charset="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reference </a:t>
            </a:r>
            <a:r>
              <a:rPr lang="en-US" sz="600" u="sng">
                <a:solidFill>
                  <a:schemeClr val="bg1"/>
                </a:solidFill>
                <a:latin typeface="Arial" charset="0"/>
              </a:rPr>
              <a:t> &lt;http://www.intel.com/performance&gt;</a:t>
            </a:r>
            <a:r>
              <a:rPr lang="en-US" sz="600">
                <a:solidFill>
                  <a:schemeClr val="bg1"/>
                </a:solidFill>
                <a:latin typeface="Arial" charset="0"/>
              </a:rPr>
              <a:t> or call (U.S.) 1-800-628-8686 or 1-916-356-3104.</a:t>
            </a:r>
          </a:p>
        </p:txBody>
      </p:sp>
      <p:sp>
        <p:nvSpPr>
          <p:cNvPr id="6155" name="Text Box 12"/>
          <p:cNvSpPr txBox="1">
            <a:spLocks noChangeArrowheads="1"/>
          </p:cNvSpPr>
          <p:nvPr/>
        </p:nvSpPr>
        <p:spPr bwMode="auto">
          <a:xfrm>
            <a:off x="4675188" y="5732463"/>
            <a:ext cx="4468812" cy="304800"/>
          </a:xfrm>
          <a:prstGeom prst="rect">
            <a:avLst/>
          </a:prstGeom>
          <a:noFill/>
          <a:ln w="9525">
            <a:noFill/>
            <a:miter lim="800000"/>
            <a:headEnd/>
            <a:tailEnd/>
          </a:ln>
        </p:spPr>
        <p:txBody>
          <a:bodyPr>
            <a:spAutoFit/>
          </a:bodyPr>
          <a:lstStyle/>
          <a:p>
            <a:pPr>
              <a:spcBef>
                <a:spcPct val="50000"/>
              </a:spcBef>
            </a:pPr>
            <a:r>
              <a:rPr lang="en-US" sz="1400"/>
              <a:t>* These are not official LINPACK benchmark results.</a:t>
            </a:r>
          </a:p>
        </p:txBody>
      </p:sp>
      <p:sp>
        <p:nvSpPr>
          <p:cNvPr id="6156" name="Text Box 13"/>
          <p:cNvSpPr txBox="1">
            <a:spLocks noChangeArrowheads="1"/>
          </p:cNvSpPr>
          <p:nvPr/>
        </p:nvSpPr>
        <p:spPr bwMode="auto">
          <a:xfrm>
            <a:off x="76200" y="6324600"/>
            <a:ext cx="2743200" cy="214313"/>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a:xfrm>
            <a:off x="455613" y="158750"/>
            <a:ext cx="8540750" cy="889000"/>
          </a:xfrm>
        </p:spPr>
        <p:txBody>
          <a:bodyPr/>
          <a:lstStyle/>
          <a:p>
            <a:pPr eaLnBrk="1" hangingPunct="1"/>
            <a:r>
              <a:rPr lang="en-US" smtClean="0"/>
              <a:t>LU/BT NAS Parallel Benchmarks, SCC</a:t>
            </a:r>
            <a:br>
              <a:rPr lang="en-US" smtClean="0"/>
            </a:br>
            <a:endParaRPr lang="en-US" smtClean="0"/>
          </a:p>
        </p:txBody>
      </p:sp>
      <p:graphicFrame>
        <p:nvGraphicFramePr>
          <p:cNvPr id="7170" name="Object 2"/>
          <p:cNvGraphicFramePr>
            <a:graphicFrameLocks noChangeAspect="1"/>
          </p:cNvGraphicFramePr>
          <p:nvPr>
            <p:ph idx="4294967295"/>
          </p:nvPr>
        </p:nvGraphicFramePr>
        <p:xfrm>
          <a:off x="327025" y="1158875"/>
          <a:ext cx="7526338" cy="5099050"/>
        </p:xfrm>
        <a:graphic>
          <a:graphicData uri="http://schemas.openxmlformats.org/presentationml/2006/ole">
            <p:oleObj spid="_x0000_s7170" name="Chart" r:id="rId3" imgW="5810250" imgH="4457700" progId="Excel.Sheet.8">
              <p:embed/>
            </p:oleObj>
          </a:graphicData>
        </a:graphic>
      </p:graphicFrame>
      <p:sp>
        <p:nvSpPr>
          <p:cNvPr id="7172" name="Text Box 3"/>
          <p:cNvSpPr txBox="1">
            <a:spLocks noChangeArrowheads="1"/>
          </p:cNvSpPr>
          <p:nvPr/>
        </p:nvSpPr>
        <p:spPr bwMode="auto">
          <a:xfrm>
            <a:off x="6886575" y="4373563"/>
            <a:ext cx="2011363" cy="1069975"/>
          </a:xfrm>
          <a:prstGeom prst="rect">
            <a:avLst/>
          </a:prstGeom>
          <a:noFill/>
          <a:ln w="12700" algn="ctr">
            <a:noFill/>
            <a:miter lim="800000"/>
            <a:headEnd/>
            <a:tailEnd/>
          </a:ln>
        </p:spPr>
        <p:txBody>
          <a:bodyPr>
            <a:spAutoFit/>
          </a:bodyPr>
          <a:lstStyle/>
          <a:p>
            <a:pPr marL="174625" indent="-174625" eaLnBrk="0" hangingPunct="0">
              <a:buFontTx/>
              <a:buChar char="•"/>
            </a:pPr>
            <a:r>
              <a:rPr lang="en-US" sz="1600">
                <a:solidFill>
                  <a:srgbClr val="000000"/>
                </a:solidFill>
                <a:latin typeface="Verdana" pitchFamily="34" charset="0"/>
              </a:rPr>
              <a:t>Using latency optimized, whole cache line flags</a:t>
            </a:r>
          </a:p>
        </p:txBody>
      </p:sp>
      <p:sp>
        <p:nvSpPr>
          <p:cNvPr id="7173" name="Text Box 4"/>
          <p:cNvSpPr txBox="1">
            <a:spLocks noChangeArrowheads="1"/>
          </p:cNvSpPr>
          <p:nvPr/>
        </p:nvSpPr>
        <p:spPr bwMode="auto">
          <a:xfrm>
            <a:off x="433388" y="931863"/>
            <a:ext cx="5561012" cy="276225"/>
          </a:xfrm>
          <a:prstGeom prst="rect">
            <a:avLst/>
          </a:prstGeom>
          <a:noFill/>
          <a:ln w="9525" algn="ctr">
            <a:noFill/>
            <a:miter lim="800000"/>
            <a:headEnd/>
            <a:tailEnd/>
          </a:ln>
        </p:spPr>
        <p:txBody>
          <a:bodyPr lIns="0" tIns="0" rIns="0" bIns="0">
            <a:spAutoFit/>
          </a:bodyPr>
          <a:lstStyle/>
          <a:p>
            <a:pPr marL="323850" indent="-323850">
              <a:spcBef>
                <a:spcPct val="20000"/>
              </a:spcBef>
            </a:pPr>
            <a:r>
              <a:rPr lang="en-US">
                <a:latin typeface="Verdana" pitchFamily="34" charset="0"/>
                <a:ea typeface="PMingLiU" pitchFamily="18" charset="-120"/>
              </a:rPr>
              <a:t>Problem size: Class A, 64 x 64 x 64 grid*</a:t>
            </a:r>
          </a:p>
        </p:txBody>
      </p:sp>
      <p:sp>
        <p:nvSpPr>
          <p:cNvPr id="6" name="Slide Number Placeholder 5"/>
          <p:cNvSpPr>
            <a:spLocks noGrp="1"/>
          </p:cNvSpPr>
          <p:nvPr>
            <p:ph type="sldNum" sz="quarter" idx="10"/>
          </p:nvPr>
        </p:nvSpPr>
        <p:spPr/>
        <p:txBody>
          <a:bodyPr/>
          <a:lstStyle/>
          <a:p>
            <a:pPr>
              <a:defRPr/>
            </a:pPr>
            <a:fld id="{589B32A2-5C90-43F9-939F-29D70FCDF9AA}" type="slidenum">
              <a:rPr lang="en-US" smtClean="0"/>
              <a:pPr>
                <a:defRPr/>
              </a:pPr>
              <a:t>99</a:t>
            </a:fld>
            <a:endParaRPr lang="en-US"/>
          </a:p>
        </p:txBody>
      </p:sp>
      <p:sp>
        <p:nvSpPr>
          <p:cNvPr id="7175" name="Text Box 8"/>
          <p:cNvSpPr txBox="1">
            <a:spLocks noChangeArrowheads="1"/>
          </p:cNvSpPr>
          <p:nvPr/>
        </p:nvSpPr>
        <p:spPr bwMode="auto">
          <a:xfrm>
            <a:off x="0" y="6056313"/>
            <a:ext cx="8183563" cy="304800"/>
          </a:xfrm>
          <a:prstGeom prst="rect">
            <a:avLst/>
          </a:prstGeom>
          <a:noFill/>
          <a:ln w="9525">
            <a:noFill/>
            <a:miter lim="800000"/>
            <a:headEnd/>
            <a:tailEnd/>
          </a:ln>
        </p:spPr>
        <p:txBody>
          <a:bodyPr>
            <a:spAutoFit/>
          </a:bodyPr>
          <a:lstStyle/>
          <a:p>
            <a:r>
              <a:rPr lang="en-US" sz="1400">
                <a:solidFill>
                  <a:schemeClr val="bg1"/>
                </a:solidFill>
              </a:rPr>
              <a:t>SCC processor 500MHz core, 1GHz routers, 25MHz system interface, and DDR3 memory at 800 MHz.</a:t>
            </a:r>
            <a:endParaRPr lang="en-US" sz="1400"/>
          </a:p>
        </p:txBody>
      </p:sp>
      <p:sp>
        <p:nvSpPr>
          <p:cNvPr id="7176" name="Text Box 9"/>
          <p:cNvSpPr txBox="1">
            <a:spLocks noChangeArrowheads="1"/>
          </p:cNvSpPr>
          <p:nvPr/>
        </p:nvSpPr>
        <p:spPr bwMode="auto">
          <a:xfrm>
            <a:off x="0" y="6489700"/>
            <a:ext cx="7823200" cy="368300"/>
          </a:xfrm>
          <a:prstGeom prst="rect">
            <a:avLst/>
          </a:prstGeom>
          <a:noFill/>
          <a:ln w="9525">
            <a:noFill/>
            <a:miter lim="800000"/>
            <a:headEnd type="none" w="sm" len="sm"/>
            <a:tailEnd type="none" w="sm" len="sm"/>
          </a:ln>
        </p:spPr>
        <p:txBody>
          <a:bodyPr lIns="92075" tIns="46038" rIns="92075" bIns="46038" anchor="ctr">
            <a:spAutoFit/>
          </a:bodyPr>
          <a:lstStyle/>
          <a:p>
            <a:pPr eaLnBrk="0" hangingPunct="0"/>
            <a:r>
              <a:rPr lang="en-US" sz="600">
                <a:solidFill>
                  <a:schemeClr val="bg1"/>
                </a:solidFill>
                <a:latin typeface="Arial" charset="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reference </a:t>
            </a:r>
            <a:r>
              <a:rPr lang="en-US" sz="600" u="sng">
                <a:solidFill>
                  <a:schemeClr val="bg1"/>
                </a:solidFill>
                <a:latin typeface="Arial" charset="0"/>
              </a:rPr>
              <a:t> &lt;http://www.intel.com/performance&gt;</a:t>
            </a:r>
            <a:r>
              <a:rPr lang="en-US" sz="600">
                <a:solidFill>
                  <a:schemeClr val="bg1"/>
                </a:solidFill>
                <a:latin typeface="Arial" charset="0"/>
              </a:rPr>
              <a:t> or call (U.S.) 1-800-628-8686 or 1-916-356-3104.</a:t>
            </a:r>
          </a:p>
        </p:txBody>
      </p:sp>
      <p:sp>
        <p:nvSpPr>
          <p:cNvPr id="7177" name="Text Box 10"/>
          <p:cNvSpPr txBox="1">
            <a:spLocks noChangeArrowheads="1"/>
          </p:cNvSpPr>
          <p:nvPr/>
        </p:nvSpPr>
        <p:spPr bwMode="auto">
          <a:xfrm>
            <a:off x="4429125" y="5732463"/>
            <a:ext cx="4714875" cy="304800"/>
          </a:xfrm>
          <a:prstGeom prst="rect">
            <a:avLst/>
          </a:prstGeom>
          <a:noFill/>
          <a:ln w="9525">
            <a:noFill/>
            <a:miter lim="800000"/>
            <a:headEnd/>
            <a:tailEnd/>
          </a:ln>
        </p:spPr>
        <p:txBody>
          <a:bodyPr>
            <a:spAutoFit/>
          </a:bodyPr>
          <a:lstStyle/>
          <a:p>
            <a:pPr>
              <a:spcBef>
                <a:spcPct val="50000"/>
              </a:spcBef>
            </a:pPr>
            <a:r>
              <a:rPr lang="en-US" sz="1400"/>
              <a:t>* These are not official NAS Parallel benchmark results.</a:t>
            </a:r>
          </a:p>
        </p:txBody>
      </p:sp>
      <p:sp>
        <p:nvSpPr>
          <p:cNvPr id="7178" name="Text Box 11"/>
          <p:cNvSpPr txBox="1">
            <a:spLocks noChangeArrowheads="1"/>
          </p:cNvSpPr>
          <p:nvPr/>
        </p:nvSpPr>
        <p:spPr bwMode="auto">
          <a:xfrm>
            <a:off x="76200" y="6324600"/>
            <a:ext cx="2743200" cy="214313"/>
          </a:xfrm>
          <a:prstGeom prst="rect">
            <a:avLst/>
          </a:prstGeom>
          <a:noFill/>
          <a:ln w="12700">
            <a:noFill/>
            <a:miter lim="800000"/>
            <a:headEnd type="none" w="sm" len="sm"/>
            <a:tailEnd type="none" w="sm" len="sm"/>
          </a:ln>
        </p:spPr>
        <p:txBody>
          <a:bodyPr>
            <a:spAutoFit/>
          </a:bodyPr>
          <a:lstStyle/>
          <a:p>
            <a:pPr>
              <a:spcBef>
                <a:spcPct val="50000"/>
              </a:spcBef>
            </a:pPr>
            <a:r>
              <a:rPr lang="en-US" sz="800">
                <a:solidFill>
                  <a:schemeClr val="bg1"/>
                </a:solidFill>
                <a:latin typeface="Arial" charset="0"/>
              </a:rPr>
              <a:t>Third party names are the property of their owners.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 Mixed Blue">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rascaleComputingToyota2009">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el mixed blue">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tel mixed blue">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el mixed blue">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el mixed blue">
  <a:themeElements>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triangle" w="med" len="med"/>
        </a:ln>
        <a:effectLst/>
      </a:spPr>
      <a:bodyPr rot="10800000" vert="horz" wrap="square" lIns="91440" tIns="45720" rIns="91440" bIns="45720" numCol="1" anchor="t" anchorCtr="0" compatLnSpc="1">
        <a:prstTxWarp prst="textNoShape">
          <a:avLst/>
        </a:prstTxWarp>
        <a:spAutoFit/>
      </a:bodyPr>
      <a:lstStyle>
        <a:defPPr marL="236538" marR="0" indent="-236538" algn="l" defTabSz="914400" rtl="0" eaLnBrk="1" fontAlgn="base" latinLnBrk="0" hangingPunct="1">
          <a:lnSpc>
            <a:spcPct val="100000"/>
          </a:lnSpc>
          <a:spcBef>
            <a:spcPct val="50000"/>
          </a:spcBef>
          <a:spcAft>
            <a:spcPct val="0"/>
          </a:spcAft>
          <a:buClr>
            <a:srgbClr val="666633"/>
          </a:buClr>
          <a:buSzPct val="130000"/>
          <a:buFont typeface="Wingdings" pitchFamily="2" charset="2"/>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3399FF"/>
    </a:hlink>
    <a:folHlink>
      <a:srgbClr val="379900"/>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FE148B162C604BB3EF4C1FCEB8A1ED" ma:contentTypeVersion="0" ma:contentTypeDescription="Create a new document." ma:contentTypeScope="" ma:versionID="b5f1c55c51bd54d2ac4bbb30177f11a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FD7CF7-2F87-4D08-8D50-81C2BB98E8E6}">
  <ds:schemaRefs>
    <ds:schemaRef ds:uri="http://schemas.microsoft.com/office/2006/metadata/properties"/>
  </ds:schemaRefs>
</ds:datastoreItem>
</file>

<file path=customXml/itemProps2.xml><?xml version="1.0" encoding="utf-8"?>
<ds:datastoreItem xmlns:ds="http://schemas.openxmlformats.org/officeDocument/2006/customXml" ds:itemID="{55110A0A-2952-47AD-9E36-5A5D88996C22}">
  <ds:schemaRefs>
    <ds:schemaRef ds:uri="http://schemas.microsoft.com/sharepoint/v3/contenttype/forms"/>
  </ds:schemaRefs>
</ds:datastoreItem>
</file>

<file path=customXml/itemProps3.xml><?xml version="1.0" encoding="utf-8"?>
<ds:datastoreItem xmlns:ds="http://schemas.openxmlformats.org/officeDocument/2006/customXml" ds:itemID="{D363B795-B796-4860-BEDB-7AA649FFE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136507</TotalTime>
  <Words>8600</Words>
  <Application>Microsoft Office PowerPoint</Application>
  <PresentationFormat>On-screen Show (4:3)</PresentationFormat>
  <Paragraphs>2410</Paragraphs>
  <Slides>157</Slides>
  <Notes>63</Notes>
  <HiddenSlides>0</HiddenSlides>
  <MMClips>0</MMClips>
  <ScaleCrop>false</ScaleCrop>
  <HeadingPairs>
    <vt:vector size="6" baseType="variant">
      <vt:variant>
        <vt:lpstr>Theme</vt:lpstr>
      </vt:variant>
      <vt:variant>
        <vt:i4>6</vt:i4>
      </vt:variant>
      <vt:variant>
        <vt:lpstr>Embedded OLE Servers</vt:lpstr>
      </vt:variant>
      <vt:variant>
        <vt:i4>3</vt:i4>
      </vt:variant>
      <vt:variant>
        <vt:lpstr>Slide Titles</vt:lpstr>
      </vt:variant>
      <vt:variant>
        <vt:i4>157</vt:i4>
      </vt:variant>
    </vt:vector>
  </HeadingPairs>
  <TitlesOfParts>
    <vt:vector size="166" baseType="lpstr">
      <vt:lpstr>Intel Mixed Blue</vt:lpstr>
      <vt:lpstr>TerascaleComputingToyota2009</vt:lpstr>
      <vt:lpstr>1_Intel mixed blue</vt:lpstr>
      <vt:lpstr>2_Intel mixed blue</vt:lpstr>
      <vt:lpstr>3_Intel mixed blue</vt:lpstr>
      <vt:lpstr>4_Intel mixed blue</vt:lpstr>
      <vt:lpstr>Visio</vt:lpstr>
      <vt:lpstr>Chart</vt:lpstr>
      <vt:lpstr>Picture</vt:lpstr>
      <vt:lpstr>“Single-chip Cloud Computer” An experimental many-core processor from Intel Labs</vt:lpstr>
      <vt:lpstr>Agenda</vt:lpstr>
      <vt:lpstr>Agenda</vt:lpstr>
      <vt:lpstr>Agenda</vt:lpstr>
      <vt:lpstr>Agenda</vt:lpstr>
      <vt:lpstr>Agenda</vt:lpstr>
      <vt:lpstr>Agenda</vt:lpstr>
      <vt:lpstr>“Single-chip Cloud Computer” An experimental many-core processor from Intel Labs</vt:lpstr>
      <vt:lpstr>Agenda</vt:lpstr>
      <vt:lpstr>What is Tera-scale?</vt:lpstr>
      <vt:lpstr>Performance Scaling Challenges</vt:lpstr>
      <vt:lpstr>Tera-scale Research</vt:lpstr>
      <vt:lpstr>Teraflops Research Processor</vt:lpstr>
      <vt:lpstr>Within-Die Variation-Aware DVFS and scheduling</vt:lpstr>
      <vt:lpstr>Motivations for 2nd Generation – SCC</vt:lpstr>
      <vt:lpstr>Cloud Computing Today</vt:lpstr>
      <vt:lpstr>Single-chip Cloud Computer Experimental Processor</vt:lpstr>
      <vt:lpstr>MARC - Many-core Application Research Community</vt:lpstr>
      <vt:lpstr>SCC Academic Research Examples</vt:lpstr>
      <vt:lpstr>Summary</vt:lpstr>
      <vt:lpstr>Agenda</vt:lpstr>
      <vt:lpstr>Agenda</vt:lpstr>
      <vt:lpstr>SCC Architecture and Design Overview</vt:lpstr>
      <vt:lpstr>Agenda</vt:lpstr>
      <vt:lpstr>SCC Feature set</vt:lpstr>
      <vt:lpstr>Die Architecture</vt:lpstr>
      <vt:lpstr>Core Memory Management</vt:lpstr>
      <vt:lpstr>Address Translation: From Core Address to System Address</vt:lpstr>
      <vt:lpstr>On-Die 2D Mesh</vt:lpstr>
      <vt:lpstr>Router Architecture</vt:lpstr>
      <vt:lpstr>Slide 31</vt:lpstr>
      <vt:lpstr>Slide 32</vt:lpstr>
      <vt:lpstr>Message Passing on SCC</vt:lpstr>
      <vt:lpstr>Message Passing Protocol</vt:lpstr>
      <vt:lpstr>Dedicated Message Buffers</vt:lpstr>
      <vt:lpstr>System Interface</vt:lpstr>
      <vt:lpstr>SCC system overview</vt:lpstr>
      <vt:lpstr>Slide 38</vt:lpstr>
      <vt:lpstr>SCC Dual-core Tile  </vt:lpstr>
      <vt:lpstr>Clock Distribution</vt:lpstr>
      <vt:lpstr>Voltage and Frequency islands </vt:lpstr>
      <vt:lpstr>SCC Clock Crossing FIFO (CCF) </vt:lpstr>
      <vt:lpstr>Closed Loop Thermal Management</vt:lpstr>
      <vt:lpstr>Package and Test Board</vt:lpstr>
      <vt:lpstr>Core &amp; Router Fmax</vt:lpstr>
      <vt:lpstr>Measured full chip power</vt:lpstr>
      <vt:lpstr>Power breakdown</vt:lpstr>
      <vt:lpstr>Summary</vt:lpstr>
      <vt:lpstr>Agenda</vt:lpstr>
      <vt:lpstr>Agenda</vt:lpstr>
      <vt:lpstr>sccKit  Software framework  for SCC Platform</vt:lpstr>
      <vt:lpstr>Content</vt:lpstr>
      <vt:lpstr>Content</vt:lpstr>
      <vt:lpstr>     SCC Platform Board Overview</vt:lpstr>
      <vt:lpstr>SCC “Chipset”</vt:lpstr>
      <vt:lpstr>Content</vt:lpstr>
      <vt:lpstr>SCC Linux Build</vt:lpstr>
      <vt:lpstr>SCC Linux Apps</vt:lpstr>
      <vt:lpstr>Creating own SCC binaries</vt:lpstr>
      <vt:lpstr>bareMetalC Apps</vt:lpstr>
      <vt:lpstr>Content</vt:lpstr>
      <vt:lpstr>PCIe driver with Ethernet</vt:lpstr>
      <vt:lpstr>Creating Management Console PC Apps</vt:lpstr>
      <vt:lpstr>sccGui</vt:lpstr>
      <vt:lpstr>sccGui for debugging</vt:lpstr>
      <vt:lpstr>sccBoot &amp; sccReset</vt:lpstr>
      <vt:lpstr>sccKonsole</vt:lpstr>
      <vt:lpstr>sccDisplay (coming in next release)</vt:lpstr>
      <vt:lpstr>Content</vt:lpstr>
      <vt:lpstr>SCC Live Demo</vt:lpstr>
      <vt:lpstr>Future</vt:lpstr>
      <vt:lpstr>Slide 72</vt:lpstr>
      <vt:lpstr>BACKUP/REFERENCE</vt:lpstr>
      <vt:lpstr>sccApi PIO memory methods</vt:lpstr>
      <vt:lpstr>sccApi DMA memory methods</vt:lpstr>
      <vt:lpstr>sccApi BMC access methods</vt:lpstr>
      <vt:lpstr>Agenda</vt:lpstr>
      <vt:lpstr>Slide 78</vt:lpstr>
      <vt:lpstr>Agenda</vt:lpstr>
      <vt:lpstr>Top Level Hardware Architecture</vt:lpstr>
      <vt:lpstr>Programmer’s view of SCC</vt:lpstr>
      <vt:lpstr>SCC Software research goals</vt:lpstr>
      <vt:lpstr>SCC Platforms</vt:lpstr>
      <vt:lpstr>Agenda</vt:lpstr>
      <vt:lpstr>High level view of RCCE</vt:lpstr>
      <vt:lpstr>How does RCCE work? Part 1</vt:lpstr>
      <vt:lpstr>How does RCCE work? Part 2</vt:lpstr>
      <vt:lpstr>How does RCCE work? Part 2</vt:lpstr>
      <vt:lpstr>How does RCCE work? Part 3</vt:lpstr>
      <vt:lpstr>How does RCCE work? Part 3</vt:lpstr>
      <vt:lpstr>How does RCCE work? Part 3</vt:lpstr>
      <vt:lpstr>How does RCCE work? Part 3</vt:lpstr>
      <vt:lpstr>The RCCE library</vt:lpstr>
      <vt:lpstr>Agenda</vt:lpstr>
      <vt:lpstr>Linpack and NAS Parallel benchmarks</vt:lpstr>
      <vt:lpstr>RCCE functional emulator vs. MPI HPL implementation of  the LINPACK benchmark </vt:lpstr>
      <vt:lpstr>RCCE functional emulator vs. MPI HPL implementation of  the LINPACK benchmark </vt:lpstr>
      <vt:lpstr>Linpack, on the Linux SCC platform</vt:lpstr>
      <vt:lpstr>LU/BT NAS Parallel Benchmarks, SCC </vt:lpstr>
      <vt:lpstr>Agenda</vt:lpstr>
      <vt:lpstr>RCCE Power Management API </vt:lpstr>
      <vt:lpstr>Conclusions</vt:lpstr>
      <vt:lpstr>SW Acknowledgements</vt:lpstr>
      <vt:lpstr>Agenda</vt:lpstr>
      <vt:lpstr>Software Managed Coherency on SCC</vt:lpstr>
      <vt:lpstr>Revive an Old Topic: Cache Coherence?</vt:lpstr>
      <vt:lpstr>Why Software Managed Coherency? (Why not Hardware)</vt:lpstr>
      <vt:lpstr>SCC Architecture, a Brief Overview</vt:lpstr>
      <vt:lpstr>Shared Virtual Memory Model</vt:lpstr>
      <vt:lpstr>Highlights of Our Model</vt:lpstr>
      <vt:lpstr>Scheme 1: DSM (Distributed Shared Memory)</vt:lpstr>
      <vt:lpstr>Optimized Implementation on SCC</vt:lpstr>
      <vt:lpstr>Scheme 2: SMCC (Software Managed Cache Coherence)</vt:lpstr>
      <vt:lpstr>Slide 114</vt:lpstr>
      <vt:lpstr>Protocol Based on Write-through</vt:lpstr>
      <vt:lpstr>Performance Issues and Solutions</vt:lpstr>
      <vt:lpstr>Scalability of Different Protocols</vt:lpstr>
      <vt:lpstr>Scalability of SMCC on SCC</vt:lpstr>
      <vt:lpstr>SW Managed Coherence vs. HW Coherence on a 32way SMP Server</vt:lpstr>
      <vt:lpstr>Emerging Usage Models</vt:lpstr>
      <vt:lpstr>Another Usage Model</vt:lpstr>
      <vt:lpstr>Summary</vt:lpstr>
      <vt:lpstr>Challenges for Future Research</vt:lpstr>
      <vt:lpstr>Agenda</vt:lpstr>
      <vt:lpstr>Agenda</vt:lpstr>
      <vt:lpstr>JavaScript Farm on SCC</vt:lpstr>
      <vt:lpstr>ParWeb Project</vt:lpstr>
      <vt:lpstr>JavaScript</vt:lpstr>
      <vt:lpstr>Parallelizing JavaScript on SCC</vt:lpstr>
      <vt:lpstr>Web App Architecture</vt:lpstr>
      <vt:lpstr>Single-chip Cloud Computer</vt:lpstr>
      <vt:lpstr>Enabling SCC</vt:lpstr>
      <vt:lpstr>Web Workers  Actors</vt:lpstr>
      <vt:lpstr>Compute Servers</vt:lpstr>
      <vt:lpstr>Infrastructure</vt:lpstr>
      <vt:lpstr>Single-origin Policy</vt:lpstr>
      <vt:lpstr>Case Studies</vt:lpstr>
      <vt:lpstr>Dispatcher Approach</vt:lpstr>
      <vt:lpstr>Browser Front End</vt:lpstr>
      <vt:lpstr>Dispatcher Results</vt:lpstr>
      <vt:lpstr>Direct Approach</vt:lpstr>
      <vt:lpstr>Direct Results</vt:lpstr>
      <vt:lpstr>Direct Results</vt:lpstr>
      <vt:lpstr>Results Summary</vt:lpstr>
      <vt:lpstr>Conclusions</vt:lpstr>
      <vt:lpstr>Agenda</vt:lpstr>
      <vt:lpstr>Many-core Applications Research Community (MARC)</vt:lpstr>
      <vt:lpstr>MARC Developing a Community of Researchers </vt:lpstr>
      <vt:lpstr>MARC Starter Package for Participants </vt:lpstr>
      <vt:lpstr>MARC Website for Community Researchers </vt:lpstr>
      <vt:lpstr>MARC Community Development </vt:lpstr>
      <vt:lpstr>MARC Research Proposal Process </vt:lpstr>
      <vt:lpstr>SCC Program In China</vt:lpstr>
      <vt:lpstr>Questions?</vt:lpstr>
      <vt:lpstr>Agenda</vt:lpstr>
      <vt:lpstr>Agenda</vt:lpstr>
      <vt:lpstr>Agenda</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sccKit  Software framework  for SCC Platform</dc:title>
  <dc:creator>Riepen, Michael</dc:creator>
  <cp:lastModifiedBy>mstrick1</cp:lastModifiedBy>
  <cp:revision>1974</cp:revision>
  <dcterms:created xsi:type="dcterms:W3CDTF">2006-08-14T22:24:45Z</dcterms:created>
  <dcterms:modified xsi:type="dcterms:W3CDTF">2010-12-27T23:22:04Z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0x010100A9FE148B162C604BB3EF4C1FCEB8A1ED</vt:lpwstr>
  </property>
</Properties>
</file>